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ppt/notesSlides/notesSlide23.xml" ContentType="application/vnd.openxmlformats-officedocument.presentationml.notesSlide+xml"/>
  <Override PartName="/ppt/comments/comment8.xml" ContentType="application/vnd.openxmlformats-officedocument.presentationml.comments+xml"/>
  <Override PartName="/ppt/notesSlides/notesSlide24.xml" ContentType="application/vnd.openxmlformats-officedocument.presentationml.notesSlide+xml"/>
  <Override PartName="/ppt/comments/comment9.xml" ContentType="application/vnd.openxmlformats-officedocument.presentationml.comments+xml"/>
  <Override PartName="/ppt/notesSlides/notesSlide25.xml" ContentType="application/vnd.openxmlformats-officedocument.presentationml.notesSlide+xml"/>
  <Override PartName="/ppt/comments/comment10.xml" ContentType="application/vnd.openxmlformats-officedocument.presentationml.comments+xml"/>
  <Override PartName="/ppt/notesSlides/notesSlide26.xml" ContentType="application/vnd.openxmlformats-officedocument.presentationml.notesSlide+xml"/>
  <Override PartName="/ppt/comments/comment11.xml" ContentType="application/vnd.openxmlformats-officedocument.presentationml.comments+xml"/>
  <Override PartName="/ppt/notesSlides/notesSlide27.xml" ContentType="application/vnd.openxmlformats-officedocument.presentationml.notesSlide+xml"/>
  <Override PartName="/ppt/comments/comment12.xml" ContentType="application/vnd.openxmlformats-officedocument.presentationml.comments+xml"/>
  <Override PartName="/ppt/notesSlides/notesSlide28.xml" ContentType="application/vnd.openxmlformats-officedocument.presentationml.notesSlide+xml"/>
  <Override PartName="/ppt/comments/comment13.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4.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5.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omments/comment16.xml" ContentType="application/vnd.openxmlformats-officedocument.presentationml.comments+xml"/>
  <Override PartName="/ppt/notesSlides/notesSlide83.xml" ContentType="application/vnd.openxmlformats-officedocument.presentationml.notesSlide+xml"/>
  <Override PartName="/ppt/comments/comment17.xml" ContentType="application/vnd.openxmlformats-officedocument.presentationml.comments+xml"/>
  <Override PartName="/ppt/notesSlides/notesSlide84.xml" ContentType="application/vnd.openxmlformats-officedocument.presentationml.notesSlide+xml"/>
  <Override PartName="/ppt/comments/comment18.xml" ContentType="application/vnd.openxmlformats-officedocument.presentationml.comments+xml"/>
  <Override PartName="/ppt/notesSlides/notesSlide85.xml" ContentType="application/vnd.openxmlformats-officedocument.presentationml.notesSlide+xml"/>
  <Override PartName="/ppt/comments/comment19.xml" ContentType="application/vnd.openxmlformats-officedocument.presentationml.comments+xml"/>
  <Override PartName="/ppt/notesSlides/notesSlide86.xml" ContentType="application/vnd.openxmlformats-officedocument.presentationml.notesSlide+xml"/>
  <Override PartName="/ppt/comments/comment20.xml" ContentType="application/vnd.openxmlformats-officedocument.presentationml.comments+xml"/>
  <Override PartName="/ppt/notesSlides/notesSlide87.xml" ContentType="application/vnd.openxmlformats-officedocument.presentationml.notesSlide+xml"/>
  <Override PartName="/ppt/comments/comment21.xml" ContentType="application/vnd.openxmlformats-officedocument.presentationml.comments+xml"/>
  <Override PartName="/ppt/notesSlides/notesSlide88.xml" ContentType="application/vnd.openxmlformats-officedocument.presentationml.notesSlide+xml"/>
  <Override PartName="/ppt/comments/comment22.xml" ContentType="application/vnd.openxmlformats-officedocument.presentationml.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omments/comment23.xml" ContentType="application/vnd.openxmlformats-officedocument.presentationml.comments+xml"/>
  <Override PartName="/ppt/notesSlides/notesSlide94.xml" ContentType="application/vnd.openxmlformats-officedocument.presentationml.notesSlide+xml"/>
  <Override PartName="/ppt/comments/comment24.xml" ContentType="application/vnd.openxmlformats-officedocument.presentationml.comment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comment25.xml" ContentType="application/vnd.openxmlformats-officedocument.presentationml.comments+xml"/>
  <Override PartName="/ppt/notesSlides/notesSlide97.xml" ContentType="application/vnd.openxmlformats-officedocument.presentationml.notesSlide+xml"/>
  <Override PartName="/ppt/comments/comment26.xml" ContentType="application/vnd.openxmlformats-officedocument.presentationml.comments+xml"/>
  <Override PartName="/ppt/notesSlides/notesSlide98.xml" ContentType="application/vnd.openxmlformats-officedocument.presentationml.notesSlide+xml"/>
  <Override PartName="/ppt/comments/comment27.xml" ContentType="application/vnd.openxmlformats-officedocument.presentationml.comment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omments/comment28.xml" ContentType="application/vnd.openxmlformats-officedocument.presentationml.comment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omments/comment29.xml" ContentType="application/vnd.openxmlformats-officedocument.presentationml.comment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omments/comment30.xml" ContentType="application/vnd.openxmlformats-officedocument.presentationml.comments+xml"/>
  <Override PartName="/ppt/comments/comment31.xml" ContentType="application/vnd.openxmlformats-officedocument.presentationml.comment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comments/comment32.xml" ContentType="application/vnd.openxmlformats-officedocument.presentationml.comment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omments/comment33.xml" ContentType="application/vnd.openxmlformats-officedocument.presentationml.comments+xml"/>
  <Override PartName="/ppt/notesSlides/notesSlide153.xml" ContentType="application/vnd.openxmlformats-officedocument.presentationml.notesSlide+xml"/>
  <Override PartName="/ppt/comments/comment34.xml" ContentType="application/vnd.openxmlformats-officedocument.presentationml.comments+xml"/>
  <Override PartName="/ppt/notesSlides/notesSlide154.xml" ContentType="application/vnd.openxmlformats-officedocument.presentationml.notesSlide+xml"/>
  <Override PartName="/ppt/comments/comment35.xml" ContentType="application/vnd.openxmlformats-officedocument.presentationml.comments+xml"/>
  <Override PartName="/ppt/notesSlides/notesSlide155.xml" ContentType="application/vnd.openxmlformats-officedocument.presentationml.notesSlide+xml"/>
  <Override PartName="/ppt/comments/comment36.xml" ContentType="application/vnd.openxmlformats-officedocument.presentationml.comments+xml"/>
  <Override PartName="/ppt/notesSlides/notesSlide156.xml" ContentType="application/vnd.openxmlformats-officedocument.presentationml.notesSlide+xml"/>
  <Override PartName="/ppt/comments/comment37.xml" ContentType="application/vnd.openxmlformats-officedocument.presentationml.comments+xml"/>
  <Override PartName="/ppt/notesSlides/notesSlide157.xml" ContentType="application/vnd.openxmlformats-officedocument.presentationml.notesSlide+xml"/>
  <Override PartName="/ppt/comments/comment38.xml" ContentType="application/vnd.openxmlformats-officedocument.presentationml.comments+xml"/>
  <Override PartName="/ppt/notesSlides/notesSlide158.xml" ContentType="application/vnd.openxmlformats-officedocument.presentationml.notesSlide+xml"/>
  <Override PartName="/ppt/comments/comment39.xml" ContentType="application/vnd.openxmlformats-officedocument.presentationml.comments+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 id="2147483672" r:id="rId2"/>
    <p:sldMasterId id="2147483794" r:id="rId3"/>
  </p:sldMasterIdLst>
  <p:notesMasterIdLst>
    <p:notesMasterId r:id="rId233"/>
  </p:notesMasterIdLst>
  <p:sldIdLst>
    <p:sldId id="275" r:id="rId4"/>
    <p:sldId id="265" r:id="rId5"/>
    <p:sldId id="266" r:id="rId6"/>
    <p:sldId id="640" r:id="rId7"/>
    <p:sldId id="277" r:id="rId8"/>
    <p:sldId id="320" r:id="rId9"/>
    <p:sldId id="351" r:id="rId10"/>
    <p:sldId id="554" r:id="rId11"/>
    <p:sldId id="652" r:id="rId12"/>
    <p:sldId id="350" r:id="rId13"/>
    <p:sldId id="392" r:id="rId14"/>
    <p:sldId id="410" r:id="rId15"/>
    <p:sldId id="472" r:id="rId16"/>
    <p:sldId id="393" r:id="rId17"/>
    <p:sldId id="653" r:id="rId18"/>
    <p:sldId id="503" r:id="rId19"/>
    <p:sldId id="520" r:id="rId20"/>
    <p:sldId id="524" r:id="rId21"/>
    <p:sldId id="521" r:id="rId22"/>
    <p:sldId id="523" r:id="rId23"/>
    <p:sldId id="526" r:id="rId24"/>
    <p:sldId id="527" r:id="rId25"/>
    <p:sldId id="528" r:id="rId26"/>
    <p:sldId id="529" r:id="rId27"/>
    <p:sldId id="540" r:id="rId28"/>
    <p:sldId id="541" r:id="rId29"/>
    <p:sldId id="532" r:id="rId30"/>
    <p:sldId id="535" r:id="rId31"/>
    <p:sldId id="537" r:id="rId32"/>
    <p:sldId id="539" r:id="rId33"/>
    <p:sldId id="530" r:id="rId34"/>
    <p:sldId id="533" r:id="rId35"/>
    <p:sldId id="534" r:id="rId36"/>
    <p:sldId id="560" r:id="rId37"/>
    <p:sldId id="542" r:id="rId38"/>
    <p:sldId id="641" r:id="rId39"/>
    <p:sldId id="642" r:id="rId40"/>
    <p:sldId id="643" r:id="rId41"/>
    <p:sldId id="644" r:id="rId42"/>
    <p:sldId id="648" r:id="rId43"/>
    <p:sldId id="649" r:id="rId44"/>
    <p:sldId id="543" r:id="rId45"/>
    <p:sldId id="536" r:id="rId46"/>
    <p:sldId id="544" r:id="rId47"/>
    <p:sldId id="547" r:id="rId48"/>
    <p:sldId id="545" r:id="rId49"/>
    <p:sldId id="546" r:id="rId50"/>
    <p:sldId id="550" r:id="rId51"/>
    <p:sldId id="553" r:id="rId52"/>
    <p:sldId id="552" r:id="rId53"/>
    <p:sldId id="573" r:id="rId54"/>
    <p:sldId id="551" r:id="rId55"/>
    <p:sldId id="569" r:id="rId56"/>
    <p:sldId id="570" r:id="rId57"/>
    <p:sldId id="561" r:id="rId58"/>
    <p:sldId id="650" r:id="rId59"/>
    <p:sldId id="548" r:id="rId60"/>
    <p:sldId id="549" r:id="rId61"/>
    <p:sldId id="572" r:id="rId62"/>
    <p:sldId id="522" r:id="rId63"/>
    <p:sldId id="562" r:id="rId64"/>
    <p:sldId id="563" r:id="rId65"/>
    <p:sldId id="564" r:id="rId66"/>
    <p:sldId id="565" r:id="rId67"/>
    <p:sldId id="651" r:id="rId68"/>
    <p:sldId id="525" r:id="rId69"/>
    <p:sldId id="556" r:id="rId70"/>
    <p:sldId id="658" r:id="rId71"/>
    <p:sldId id="654" r:id="rId72"/>
    <p:sldId id="655" r:id="rId73"/>
    <p:sldId id="656" r:id="rId74"/>
    <p:sldId id="657" r:id="rId75"/>
    <p:sldId id="557" r:id="rId76"/>
    <p:sldId id="559" r:id="rId77"/>
    <p:sldId id="558" r:id="rId78"/>
    <p:sldId id="567" r:id="rId79"/>
    <p:sldId id="381" r:id="rId80"/>
    <p:sldId id="473" r:id="rId81"/>
    <p:sldId id="783" r:id="rId82"/>
    <p:sldId id="555" r:id="rId83"/>
    <p:sldId id="566" r:id="rId84"/>
    <p:sldId id="659" r:id="rId85"/>
    <p:sldId id="660" r:id="rId86"/>
    <p:sldId id="661" r:id="rId87"/>
    <p:sldId id="662" r:id="rId88"/>
    <p:sldId id="663" r:id="rId89"/>
    <p:sldId id="664" r:id="rId90"/>
    <p:sldId id="665" r:id="rId91"/>
    <p:sldId id="666" r:id="rId92"/>
    <p:sldId id="667" r:id="rId93"/>
    <p:sldId id="668" r:id="rId94"/>
    <p:sldId id="669" r:id="rId95"/>
    <p:sldId id="784" r:id="rId96"/>
    <p:sldId id="568" r:id="rId97"/>
    <p:sldId id="574" r:id="rId98"/>
    <p:sldId id="575" r:id="rId99"/>
    <p:sldId id="579" r:id="rId100"/>
    <p:sldId id="785" r:id="rId101"/>
    <p:sldId id="580" r:id="rId102"/>
    <p:sldId id="786" r:id="rId103"/>
    <p:sldId id="581" r:id="rId104"/>
    <p:sldId id="787" r:id="rId105"/>
    <p:sldId id="607" r:id="rId106"/>
    <p:sldId id="628" r:id="rId107"/>
    <p:sldId id="582" r:id="rId108"/>
    <p:sldId id="646" r:id="rId109"/>
    <p:sldId id="584" r:id="rId110"/>
    <p:sldId id="583" r:id="rId111"/>
    <p:sldId id="578" r:id="rId112"/>
    <p:sldId id="585" r:id="rId113"/>
    <p:sldId id="586" r:id="rId114"/>
    <p:sldId id="788" r:id="rId115"/>
    <p:sldId id="590" r:id="rId116"/>
    <p:sldId id="587" r:id="rId117"/>
    <p:sldId id="593" r:id="rId118"/>
    <p:sldId id="647" r:id="rId119"/>
    <p:sldId id="597" r:id="rId120"/>
    <p:sldId id="736" r:id="rId121"/>
    <p:sldId id="737" r:id="rId122"/>
    <p:sldId id="738" r:id="rId123"/>
    <p:sldId id="739" r:id="rId124"/>
    <p:sldId id="740" r:id="rId125"/>
    <p:sldId id="743" r:id="rId126"/>
    <p:sldId id="742" r:id="rId127"/>
    <p:sldId id="744" r:id="rId128"/>
    <p:sldId id="745" r:id="rId129"/>
    <p:sldId id="748" r:id="rId130"/>
    <p:sldId id="749" r:id="rId131"/>
    <p:sldId id="750" r:id="rId132"/>
    <p:sldId id="608" r:id="rId133"/>
    <p:sldId id="588" r:id="rId134"/>
    <p:sldId id="589" r:id="rId135"/>
    <p:sldId id="592" r:id="rId136"/>
    <p:sldId id="591" r:id="rId137"/>
    <p:sldId id="675" r:id="rId138"/>
    <p:sldId id="684" r:id="rId139"/>
    <p:sldId id="753" r:id="rId140"/>
    <p:sldId id="746" r:id="rId141"/>
    <p:sldId id="752" r:id="rId142"/>
    <p:sldId id="754" r:id="rId143"/>
    <p:sldId id="755" r:id="rId144"/>
    <p:sldId id="751" r:id="rId145"/>
    <p:sldId id="576" r:id="rId146"/>
    <p:sldId id="577" r:id="rId147"/>
    <p:sldId id="598" r:id="rId148"/>
    <p:sldId id="599" r:id="rId149"/>
    <p:sldId id="595" r:id="rId150"/>
    <p:sldId id="600" r:id="rId151"/>
    <p:sldId id="596" r:id="rId152"/>
    <p:sldId id="625" r:id="rId153"/>
    <p:sldId id="762" r:id="rId154"/>
    <p:sldId id="764" r:id="rId155"/>
    <p:sldId id="765" r:id="rId156"/>
    <p:sldId id="757" r:id="rId157"/>
    <p:sldId id="768" r:id="rId158"/>
    <p:sldId id="758" r:id="rId159"/>
    <p:sldId id="759" r:id="rId160"/>
    <p:sldId id="760" r:id="rId161"/>
    <p:sldId id="761" r:id="rId162"/>
    <p:sldId id="766" r:id="rId163"/>
    <p:sldId id="769" r:id="rId164"/>
    <p:sldId id="770" r:id="rId165"/>
    <p:sldId id="771" r:id="rId166"/>
    <p:sldId id="767" r:id="rId167"/>
    <p:sldId id="763" r:id="rId168"/>
    <p:sldId id="776" r:id="rId169"/>
    <p:sldId id="594" r:id="rId170"/>
    <p:sldId id="612" r:id="rId171"/>
    <p:sldId id="601" r:id="rId172"/>
    <p:sldId id="602" r:id="rId173"/>
    <p:sldId id="626" r:id="rId174"/>
    <p:sldId id="605" r:id="rId175"/>
    <p:sldId id="603" r:id="rId176"/>
    <p:sldId id="604" r:id="rId177"/>
    <p:sldId id="777" r:id="rId178"/>
    <p:sldId id="606" r:id="rId179"/>
    <p:sldId id="773" r:id="rId180"/>
    <p:sldId id="756" r:id="rId181"/>
    <p:sldId id="627" r:id="rId182"/>
    <p:sldId id="774" r:id="rId183"/>
    <p:sldId id="610" r:id="rId184"/>
    <p:sldId id="609" r:id="rId185"/>
    <p:sldId id="611" r:id="rId186"/>
    <p:sldId id="778" r:id="rId187"/>
    <p:sldId id="775" r:id="rId188"/>
    <p:sldId id="613" r:id="rId189"/>
    <p:sldId id="617" r:id="rId190"/>
    <p:sldId id="789" r:id="rId191"/>
    <p:sldId id="779" r:id="rId192"/>
    <p:sldId id="780" r:id="rId193"/>
    <p:sldId id="781" r:id="rId194"/>
    <p:sldId id="622" r:id="rId195"/>
    <p:sldId id="616" r:id="rId196"/>
    <p:sldId id="615" r:id="rId197"/>
    <p:sldId id="791" r:id="rId198"/>
    <p:sldId id="790" r:id="rId199"/>
    <p:sldId id="620" r:id="rId200"/>
    <p:sldId id="618" r:id="rId201"/>
    <p:sldId id="782" r:id="rId202"/>
    <p:sldId id="619" r:id="rId203"/>
    <p:sldId id="621" r:id="rId204"/>
    <p:sldId id="623" r:id="rId205"/>
    <p:sldId id="614" r:id="rId206"/>
    <p:sldId id="690" r:id="rId207"/>
    <p:sldId id="691" r:id="rId208"/>
    <p:sldId id="692" r:id="rId209"/>
    <p:sldId id="693" r:id="rId210"/>
    <p:sldId id="694" r:id="rId211"/>
    <p:sldId id="695" r:id="rId212"/>
    <p:sldId id="696" r:id="rId213"/>
    <p:sldId id="706" r:id="rId214"/>
    <p:sldId id="707" r:id="rId215"/>
    <p:sldId id="708" r:id="rId216"/>
    <p:sldId id="709" r:id="rId217"/>
    <p:sldId id="710" r:id="rId218"/>
    <p:sldId id="711" r:id="rId219"/>
    <p:sldId id="795" r:id="rId220"/>
    <p:sldId id="797" r:id="rId221"/>
    <p:sldId id="796" r:id="rId222"/>
    <p:sldId id="713" r:id="rId223"/>
    <p:sldId id="714" r:id="rId224"/>
    <p:sldId id="715" r:id="rId225"/>
    <p:sldId id="798" r:id="rId226"/>
    <p:sldId id="716" r:id="rId227"/>
    <p:sldId id="800" r:id="rId228"/>
    <p:sldId id="801" r:id="rId229"/>
    <p:sldId id="799" r:id="rId230"/>
    <p:sldId id="717" r:id="rId231"/>
    <p:sldId id="802" r:id="rId23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2" id="{58A1E0BB-16B7-4779-9885-F70128BCA958}">
          <p14:sldIdLst>
            <p14:sldId id="275"/>
            <p14:sldId id="265"/>
            <p14:sldId id="266"/>
            <p14:sldId id="640"/>
          </p14:sldIdLst>
        </p14:section>
        <p14:section name="2.2.0 Arquitectura Web (cliente servidor)" id="{C442D54B-F2D1-49ED-8298-B2CB9B3493E9}">
          <p14:sldIdLst>
            <p14:sldId id="277"/>
            <p14:sldId id="320"/>
            <p14:sldId id="351"/>
            <p14:sldId id="554"/>
            <p14:sldId id="652"/>
            <p14:sldId id="350"/>
            <p14:sldId id="392"/>
            <p14:sldId id="410"/>
            <p14:sldId id="472"/>
            <p14:sldId id="393"/>
            <p14:sldId id="653"/>
            <p14:sldId id="503"/>
          </p14:sldIdLst>
        </p14:section>
        <p14:section name="2.2.1. Modelos de datos" id="{A725319D-95AD-4E14-9E20-D7BAD5D565F4}">
          <p14:sldIdLst>
            <p14:sldId id="520"/>
            <p14:sldId id="524"/>
            <p14:sldId id="521"/>
            <p14:sldId id="523"/>
            <p14:sldId id="526"/>
            <p14:sldId id="527"/>
            <p14:sldId id="528"/>
            <p14:sldId id="529"/>
            <p14:sldId id="540"/>
            <p14:sldId id="541"/>
            <p14:sldId id="532"/>
            <p14:sldId id="535"/>
            <p14:sldId id="537"/>
            <p14:sldId id="539"/>
            <p14:sldId id="530"/>
            <p14:sldId id="533"/>
            <p14:sldId id="534"/>
            <p14:sldId id="560"/>
            <p14:sldId id="542"/>
            <p14:sldId id="641"/>
            <p14:sldId id="642"/>
            <p14:sldId id="643"/>
            <p14:sldId id="644"/>
            <p14:sldId id="648"/>
            <p14:sldId id="649"/>
            <p14:sldId id="543"/>
            <p14:sldId id="536"/>
            <p14:sldId id="544"/>
            <p14:sldId id="547"/>
            <p14:sldId id="545"/>
            <p14:sldId id="546"/>
            <p14:sldId id="550"/>
            <p14:sldId id="553"/>
            <p14:sldId id="552"/>
            <p14:sldId id="573"/>
            <p14:sldId id="551"/>
            <p14:sldId id="569"/>
            <p14:sldId id="570"/>
            <p14:sldId id="561"/>
            <p14:sldId id="650"/>
            <p14:sldId id="548"/>
            <p14:sldId id="549"/>
            <p14:sldId id="572"/>
          </p14:sldIdLst>
        </p14:section>
        <p14:section name="2.2.2.a MySQL" id="{4FFC7F72-7DB5-40CF-AA81-3E18A84D8059}">
          <p14:sldIdLst>
            <p14:sldId id="522"/>
            <p14:sldId id="562"/>
            <p14:sldId id="563"/>
            <p14:sldId id="564"/>
            <p14:sldId id="565"/>
            <p14:sldId id="651"/>
            <p14:sldId id="525"/>
            <p14:sldId id="556"/>
            <p14:sldId id="658"/>
            <p14:sldId id="654"/>
            <p14:sldId id="655"/>
            <p14:sldId id="656"/>
            <p14:sldId id="657"/>
            <p14:sldId id="557"/>
            <p14:sldId id="559"/>
            <p14:sldId id="558"/>
            <p14:sldId id="567"/>
            <p14:sldId id="381"/>
            <p14:sldId id="473"/>
            <p14:sldId id="783"/>
            <p14:sldId id="555"/>
            <p14:sldId id="566"/>
          </p14:sldIdLst>
        </p14:section>
        <p14:section name="2.2.2.b MS SQL Server (Ampliación)" id="{FE708EFC-C216-4033-ADF8-2C6AC01AE8F1}">
          <p14:sldIdLst>
            <p14:sldId id="659"/>
            <p14:sldId id="660"/>
            <p14:sldId id="661"/>
            <p14:sldId id="662"/>
            <p14:sldId id="663"/>
            <p14:sldId id="664"/>
            <p14:sldId id="665"/>
            <p14:sldId id="666"/>
            <p14:sldId id="667"/>
            <p14:sldId id="668"/>
            <p14:sldId id="669"/>
            <p14:sldId id="784"/>
          </p14:sldIdLst>
        </p14:section>
        <p14:section name="2.2.3.a Lenguaje SQL: TIpos de datos" id="{F5AE4BF0-E151-4469-A4D2-4C3894DC8789}">
          <p14:sldIdLst>
            <p14:sldId id="568"/>
            <p14:sldId id="574"/>
            <p14:sldId id="575"/>
            <p14:sldId id="579"/>
            <p14:sldId id="785"/>
            <p14:sldId id="580"/>
            <p14:sldId id="786"/>
            <p14:sldId id="581"/>
            <p14:sldId id="787"/>
            <p14:sldId id="607"/>
            <p14:sldId id="628"/>
          </p14:sldIdLst>
        </p14:section>
        <p14:section name="2.2.3.a Lenguaje SQL: DDL" id="{B8EAA0EA-CCBF-4C67-A948-9CC62C6AAB82}">
          <p14:sldIdLst>
            <p14:sldId id="582"/>
            <p14:sldId id="646"/>
            <p14:sldId id="584"/>
            <p14:sldId id="583"/>
            <p14:sldId id="578"/>
            <p14:sldId id="585"/>
            <p14:sldId id="586"/>
            <p14:sldId id="788"/>
            <p14:sldId id="590"/>
            <p14:sldId id="587"/>
            <p14:sldId id="593"/>
            <p14:sldId id="647"/>
            <p14:sldId id="597"/>
            <p14:sldId id="736"/>
            <p14:sldId id="737"/>
            <p14:sldId id="738"/>
            <p14:sldId id="739"/>
            <p14:sldId id="740"/>
            <p14:sldId id="743"/>
            <p14:sldId id="742"/>
            <p14:sldId id="744"/>
            <p14:sldId id="745"/>
            <p14:sldId id="748"/>
            <p14:sldId id="749"/>
            <p14:sldId id="750"/>
            <p14:sldId id="608"/>
            <p14:sldId id="588"/>
            <p14:sldId id="589"/>
            <p14:sldId id="592"/>
            <p14:sldId id="591"/>
            <p14:sldId id="675"/>
            <p14:sldId id="684"/>
            <p14:sldId id="753"/>
            <p14:sldId id="746"/>
            <p14:sldId id="752"/>
            <p14:sldId id="754"/>
            <p14:sldId id="755"/>
            <p14:sldId id="751"/>
          </p14:sldIdLst>
        </p14:section>
        <p14:section name="2.2.3.b Lenguaje SQL: DML" id="{02FF3A76-ED9A-4C31-BC15-012C89875EB3}">
          <p14:sldIdLst>
            <p14:sldId id="576"/>
            <p14:sldId id="577"/>
            <p14:sldId id="598"/>
            <p14:sldId id="599"/>
            <p14:sldId id="595"/>
            <p14:sldId id="600"/>
            <p14:sldId id="596"/>
            <p14:sldId id="625"/>
            <p14:sldId id="762"/>
            <p14:sldId id="764"/>
            <p14:sldId id="765"/>
          </p14:sldIdLst>
        </p14:section>
        <p14:section name="2.2.3.b Lenguaje SQL: Usuarios y accesos" id="{8567A2A5-5961-4B64-BF6B-1A1E8046CA24}">
          <p14:sldIdLst>
            <p14:sldId id="757"/>
            <p14:sldId id="768"/>
            <p14:sldId id="758"/>
            <p14:sldId id="759"/>
            <p14:sldId id="760"/>
            <p14:sldId id="761"/>
            <p14:sldId id="766"/>
            <p14:sldId id="769"/>
            <p14:sldId id="770"/>
            <p14:sldId id="771"/>
            <p14:sldId id="767"/>
          </p14:sldIdLst>
        </p14:section>
        <p14:section name="2.2.3.b Lenguaje SQL:  Consultas" id="{66571495-4D99-4878-ACA1-8A90BA7EF7F7}">
          <p14:sldIdLst>
            <p14:sldId id="763"/>
            <p14:sldId id="776"/>
            <p14:sldId id="594"/>
            <p14:sldId id="612"/>
            <p14:sldId id="601"/>
            <p14:sldId id="602"/>
            <p14:sldId id="626"/>
            <p14:sldId id="605"/>
            <p14:sldId id="603"/>
            <p14:sldId id="604"/>
            <p14:sldId id="777"/>
            <p14:sldId id="606"/>
            <p14:sldId id="773"/>
            <p14:sldId id="756"/>
            <p14:sldId id="627"/>
            <p14:sldId id="774"/>
            <p14:sldId id="610"/>
            <p14:sldId id="609"/>
            <p14:sldId id="611"/>
            <p14:sldId id="778"/>
            <p14:sldId id="775"/>
            <p14:sldId id="613"/>
            <p14:sldId id="617"/>
            <p14:sldId id="789"/>
            <p14:sldId id="779"/>
            <p14:sldId id="780"/>
            <p14:sldId id="781"/>
            <p14:sldId id="622"/>
            <p14:sldId id="616"/>
            <p14:sldId id="615"/>
            <p14:sldId id="791"/>
            <p14:sldId id="790"/>
            <p14:sldId id="620"/>
            <p14:sldId id="618"/>
            <p14:sldId id="782"/>
            <p14:sldId id="619"/>
            <p14:sldId id="621"/>
            <p14:sldId id="623"/>
            <p14:sldId id="614"/>
          </p14:sldIdLst>
        </p14:section>
        <p14:section name="2.2.2.c Administración de SGBDs" id="{179E3AA0-021C-475E-A05B-4C13EF4AD34D}">
          <p14:sldIdLst>
            <p14:sldId id="690"/>
            <p14:sldId id="691"/>
            <p14:sldId id="692"/>
            <p14:sldId id="693"/>
            <p14:sldId id="694"/>
            <p14:sldId id="695"/>
            <p14:sldId id="696"/>
            <p14:sldId id="706"/>
            <p14:sldId id="707"/>
            <p14:sldId id="708"/>
            <p14:sldId id="709"/>
            <p14:sldId id="710"/>
            <p14:sldId id="711"/>
            <p14:sldId id="795"/>
            <p14:sldId id="797"/>
            <p14:sldId id="796"/>
            <p14:sldId id="713"/>
            <p14:sldId id="714"/>
            <p14:sldId id="715"/>
            <p14:sldId id="798"/>
            <p14:sldId id="716"/>
            <p14:sldId id="800"/>
            <p14:sldId id="801"/>
            <p14:sldId id="799"/>
            <p14:sldId id="717"/>
            <p14:sldId id="802"/>
          </p14:sldIdLst>
        </p14:section>
      </p14:sectionLst>
    </p:ext>
    <p:ext uri="{EFAFB233-063F-42B5-8137-9DF3F51BA10A}">
      <p15:sldGuideLst xmlns:p15="http://schemas.microsoft.com/office/powerpoint/2012/main">
        <p15:guide id="1" orient="horz" pos="1820" userDrawn="1">
          <p15:clr>
            <a:srgbClr val="A4A3A4"/>
          </p15:clr>
        </p15:guide>
        <p15:guide id="2" pos="28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Cerezo" initials="AC" lastIdx="5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7598"/>
    <a:srgbClr val="000000"/>
    <a:srgbClr val="5B9BD5"/>
    <a:srgbClr val="FF6600"/>
    <a:srgbClr val="FFFF00"/>
    <a:srgbClr val="487396"/>
    <a:srgbClr val="FF9933"/>
    <a:srgbClr val="7F7F7F"/>
    <a:srgbClr val="FAFAFA"/>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241" autoAdjust="0"/>
    <p:restoredTop sz="83303" autoAdjust="0"/>
  </p:normalViewPr>
  <p:slideViewPr>
    <p:cSldViewPr snapToGrid="0">
      <p:cViewPr varScale="1">
        <p:scale>
          <a:sx n="81" d="100"/>
          <a:sy n="81" d="100"/>
        </p:scale>
        <p:origin x="826" y="48"/>
      </p:cViewPr>
      <p:guideLst>
        <p:guide orient="horz" pos="1820"/>
        <p:guide pos="2857"/>
      </p:guideLst>
    </p:cSldViewPr>
  </p:slideViewPr>
  <p:outlineViewPr>
    <p:cViewPr>
      <p:scale>
        <a:sx n="33" d="100"/>
        <a:sy n="33" d="100"/>
      </p:scale>
      <p:origin x="0" y="-8886"/>
    </p:cViewPr>
  </p:outlineViewPr>
  <p:notesTextViewPr>
    <p:cViewPr>
      <p:scale>
        <a:sx n="3" d="2"/>
        <a:sy n="3" d="2"/>
      </p:scale>
      <p:origin x="0" y="0"/>
    </p:cViewPr>
  </p:notesTextViewPr>
  <p:sorterViewPr>
    <p:cViewPr varScale="1">
      <p:scale>
        <a:sx n="100" d="100"/>
        <a:sy n="100" d="100"/>
      </p:scale>
      <p:origin x="0" y="15876"/>
    </p:cViewPr>
  </p:sorterViewPr>
  <p:notesViewPr>
    <p:cSldViewPr snapToGrid="0">
      <p:cViewPr varScale="1">
        <p:scale>
          <a:sx n="80" d="100"/>
          <a:sy n="80" d="100"/>
        </p:scale>
        <p:origin x="1974"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tableStyles" Target="tableStyle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viewProps" Target="viewProps.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notesMaster" Target="notesMasters/notes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presProps" Target="pres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5-15T11:20:01.094" idx="1">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4-05-15T11:21:56.575" idx="10">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4-05-15T11:22:05.150" idx="11">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4-05-15T11:22:13.759" idx="12">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4-05-15T11:22:30.049" idx="13">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4-05-15T11:22:41.559" idx="14">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4-05-15T11:22:55.085" idx="15">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4-05-15T12:43:08.462" idx="16">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12:43:46.402" idx="17">
    <p:pos x="4" y="168"/>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4-05-15T12:58:13.059" idx="18">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13:01:26.916" idx="19">
    <p:pos x="4" y="153"/>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4-05-15T13:05:10.922" idx="20">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22:28:36.559" idx="24">
    <p:pos x="22" y="214"/>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4-05-15T13:05:10.922" idx="20">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22:28:45.751" idx="25">
    <p:pos x="22" y="214"/>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05-15T11:20:28.024" idx="2">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4-05-15T22:27:24.167" idx="21">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22:28:51.270" idx="26">
    <p:pos x="22" y="225"/>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4-05-15T22:27:30.014" idx="22">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22:28:57.294" idx="27">
    <p:pos x="44" y="214"/>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4-05-15T22:27:35.510" idx="23">
    <p:pos x="10" y="10"/>
    <p:text>Sams Teach Yourself PHP, MySQL and Apache All in One
Julie C. Meloni
Sams (Pearson), 2012</p:text>
    <p:extLst>
      <p:ext uri="{C676402C-5697-4E1C-873F-D02D1690AC5C}">
        <p15:threadingInfo xmlns:p15="http://schemas.microsoft.com/office/powerpoint/2012/main" timeZoneBias="-120"/>
      </p:ext>
    </p:extLst>
  </p:cm>
  <p:cm authorId="1" dt="2014-05-15T22:29:03.510" idx="28">
    <p:pos x="33" y="248"/>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4-05-15T22:36:44.376" idx="33">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4-05-15T22:37:40.784" idx="34">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4-05-15T22:34:25.159" idx="29">
    <p:pos x="10" y="10"/>
    <p:text>Beginning PHP and MySQL From Novice to Professional 4th Edition
W. Jason Gilmore
Apress, 2010</p:text>
    <p:extLst>
      <p:ext uri="{C676402C-5697-4E1C-873F-D02D1690AC5C}">
        <p15:threadingInfo xmlns:p15="http://schemas.microsoft.com/office/powerpoint/2012/main" timeZoneBias="-120"/>
      </p:ext>
    </p:extLst>
  </p:cm>
  <p:cm authorId="1" dt="2014-05-15T22:35:34.655" idx="32">
    <p:pos x="34" y="153"/>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4-05-15T22:34:25.159" idx="29">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4-05-15T22:46:27.591" idx="35">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4-05-15T22:46:38.871" idx="36">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4-05-15T23:01:39.064" idx="39">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4-05-15T11:20:46.671" idx="3">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4-05-15T22:57:26.416" idx="37">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4-05-15T22:59:27.288" idx="38">
    <p:pos x="10" y="10"/>
    <p:text>Beginning PHP and MySQL From Novice to Professional 4th Edition
W. Jason Gilmore
Apress, 2010</p:text>
    <p:extLst>
      <p:ext uri="{C676402C-5697-4E1C-873F-D02D1690AC5C}">
        <p15:threadingInfo xmlns:p15="http://schemas.microsoft.com/office/powerpoint/2012/main" timeZoneBias="-12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4-05-16T00:43:58.449" idx="40">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4-05-16T01:12:42.929" idx="42">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4-05-16T00:58:27.060" idx="41">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4-05-16T01:12:50.268" idx="43">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4-05-16T01:12:54.444" idx="44">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14-05-16T01:20:55.972" idx="45">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4-05-16T01:21:01.380" idx="46">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14-05-16T01:21:06.710" idx="47">
    <p:pos x="10" y="10"/>
    <p:text>Sams Teach Yourself PHP, MySQL and Apache All in One
Julie C. Meloni
Sams (Pearson), 2012</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4-05-15T11:20:54.406" idx="4">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4-05-15T11:21:05.080" idx="5">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4-05-15T11:21:14.495" idx="6">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4-05-15T11:21:25.095" idx="7">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4-05-15T11:21:35.448" idx="8">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4-05-15T11:21:46.455" idx="9">
    <p:pos x="10" y="10"/>
    <p:text>Diseño Conceptual de Bases de Datos
Departamento de Ciencias de la Computación e I.A. 
Universidad de Granada, 2007 (aprox)</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30/01/2024</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wampserver.com/en/"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a:t>Modelo Cliente-Servidor a nivel Software: hablamos de aplicación distribuida</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a:t>
            </a:fld>
            <a:endParaRPr lang="es-ES"/>
          </a:p>
        </p:txBody>
      </p:sp>
    </p:spTree>
    <p:extLst>
      <p:ext uri="{BB962C8B-B14F-4D97-AF65-F5344CB8AC3E}">
        <p14:creationId xmlns:p14="http://schemas.microsoft.com/office/powerpoint/2010/main" val="363773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 </a:t>
            </a:r>
            <a:r>
              <a:rPr lang="en-US" dirty="0"/>
              <a:t>The three leading open source implementations are MySQL, </a:t>
            </a:r>
            <a:r>
              <a:rPr lang="en-US" dirty="0" err="1"/>
              <a:t>PostgreSQL</a:t>
            </a:r>
            <a:r>
              <a:rPr lang="en-US" dirty="0"/>
              <a:t>, and SQLite. </a:t>
            </a:r>
            <a:r>
              <a:rPr lang="en-US" dirty="0" err="1"/>
              <a:t>MariaDB</a:t>
            </a:r>
            <a:r>
              <a:rPr lang="en-US" dirty="0"/>
              <a:t> is a prominent fork of MySQL prompted by Oracle's acquisition of MySQL AB.</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a:t>
            </a:fld>
            <a:endParaRPr lang="es-ES"/>
          </a:p>
        </p:txBody>
      </p:sp>
    </p:spTree>
    <p:extLst>
      <p:ext uri="{BB962C8B-B14F-4D97-AF65-F5344CB8AC3E}">
        <p14:creationId xmlns:p14="http://schemas.microsoft.com/office/powerpoint/2010/main" val="36545858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115</a:t>
            </a:fld>
            <a:endParaRPr lang="es-ES"/>
          </a:p>
        </p:txBody>
      </p:sp>
    </p:spTree>
    <p:extLst>
      <p:ext uri="{BB962C8B-B14F-4D97-AF65-F5344CB8AC3E}">
        <p14:creationId xmlns:p14="http://schemas.microsoft.com/office/powerpoint/2010/main" val="33006837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SHOW DATABASES / CREATE DATABASE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solidFill>
                  <a:srgbClr val="4A7598"/>
                </a:solidFill>
              </a:rPr>
              <a:t>USE </a:t>
            </a:r>
            <a:r>
              <a:rPr lang="es-ES" b="0" dirty="0" err="1">
                <a:solidFill>
                  <a:srgbClr val="4A7598"/>
                </a:solidFill>
              </a:rPr>
              <a:t>sample</a:t>
            </a:r>
            <a:r>
              <a:rPr lang="es-ES" b="0" baseline="0" dirty="0">
                <a:solidFill>
                  <a:srgbClr val="4A7598"/>
                </a:solidFill>
              </a:rPr>
              <a:t> / </a:t>
            </a:r>
            <a:r>
              <a:rPr lang="es-ES" b="0" dirty="0">
                <a:solidFill>
                  <a:srgbClr val="4A7598"/>
                </a:solidFill>
              </a:rPr>
              <a:t>SELECT DATABASE () / SHOW TABLES</a:t>
            </a:r>
            <a:endParaRPr lang="es-ES" b="0" dirty="0">
              <a:solidFill>
                <a:schemeClr val="tx1"/>
              </a:solidFill>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err="1"/>
              <a:t>information_schema</a:t>
            </a:r>
            <a:r>
              <a:rPr lang="es-ES" dirty="0"/>
              <a:t> / SHOW TABLES</a:t>
            </a:r>
            <a:endParaRPr lang="es-ES" b="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a:t>
            </a:r>
            <a:endParaRPr lang="es-ES" b="0" dirty="0"/>
          </a:p>
          <a:p>
            <a:pPr marL="228600" indent="-228600">
              <a:buAutoNum type="arabicPeriod"/>
            </a:pPr>
            <a:r>
              <a:rPr lang="es-ES" dirty="0"/>
              <a:t>CREATE TABLE </a:t>
            </a:r>
            <a:r>
              <a:rPr lang="es-ES" dirty="0" err="1"/>
              <a:t>students</a:t>
            </a:r>
            <a:r>
              <a:rPr lang="es-ES" dirty="0"/>
              <a:t> …</a:t>
            </a:r>
          </a:p>
          <a:p>
            <a:pPr marL="228600" indent="-228600">
              <a:buAutoNum type="arabicPeriod"/>
            </a:pPr>
            <a:r>
              <a:rPr lang="es-ES" dirty="0"/>
              <a:t>ALTER TABLE con el modificador ADD COLUMN</a:t>
            </a:r>
          </a:p>
          <a:p>
            <a:pPr marL="228600" indent="-228600">
              <a:buAutoNum type="arabicPeriod"/>
            </a:pPr>
            <a:r>
              <a:rPr lang="es-ES" dirty="0"/>
              <a:t>DESC</a:t>
            </a:r>
          </a:p>
          <a:p>
            <a:pPr marL="228600" indent="-228600">
              <a:buAutoNum type="arabicPeriod"/>
            </a:pPr>
            <a:r>
              <a:rPr lang="es-ES" dirty="0"/>
              <a:t>DROP</a:t>
            </a:r>
            <a:r>
              <a:rPr lang="es-ES" baseline="0" dirty="0"/>
              <a:t> DATABASE </a:t>
            </a:r>
            <a:r>
              <a:rPr lang="es-ES" b="0" dirty="0" err="1">
                <a:solidFill>
                  <a:srgbClr val="4A7598"/>
                </a:solidFill>
              </a:rPr>
              <a:t>sample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117</a:t>
            </a:fld>
            <a:endParaRPr lang="es-ES"/>
          </a:p>
        </p:txBody>
      </p:sp>
    </p:spTree>
    <p:extLst>
      <p:ext uri="{BB962C8B-B14F-4D97-AF65-F5344CB8AC3E}">
        <p14:creationId xmlns:p14="http://schemas.microsoft.com/office/powerpoint/2010/main" val="10250522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CREATE TABLE `</a:t>
            </a:r>
            <a:r>
              <a:rPr lang="es-ES" dirty="0" err="1"/>
              <a:t>test`.`estudiantes</a:t>
            </a:r>
            <a:r>
              <a:rPr lang="es-ES" dirty="0"/>
              <a:t>` (  `</a:t>
            </a:r>
            <a:r>
              <a:rPr lang="es-ES" dirty="0" err="1"/>
              <a:t>EstudianteID</a:t>
            </a:r>
            <a:r>
              <a:rPr lang="es-ES" dirty="0"/>
              <a:t>` INT(5) UNSIGNED NOT NULL,  `Nombre` VARCHAR(30) NOT NULL,  `Dirección` VARCHAR(40) NULL,  `</a:t>
            </a:r>
            <a:r>
              <a:rPr lang="es-ES" dirty="0" err="1"/>
              <a:t>Telefono</a:t>
            </a:r>
            <a:r>
              <a:rPr lang="es-ES" dirty="0"/>
              <a:t>` INT(10) UNSIGNED NULL,  PRIMARY KEY (`</a:t>
            </a:r>
            <a:r>
              <a:rPr lang="es-ES" dirty="0" err="1"/>
              <a:t>EstudianteID</a:t>
            </a:r>
            <a:r>
              <a:rPr lang="es-ES" dirty="0"/>
              <a:t>`),  UNIQUE INDEX `</a:t>
            </a:r>
            <a:r>
              <a:rPr lang="es-ES" dirty="0" err="1"/>
              <a:t>EstudianteID_UNIQUE</a:t>
            </a:r>
            <a:r>
              <a:rPr lang="es-ES" dirty="0"/>
              <a:t>` (`</a:t>
            </a:r>
            <a:r>
              <a:rPr lang="es-ES" dirty="0" err="1"/>
              <a:t>EstudianteID</a:t>
            </a:r>
            <a:r>
              <a:rPr lang="es-ES" dirty="0"/>
              <a:t>` ASC));</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122</a:t>
            </a:fld>
            <a:endParaRPr lang="es-ES"/>
          </a:p>
        </p:txBody>
      </p:sp>
    </p:spTree>
    <p:extLst>
      <p:ext uri="{BB962C8B-B14F-4D97-AF65-F5344CB8AC3E}">
        <p14:creationId xmlns:p14="http://schemas.microsoft.com/office/powerpoint/2010/main" val="40030448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123</a:t>
            </a:fld>
            <a:endParaRPr lang="es-ES"/>
          </a:p>
        </p:txBody>
      </p:sp>
    </p:spTree>
    <p:extLst>
      <p:ext uri="{BB962C8B-B14F-4D97-AF65-F5344CB8AC3E}">
        <p14:creationId xmlns:p14="http://schemas.microsoft.com/office/powerpoint/2010/main" val="793397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Multiversionado</a:t>
            </a:r>
            <a:r>
              <a:rPr lang="es-ES" dirty="0"/>
              <a:t>: cuando múltiples transacciones modifican registros, </a:t>
            </a:r>
            <a:r>
              <a:rPr lang="es-ES" dirty="0" err="1"/>
              <a:t>InnoDB</a:t>
            </a:r>
            <a:r>
              <a:rPr lang="es-ES" dirty="0"/>
              <a:t>  mantiene aisladas las transacciones guardando para cada una de ellas  un versión distinta de un mismo registro, a cada transacción la versión que le corresponde</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127</a:t>
            </a:fld>
            <a:endParaRPr lang="es-ES"/>
          </a:p>
        </p:txBody>
      </p:sp>
    </p:spTree>
    <p:extLst>
      <p:ext uri="{BB962C8B-B14F-4D97-AF65-F5344CB8AC3E}">
        <p14:creationId xmlns:p14="http://schemas.microsoft.com/office/powerpoint/2010/main" val="40087246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130</a:t>
            </a:fld>
            <a:endParaRPr lang="es-ES"/>
          </a:p>
        </p:txBody>
      </p:sp>
    </p:spTree>
    <p:extLst>
      <p:ext uri="{BB962C8B-B14F-4D97-AF65-F5344CB8AC3E}">
        <p14:creationId xmlns:p14="http://schemas.microsoft.com/office/powerpoint/2010/main" val="22559080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131</a:t>
            </a:fld>
            <a:endParaRPr lang="es-ES"/>
          </a:p>
        </p:txBody>
      </p:sp>
    </p:spTree>
    <p:extLst>
      <p:ext uri="{BB962C8B-B14F-4D97-AF65-F5344CB8AC3E}">
        <p14:creationId xmlns:p14="http://schemas.microsoft.com/office/powerpoint/2010/main" val="11130537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132</a:t>
            </a:fld>
            <a:endParaRPr lang="es-ES"/>
          </a:p>
        </p:txBody>
      </p:sp>
    </p:spTree>
    <p:extLst>
      <p:ext uri="{BB962C8B-B14F-4D97-AF65-F5344CB8AC3E}">
        <p14:creationId xmlns:p14="http://schemas.microsoft.com/office/powerpoint/2010/main" val="7476050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133</a:t>
            </a:fld>
            <a:endParaRPr lang="es-ES"/>
          </a:p>
        </p:txBody>
      </p:sp>
    </p:spTree>
    <p:extLst>
      <p:ext uri="{BB962C8B-B14F-4D97-AF65-F5344CB8AC3E}">
        <p14:creationId xmlns:p14="http://schemas.microsoft.com/office/powerpoint/2010/main" val="20623705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134</a:t>
            </a:fld>
            <a:endParaRPr lang="es-ES"/>
          </a:p>
        </p:txBody>
      </p:sp>
    </p:spTree>
    <p:extLst>
      <p:ext uri="{BB962C8B-B14F-4D97-AF65-F5344CB8AC3E}">
        <p14:creationId xmlns:p14="http://schemas.microsoft.com/office/powerpoint/2010/main" val="3069084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a:t>
            </a:fld>
            <a:endParaRPr lang="es-ES"/>
          </a:p>
        </p:txBody>
      </p:sp>
    </p:spTree>
    <p:extLst>
      <p:ext uri="{BB962C8B-B14F-4D97-AF65-F5344CB8AC3E}">
        <p14:creationId xmlns:p14="http://schemas.microsoft.com/office/powerpoint/2010/main" val="12637767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a:t>
            </a:r>
            <a:endParaRPr lang="es-ES" b="0" dirty="0"/>
          </a:p>
          <a:p>
            <a:pPr marL="228600" indent="-228600">
              <a:buAutoNum type="arabicPeriod"/>
            </a:pPr>
            <a:r>
              <a:rPr lang="es-ES" dirty="0"/>
              <a:t>ALTER TABLE con el modificador ADD COLUMN</a:t>
            </a:r>
          </a:p>
          <a:p>
            <a:pPr marL="228600" indent="-228600">
              <a:buAutoNum type="arabicPeriod"/>
            </a:pPr>
            <a:r>
              <a:rPr lang="es-ES" dirty="0"/>
              <a:t>DESC</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135</a:t>
            </a:fld>
            <a:endParaRPr lang="es-ES"/>
          </a:p>
        </p:txBody>
      </p:sp>
    </p:spTree>
    <p:extLst>
      <p:ext uri="{BB962C8B-B14F-4D97-AF65-F5344CB8AC3E}">
        <p14:creationId xmlns:p14="http://schemas.microsoft.com/office/powerpoint/2010/main" val="2456623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a:t>
            </a:r>
            <a:endParaRPr lang="es-ES" b="0" dirty="0"/>
          </a:p>
          <a:p>
            <a:pPr marL="228600" indent="-228600">
              <a:buAutoNum type="arabicPeriod"/>
            </a:pPr>
            <a:r>
              <a:rPr lang="es-ES" dirty="0"/>
              <a:t>ALTER TABLE con el modificador ADD COLUMN</a:t>
            </a:r>
          </a:p>
          <a:p>
            <a:pPr marL="228600" indent="-228600">
              <a:buAutoNum type="arabicPeriod"/>
            </a:pPr>
            <a:r>
              <a:rPr lang="es-ES" dirty="0"/>
              <a:t>DESC</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137</a:t>
            </a:fld>
            <a:endParaRPr lang="es-ES"/>
          </a:p>
        </p:txBody>
      </p:sp>
    </p:spTree>
    <p:extLst>
      <p:ext uri="{BB962C8B-B14F-4D97-AF65-F5344CB8AC3E}">
        <p14:creationId xmlns:p14="http://schemas.microsoft.com/office/powerpoint/2010/main" val="297381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a:t>
            </a:r>
            <a:endParaRPr lang="es-ES" b="0" dirty="0"/>
          </a:p>
          <a:p>
            <a:pPr marL="228600" indent="-228600">
              <a:buAutoNum type="arabicPeriod"/>
            </a:pPr>
            <a:r>
              <a:rPr lang="es-ES" dirty="0"/>
              <a:t>ALTER TABLE con el modificador ADD COLUMN</a:t>
            </a:r>
          </a:p>
          <a:p>
            <a:pPr marL="228600" indent="-228600">
              <a:buAutoNum type="arabicPeriod"/>
            </a:pPr>
            <a:r>
              <a:rPr lang="es-ES" dirty="0"/>
              <a:t>DESC</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142</a:t>
            </a:fld>
            <a:endParaRPr lang="es-ES"/>
          </a:p>
        </p:txBody>
      </p:sp>
    </p:spTree>
    <p:extLst>
      <p:ext uri="{BB962C8B-B14F-4D97-AF65-F5344CB8AC3E}">
        <p14:creationId xmlns:p14="http://schemas.microsoft.com/office/powerpoint/2010/main" val="31897493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143</a:t>
            </a:fld>
            <a:endParaRPr lang="es-ES"/>
          </a:p>
        </p:txBody>
      </p:sp>
    </p:spTree>
    <p:extLst>
      <p:ext uri="{BB962C8B-B14F-4D97-AF65-F5344CB8AC3E}">
        <p14:creationId xmlns:p14="http://schemas.microsoft.com/office/powerpoint/2010/main" val="2762811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144</a:t>
            </a:fld>
            <a:endParaRPr lang="es-ES"/>
          </a:p>
        </p:txBody>
      </p:sp>
    </p:spTree>
    <p:extLst>
      <p:ext uri="{BB962C8B-B14F-4D97-AF65-F5344CB8AC3E}">
        <p14:creationId xmlns:p14="http://schemas.microsoft.com/office/powerpoint/2010/main" val="36225840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145</a:t>
            </a:fld>
            <a:endParaRPr lang="es-ES"/>
          </a:p>
        </p:txBody>
      </p:sp>
    </p:spTree>
    <p:extLst>
      <p:ext uri="{BB962C8B-B14F-4D97-AF65-F5344CB8AC3E}">
        <p14:creationId xmlns:p14="http://schemas.microsoft.com/office/powerpoint/2010/main" val="35087242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146</a:t>
            </a:fld>
            <a:endParaRPr lang="es-ES"/>
          </a:p>
        </p:txBody>
      </p:sp>
    </p:spTree>
    <p:extLst>
      <p:ext uri="{BB962C8B-B14F-4D97-AF65-F5344CB8AC3E}">
        <p14:creationId xmlns:p14="http://schemas.microsoft.com/office/powerpoint/2010/main" val="2629016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147</a:t>
            </a:fld>
            <a:endParaRPr lang="es-ES"/>
          </a:p>
        </p:txBody>
      </p:sp>
    </p:spTree>
    <p:extLst>
      <p:ext uri="{BB962C8B-B14F-4D97-AF65-F5344CB8AC3E}">
        <p14:creationId xmlns:p14="http://schemas.microsoft.com/office/powerpoint/2010/main" val="33247773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148</a:t>
            </a:fld>
            <a:endParaRPr lang="es-ES"/>
          </a:p>
        </p:txBody>
      </p:sp>
    </p:spTree>
    <p:extLst>
      <p:ext uri="{BB962C8B-B14F-4D97-AF65-F5344CB8AC3E}">
        <p14:creationId xmlns:p14="http://schemas.microsoft.com/office/powerpoint/2010/main" val="20938642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149</a:t>
            </a:fld>
            <a:endParaRPr lang="es-ES"/>
          </a:p>
        </p:txBody>
      </p:sp>
    </p:spTree>
    <p:extLst>
      <p:ext uri="{BB962C8B-B14F-4D97-AF65-F5344CB8AC3E}">
        <p14:creationId xmlns:p14="http://schemas.microsoft.com/office/powerpoint/2010/main" val="19315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a:t>
            </a:fld>
            <a:endParaRPr lang="es-ES"/>
          </a:p>
        </p:txBody>
      </p:sp>
    </p:spTree>
    <p:extLst>
      <p:ext uri="{BB962C8B-B14F-4D97-AF65-F5344CB8AC3E}">
        <p14:creationId xmlns:p14="http://schemas.microsoft.com/office/powerpoint/2010/main" val="20281522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 vemos </a:t>
            </a:r>
            <a:r>
              <a:rPr lang="es-ES" dirty="0" err="1"/>
              <a:t>students</a:t>
            </a:r>
            <a:r>
              <a:rPr lang="es-ES" dirty="0"/>
              <a:t> …</a:t>
            </a:r>
          </a:p>
          <a:p>
            <a:pPr marL="228600" indent="-228600">
              <a:buAutoNum type="arabicPeriod"/>
            </a:pPr>
            <a:r>
              <a:rPr lang="es-ES" dirty="0"/>
              <a:t>INSERT</a:t>
            </a:r>
          </a:p>
          <a:p>
            <a:pPr marL="228600" indent="-228600">
              <a:buAutoNum type="arabicPeriod"/>
            </a:pPr>
            <a:r>
              <a:rPr lang="es-ES" dirty="0"/>
              <a:t>UPDATE</a:t>
            </a:r>
          </a:p>
          <a:p>
            <a:pPr marL="228600" indent="-228600">
              <a:buAutoNum type="arabicPeriod"/>
            </a:pPr>
            <a:r>
              <a:rPr lang="es-ES" dirty="0"/>
              <a:t>DELETE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150</a:t>
            </a:fld>
            <a:endParaRPr lang="es-ES"/>
          </a:p>
        </p:txBody>
      </p:sp>
    </p:spTree>
    <p:extLst>
      <p:ext uri="{BB962C8B-B14F-4D97-AF65-F5344CB8AC3E}">
        <p14:creationId xmlns:p14="http://schemas.microsoft.com/office/powerpoint/2010/main" val="31850891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152</a:t>
            </a:fld>
            <a:endParaRPr lang="es-ES">
              <a:solidFill>
                <a:prstClr val="black"/>
              </a:solidFill>
            </a:endParaRPr>
          </a:p>
        </p:txBody>
      </p:sp>
    </p:spTree>
    <p:extLst>
      <p:ext uri="{BB962C8B-B14F-4D97-AF65-F5344CB8AC3E}">
        <p14:creationId xmlns:p14="http://schemas.microsoft.com/office/powerpoint/2010/main" val="27941616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 vemos </a:t>
            </a:r>
            <a:r>
              <a:rPr lang="es-ES" dirty="0" err="1"/>
              <a:t>students</a:t>
            </a:r>
            <a:r>
              <a:rPr lang="es-ES" dirty="0"/>
              <a:t> …</a:t>
            </a:r>
          </a:p>
          <a:p>
            <a:pPr marL="228600" indent="-228600">
              <a:buAutoNum type="arabicPeriod"/>
            </a:pPr>
            <a:r>
              <a:rPr lang="es-ES" dirty="0"/>
              <a:t>INSERT</a:t>
            </a:r>
          </a:p>
          <a:p>
            <a:pPr marL="228600" indent="-228600">
              <a:buAutoNum type="arabicPeriod"/>
            </a:pPr>
            <a:r>
              <a:rPr lang="es-ES" dirty="0"/>
              <a:t>UPDATE</a:t>
            </a:r>
          </a:p>
          <a:p>
            <a:pPr marL="228600" indent="-228600">
              <a:buAutoNum type="arabicPeriod"/>
            </a:pPr>
            <a:r>
              <a:rPr lang="es-ES" dirty="0"/>
              <a:t>DELETE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153</a:t>
            </a:fld>
            <a:endParaRPr lang="es-ES"/>
          </a:p>
        </p:txBody>
      </p:sp>
    </p:spTree>
    <p:extLst>
      <p:ext uri="{BB962C8B-B14F-4D97-AF65-F5344CB8AC3E}">
        <p14:creationId xmlns:p14="http://schemas.microsoft.com/office/powerpoint/2010/main" val="6518124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160</a:t>
            </a:fld>
            <a:endParaRPr lang="es-ES"/>
          </a:p>
        </p:txBody>
      </p:sp>
    </p:spTree>
    <p:extLst>
      <p:ext uri="{BB962C8B-B14F-4D97-AF65-F5344CB8AC3E}">
        <p14:creationId xmlns:p14="http://schemas.microsoft.com/office/powerpoint/2010/main" val="31075241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164</a:t>
            </a:fld>
            <a:endParaRPr lang="es-ES"/>
          </a:p>
        </p:txBody>
      </p:sp>
    </p:spTree>
    <p:extLst>
      <p:ext uri="{BB962C8B-B14F-4D97-AF65-F5344CB8AC3E}">
        <p14:creationId xmlns:p14="http://schemas.microsoft.com/office/powerpoint/2010/main" val="25352583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165</a:t>
            </a:fld>
            <a:endParaRPr lang="es-ES"/>
          </a:p>
        </p:txBody>
      </p:sp>
    </p:spTree>
    <p:extLst>
      <p:ext uri="{BB962C8B-B14F-4D97-AF65-F5344CB8AC3E}">
        <p14:creationId xmlns:p14="http://schemas.microsoft.com/office/powerpoint/2010/main" val="8065561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167</a:t>
            </a:fld>
            <a:endParaRPr lang="es-ES"/>
          </a:p>
        </p:txBody>
      </p:sp>
    </p:spTree>
    <p:extLst>
      <p:ext uri="{BB962C8B-B14F-4D97-AF65-F5344CB8AC3E}">
        <p14:creationId xmlns:p14="http://schemas.microsoft.com/office/powerpoint/2010/main" val="1898571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168</a:t>
            </a:fld>
            <a:endParaRPr lang="es-ES"/>
          </a:p>
        </p:txBody>
      </p:sp>
    </p:spTree>
    <p:extLst>
      <p:ext uri="{BB962C8B-B14F-4D97-AF65-F5344CB8AC3E}">
        <p14:creationId xmlns:p14="http://schemas.microsoft.com/office/powerpoint/2010/main" val="21101424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169</a:t>
            </a:fld>
            <a:endParaRPr lang="es-ES"/>
          </a:p>
        </p:txBody>
      </p:sp>
    </p:spTree>
    <p:extLst>
      <p:ext uri="{BB962C8B-B14F-4D97-AF65-F5344CB8AC3E}">
        <p14:creationId xmlns:p14="http://schemas.microsoft.com/office/powerpoint/2010/main" val="19029529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170</a:t>
            </a:fld>
            <a:endParaRPr lang="es-ES"/>
          </a:p>
        </p:txBody>
      </p:sp>
    </p:spTree>
    <p:extLst>
      <p:ext uri="{BB962C8B-B14F-4D97-AF65-F5344CB8AC3E}">
        <p14:creationId xmlns:p14="http://schemas.microsoft.com/office/powerpoint/2010/main" val="486123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a:t>
            </a:fld>
            <a:endParaRPr lang="es-ES"/>
          </a:p>
        </p:txBody>
      </p:sp>
    </p:spTree>
    <p:extLst>
      <p:ext uri="{BB962C8B-B14F-4D97-AF65-F5344CB8AC3E}">
        <p14:creationId xmlns:p14="http://schemas.microsoft.com/office/powerpoint/2010/main" val="5484729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select Name, Population, </a:t>
            </a:r>
            <a:r>
              <a:rPr lang="en-US" dirty="0" err="1"/>
              <a:t>SurfaceArea</a:t>
            </a:r>
            <a:r>
              <a:rPr lang="en-US" dirty="0"/>
              <a:t> from country;</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171</a:t>
            </a:fld>
            <a:endParaRPr lang="es-ES"/>
          </a:p>
        </p:txBody>
      </p:sp>
    </p:spTree>
    <p:extLst>
      <p:ext uri="{BB962C8B-B14F-4D97-AF65-F5344CB8AC3E}">
        <p14:creationId xmlns:p14="http://schemas.microsoft.com/office/powerpoint/2010/main" val="39758627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172</a:t>
            </a:fld>
            <a:endParaRPr lang="es-ES"/>
          </a:p>
        </p:txBody>
      </p:sp>
    </p:spTree>
    <p:extLst>
      <p:ext uri="{BB962C8B-B14F-4D97-AF65-F5344CB8AC3E}">
        <p14:creationId xmlns:p14="http://schemas.microsoft.com/office/powerpoint/2010/main" val="23865203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173</a:t>
            </a:fld>
            <a:endParaRPr lang="es-ES"/>
          </a:p>
        </p:txBody>
      </p:sp>
    </p:spTree>
    <p:extLst>
      <p:ext uri="{BB962C8B-B14F-4D97-AF65-F5344CB8AC3E}">
        <p14:creationId xmlns:p14="http://schemas.microsoft.com/office/powerpoint/2010/main" val="11368635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174</a:t>
            </a:fld>
            <a:endParaRPr lang="es-ES"/>
          </a:p>
        </p:txBody>
      </p:sp>
    </p:spTree>
    <p:extLst>
      <p:ext uri="{BB962C8B-B14F-4D97-AF65-F5344CB8AC3E}">
        <p14:creationId xmlns:p14="http://schemas.microsoft.com/office/powerpoint/2010/main" val="13353203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 vemos </a:t>
            </a:r>
            <a:r>
              <a:rPr lang="es-ES" dirty="0" err="1"/>
              <a:t>students</a:t>
            </a:r>
            <a:r>
              <a:rPr lang="es-ES" dirty="0"/>
              <a:t> …</a:t>
            </a:r>
          </a:p>
          <a:p>
            <a:pPr marL="228600" indent="-228600">
              <a:buAutoNum type="arabicPeriod"/>
            </a:pPr>
            <a:r>
              <a:rPr lang="es-ES" dirty="0"/>
              <a:t>SELECT…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175</a:t>
            </a:fld>
            <a:endParaRPr lang="es-ES"/>
          </a:p>
        </p:txBody>
      </p:sp>
    </p:spTree>
    <p:extLst>
      <p:ext uri="{BB962C8B-B14F-4D97-AF65-F5344CB8AC3E}">
        <p14:creationId xmlns:p14="http://schemas.microsoft.com/office/powerpoint/2010/main" val="3975862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176</a:t>
            </a:fld>
            <a:endParaRPr lang="es-ES"/>
          </a:p>
        </p:txBody>
      </p:sp>
    </p:spTree>
    <p:extLst>
      <p:ext uri="{BB962C8B-B14F-4D97-AF65-F5344CB8AC3E}">
        <p14:creationId xmlns:p14="http://schemas.microsoft.com/office/powerpoint/2010/main" val="13872370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177</a:t>
            </a:fld>
            <a:endParaRPr lang="es-ES"/>
          </a:p>
        </p:txBody>
      </p:sp>
    </p:spTree>
    <p:extLst>
      <p:ext uri="{BB962C8B-B14F-4D97-AF65-F5344CB8AC3E}">
        <p14:creationId xmlns:p14="http://schemas.microsoft.com/office/powerpoint/2010/main" val="138723705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 vemos </a:t>
            </a:r>
            <a:r>
              <a:rPr lang="es-ES" dirty="0" err="1"/>
              <a:t>students</a:t>
            </a:r>
            <a:r>
              <a:rPr lang="es-ES" dirty="0"/>
              <a:t> …</a:t>
            </a:r>
          </a:p>
          <a:p>
            <a:pPr marL="228600" indent="-228600">
              <a:buAutoNum type="arabicPeriod"/>
            </a:pPr>
            <a:r>
              <a:rPr lang="es-ES" dirty="0"/>
              <a:t>SELECT…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179</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USE </a:t>
            </a:r>
            <a:r>
              <a:rPr lang="es-ES" dirty="0"/>
              <a:t>test / SHOW TABLES, vemos </a:t>
            </a:r>
            <a:r>
              <a:rPr lang="es-ES" dirty="0" err="1"/>
              <a:t>students</a:t>
            </a:r>
            <a:r>
              <a:rPr lang="es-ES" dirty="0"/>
              <a:t> …</a:t>
            </a:r>
          </a:p>
          <a:p>
            <a:pPr marL="228600" indent="-228600">
              <a:buAutoNum type="arabicPeriod"/>
            </a:pPr>
            <a:r>
              <a:rPr lang="es-ES" dirty="0"/>
              <a:t>SELECT…</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180</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181</a:t>
            </a:fld>
            <a:endParaRPr lang="es-ES"/>
          </a:p>
        </p:txBody>
      </p:sp>
    </p:spTree>
    <p:extLst>
      <p:ext uri="{BB962C8B-B14F-4D97-AF65-F5344CB8AC3E}">
        <p14:creationId xmlns:p14="http://schemas.microsoft.com/office/powerpoint/2010/main" val="2217014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altLang="ko-KR" sz="1200" dirty="0">
                <a:ea typeface="굴림" panose="020B0600000101010101" pitchFamily="34" charset="-127"/>
              </a:rPr>
              <a:t>disponer toda la información contenida en tablas, </a:t>
            </a:r>
          </a:p>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a:t>
            </a:fld>
            <a:endParaRPr lang="es-ES"/>
          </a:p>
        </p:txBody>
      </p:sp>
    </p:spTree>
    <p:extLst>
      <p:ext uri="{BB962C8B-B14F-4D97-AF65-F5344CB8AC3E}">
        <p14:creationId xmlns:p14="http://schemas.microsoft.com/office/powerpoint/2010/main" val="13395402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182</a:t>
            </a:fld>
            <a:endParaRPr lang="es-ES"/>
          </a:p>
        </p:txBody>
      </p:sp>
    </p:spTree>
    <p:extLst>
      <p:ext uri="{BB962C8B-B14F-4D97-AF65-F5344CB8AC3E}">
        <p14:creationId xmlns:p14="http://schemas.microsoft.com/office/powerpoint/2010/main" val="40869519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183</a:t>
            </a:fld>
            <a:endParaRPr lang="es-ES"/>
          </a:p>
        </p:txBody>
      </p:sp>
    </p:spTree>
    <p:extLst>
      <p:ext uri="{BB962C8B-B14F-4D97-AF65-F5344CB8AC3E}">
        <p14:creationId xmlns:p14="http://schemas.microsoft.com/office/powerpoint/2010/main" val="191591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185</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186</a:t>
            </a:fld>
            <a:endParaRPr lang="es-ES"/>
          </a:p>
        </p:txBody>
      </p:sp>
    </p:spTree>
    <p:extLst>
      <p:ext uri="{BB962C8B-B14F-4D97-AF65-F5344CB8AC3E}">
        <p14:creationId xmlns:p14="http://schemas.microsoft.com/office/powerpoint/2010/main" val="27989642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187</a:t>
            </a:fld>
            <a:endParaRPr lang="es-ES"/>
          </a:p>
        </p:txBody>
      </p:sp>
    </p:spTree>
    <p:extLst>
      <p:ext uri="{BB962C8B-B14F-4D97-AF65-F5344CB8AC3E}">
        <p14:creationId xmlns:p14="http://schemas.microsoft.com/office/powerpoint/2010/main" val="33404726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188</a:t>
            </a:fld>
            <a:endParaRPr lang="es-ES"/>
          </a:p>
        </p:txBody>
      </p:sp>
    </p:spTree>
    <p:extLst>
      <p:ext uri="{BB962C8B-B14F-4D97-AF65-F5344CB8AC3E}">
        <p14:creationId xmlns:p14="http://schemas.microsoft.com/office/powerpoint/2010/main" val="28478729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Población media de las ciudades de cada país de Europa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189</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190</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191</a:t>
            </a:fld>
            <a:endParaRPr lang="es-ES"/>
          </a:p>
        </p:txBody>
      </p:sp>
    </p:spTree>
    <p:extLst>
      <p:ext uri="{BB962C8B-B14F-4D97-AF65-F5344CB8AC3E}">
        <p14:creationId xmlns:p14="http://schemas.microsoft.com/office/powerpoint/2010/main" val="12485181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192</a:t>
            </a:fld>
            <a:endParaRPr lang="es-ES"/>
          </a:p>
        </p:txBody>
      </p:sp>
    </p:spTree>
    <p:extLst>
      <p:ext uri="{BB962C8B-B14F-4D97-AF65-F5344CB8AC3E}">
        <p14:creationId xmlns:p14="http://schemas.microsoft.com/office/powerpoint/2010/main" val="58290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a:t>
            </a:fld>
            <a:endParaRPr lang="es-ES"/>
          </a:p>
        </p:txBody>
      </p:sp>
    </p:spTree>
    <p:extLst>
      <p:ext uri="{BB962C8B-B14F-4D97-AF65-F5344CB8AC3E}">
        <p14:creationId xmlns:p14="http://schemas.microsoft.com/office/powerpoint/2010/main" val="9270272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Si ROUND</a:t>
            </a:r>
            <a:r>
              <a:rPr lang="es-ES" baseline="0" dirty="0"/>
              <a:t> </a:t>
            </a:r>
            <a:r>
              <a:rPr lang="es-ES" dirty="0"/>
              <a:t>contiene dos argumentos, entonces devuelve X redondeado a D espacios decimales.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a:t>Si TRUNCATE contiene</a:t>
            </a:r>
            <a:r>
              <a:rPr lang="es-ES" baseline="0" dirty="0"/>
              <a:t> un segundo argumento </a:t>
            </a:r>
            <a:r>
              <a:rPr lang="es-ES" sz="1200" b="0" i="0" kern="1200" dirty="0">
                <a:solidFill>
                  <a:schemeClr val="tx1"/>
                </a:solidFill>
                <a:effectLst/>
                <a:latin typeface="+mn-lt"/>
                <a:ea typeface="+mn-ea"/>
                <a:cs typeface="+mn-cs"/>
              </a:rPr>
              <a:t>D negativo, los D dígitos anteriores al punto decimal son convertidos a 0.</a:t>
            </a:r>
            <a:endParaRPr lang="es-ES"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193</a:t>
            </a:fld>
            <a:endParaRPr lang="es-ES"/>
          </a:p>
        </p:txBody>
      </p:sp>
    </p:spTree>
    <p:extLst>
      <p:ext uri="{BB962C8B-B14F-4D97-AF65-F5344CB8AC3E}">
        <p14:creationId xmlns:p14="http://schemas.microsoft.com/office/powerpoint/2010/main" val="565585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194</a:t>
            </a:fld>
            <a:endParaRPr lang="es-ES"/>
          </a:p>
        </p:txBody>
      </p:sp>
    </p:spTree>
    <p:extLst>
      <p:ext uri="{BB962C8B-B14F-4D97-AF65-F5344CB8AC3E}">
        <p14:creationId xmlns:p14="http://schemas.microsoft.com/office/powerpoint/2010/main" val="15405123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195</a:t>
            </a:fld>
            <a:endParaRPr lang="es-ES"/>
          </a:p>
        </p:txBody>
      </p:sp>
    </p:spTree>
    <p:extLst>
      <p:ext uri="{BB962C8B-B14F-4D97-AF65-F5344CB8AC3E}">
        <p14:creationId xmlns:p14="http://schemas.microsoft.com/office/powerpoint/2010/main" val="32712219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196</a:t>
            </a:fld>
            <a:endParaRPr lang="es-ES"/>
          </a:p>
        </p:txBody>
      </p:sp>
    </p:spTree>
    <p:extLst>
      <p:ext uri="{BB962C8B-B14F-4D97-AF65-F5344CB8AC3E}">
        <p14:creationId xmlns:p14="http://schemas.microsoft.com/office/powerpoint/2010/main" val="75635209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197</a:t>
            </a:fld>
            <a:endParaRPr lang="es-ES"/>
          </a:p>
        </p:txBody>
      </p:sp>
    </p:spTree>
    <p:extLst>
      <p:ext uri="{BB962C8B-B14F-4D97-AF65-F5344CB8AC3E}">
        <p14:creationId xmlns:p14="http://schemas.microsoft.com/office/powerpoint/2010/main" val="25522722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198</a:t>
            </a:fld>
            <a:endParaRPr lang="es-ES"/>
          </a:p>
        </p:txBody>
      </p:sp>
    </p:spTree>
    <p:extLst>
      <p:ext uri="{BB962C8B-B14F-4D97-AF65-F5344CB8AC3E}">
        <p14:creationId xmlns:p14="http://schemas.microsoft.com/office/powerpoint/2010/main" val="23490343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200</a:t>
            </a:fld>
            <a:endParaRPr lang="es-ES"/>
          </a:p>
        </p:txBody>
      </p:sp>
    </p:spTree>
    <p:extLst>
      <p:ext uri="{BB962C8B-B14F-4D97-AF65-F5344CB8AC3E}">
        <p14:creationId xmlns:p14="http://schemas.microsoft.com/office/powerpoint/2010/main" val="7856289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201</a:t>
            </a:fld>
            <a:endParaRPr lang="es-ES"/>
          </a:p>
        </p:txBody>
      </p:sp>
    </p:spTree>
    <p:extLst>
      <p:ext uri="{BB962C8B-B14F-4D97-AF65-F5344CB8AC3E}">
        <p14:creationId xmlns:p14="http://schemas.microsoft.com/office/powerpoint/2010/main" val="30709669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202</a:t>
            </a:fld>
            <a:endParaRPr lang="es-ES"/>
          </a:p>
        </p:txBody>
      </p:sp>
    </p:spTree>
    <p:extLst>
      <p:ext uri="{BB962C8B-B14F-4D97-AF65-F5344CB8AC3E}">
        <p14:creationId xmlns:p14="http://schemas.microsoft.com/office/powerpoint/2010/main" val="17034702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203</a:t>
            </a:fld>
            <a:endParaRPr lang="es-ES"/>
          </a:p>
        </p:txBody>
      </p:sp>
    </p:spTree>
    <p:extLst>
      <p:ext uri="{BB962C8B-B14F-4D97-AF65-F5344CB8AC3E}">
        <p14:creationId xmlns:p14="http://schemas.microsoft.com/office/powerpoint/2010/main" val="220540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a:t>
            </a:fld>
            <a:endParaRPr lang="es-ES"/>
          </a:p>
        </p:txBody>
      </p:sp>
    </p:spTree>
    <p:extLst>
      <p:ext uri="{BB962C8B-B14F-4D97-AF65-F5344CB8AC3E}">
        <p14:creationId xmlns:p14="http://schemas.microsoft.com/office/powerpoint/2010/main" val="24798369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MySQL provides a few options to help you control the binary logs. The option --</a:t>
            </a:r>
            <a:r>
              <a:rPr lang="en-US" dirty="0" err="1"/>
              <a:t>binlog</a:t>
            </a:r>
            <a:r>
              <a:rPr lang="en-US" dirty="0"/>
              <a:t>-do-</a:t>
            </a:r>
            <a:r>
              <a:rPr lang="en-US" dirty="0" err="1"/>
              <a:t>db</a:t>
            </a:r>
            <a:r>
              <a:rPr lang="en-US" dirty="0"/>
              <a:t>=</a:t>
            </a:r>
            <a:r>
              <a:rPr lang="en-US" dirty="0" err="1"/>
              <a:t>dbname</a:t>
            </a:r>
            <a:r>
              <a:rPr lang="en-US" dirty="0"/>
              <a:t> tells MySQL to log updates for only the specified database. The option --</a:t>
            </a:r>
            <a:r>
              <a:rPr lang="en-US" dirty="0" err="1"/>
              <a:t>binlog</a:t>
            </a:r>
            <a:r>
              <a:rPr lang="en-US" dirty="0"/>
              <a:t>-ignore-</a:t>
            </a:r>
            <a:r>
              <a:rPr lang="en-US" dirty="0" err="1"/>
              <a:t>db</a:t>
            </a:r>
            <a:r>
              <a:rPr lang="en-US" dirty="0"/>
              <a:t>=</a:t>
            </a:r>
            <a:r>
              <a:rPr lang="en-US" dirty="0" err="1"/>
              <a:t>dbname</a:t>
            </a:r>
            <a:r>
              <a:rPr lang="en-US" dirty="0"/>
              <a:t> tells MySQL to ignore the specified database for the purpose of binary logging.</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210</a:t>
            </a:fld>
            <a:endParaRPr lang="es-ES">
              <a:solidFill>
                <a:prstClr val="black"/>
              </a:solidFill>
            </a:endParaRPr>
          </a:p>
        </p:txBody>
      </p:sp>
    </p:spTree>
    <p:extLst>
      <p:ext uri="{BB962C8B-B14F-4D97-AF65-F5344CB8AC3E}">
        <p14:creationId xmlns:p14="http://schemas.microsoft.com/office/powerpoint/2010/main" val="41880020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Si el formato es </a:t>
            </a:r>
            <a:r>
              <a:rPr lang="es-ES" dirty="0" err="1"/>
              <a:t>dump</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214</a:t>
            </a:fld>
            <a:endParaRPr lang="es-ES">
              <a:solidFill>
                <a:prstClr val="black"/>
              </a:solidFill>
            </a:endParaRPr>
          </a:p>
        </p:txBody>
      </p:sp>
    </p:spTree>
    <p:extLst>
      <p:ext uri="{BB962C8B-B14F-4D97-AF65-F5344CB8AC3E}">
        <p14:creationId xmlns:p14="http://schemas.microsoft.com/office/powerpoint/2010/main" val="26484412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sentencias SQL 'BACKUP TABLE' y 'RESTORE TABLE', se han quedado obsoletas.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a:t>Existe además la opción de parar el servicio y copiar o restaurar los ficheros, que están en el directorio de datos, a nivel del S.O.</a:t>
            </a:r>
            <a:endParaRPr lang="en-US" dirty="0"/>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215</a:t>
            </a:fld>
            <a:endParaRPr lang="es-ES">
              <a:solidFill>
                <a:prstClr val="black"/>
              </a:solidFill>
            </a:endParaRPr>
          </a:p>
        </p:txBody>
      </p:sp>
    </p:spTree>
    <p:extLst>
      <p:ext uri="{BB962C8B-B14F-4D97-AF65-F5344CB8AC3E}">
        <p14:creationId xmlns:p14="http://schemas.microsoft.com/office/powerpoint/2010/main" val="177751346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216</a:t>
            </a:fld>
            <a:endParaRPr lang="es-ES">
              <a:solidFill>
                <a:prstClr val="black"/>
              </a:solidFill>
            </a:endParaRPr>
          </a:p>
        </p:txBody>
      </p:sp>
    </p:spTree>
    <p:extLst>
      <p:ext uri="{BB962C8B-B14F-4D97-AF65-F5344CB8AC3E}">
        <p14:creationId xmlns:p14="http://schemas.microsoft.com/office/powerpoint/2010/main" val="6947615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217</a:t>
            </a:fld>
            <a:endParaRPr lang="es-ES">
              <a:solidFill>
                <a:prstClr val="black"/>
              </a:solidFill>
            </a:endParaRPr>
          </a:p>
        </p:txBody>
      </p:sp>
    </p:spTree>
    <p:extLst>
      <p:ext uri="{BB962C8B-B14F-4D97-AF65-F5344CB8AC3E}">
        <p14:creationId xmlns:p14="http://schemas.microsoft.com/office/powerpoint/2010/main" val="12485181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218</a:t>
            </a:fld>
            <a:endParaRPr lang="es-ES">
              <a:solidFill>
                <a:prstClr val="black"/>
              </a:solidFill>
            </a:endParaRPr>
          </a:p>
        </p:txBody>
      </p:sp>
    </p:spTree>
    <p:extLst>
      <p:ext uri="{BB962C8B-B14F-4D97-AF65-F5344CB8AC3E}">
        <p14:creationId xmlns:p14="http://schemas.microsoft.com/office/powerpoint/2010/main" val="12485181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Población media de las ciudades de cada país de Europa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219</a:t>
            </a:fld>
            <a:endParaRPr lang="es-ES">
              <a:solidFill>
                <a:prstClr val="black"/>
              </a:solidFill>
            </a:endParaRPr>
          </a:p>
        </p:txBody>
      </p:sp>
    </p:spTree>
    <p:extLst>
      <p:ext uri="{BB962C8B-B14F-4D97-AF65-F5344CB8AC3E}">
        <p14:creationId xmlns:p14="http://schemas.microsoft.com/office/powerpoint/2010/main" val="12485181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equivalen al</a:t>
            </a:r>
            <a:r>
              <a:rPr lang="es-ES" baseline="0" dirty="0"/>
              <a:t> </a:t>
            </a:r>
            <a:r>
              <a:rPr lang="es-ES" baseline="0" dirty="0" err="1"/>
              <a:t>chkdsk</a:t>
            </a:r>
            <a:r>
              <a:rPr lang="es-ES" baseline="0" dirty="0"/>
              <a:t> del S.O.</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220</a:t>
            </a:fld>
            <a:endParaRPr lang="es-ES">
              <a:solidFill>
                <a:prstClr val="black"/>
              </a:solidFill>
            </a:endParaRPr>
          </a:p>
        </p:txBody>
      </p:sp>
    </p:spTree>
    <p:extLst>
      <p:ext uri="{BB962C8B-B14F-4D97-AF65-F5344CB8AC3E}">
        <p14:creationId xmlns:p14="http://schemas.microsoft.com/office/powerpoint/2010/main" val="11280808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MySQL  tiene  una  serie  de  reglas  y  heurísticas  que  han  ido  evolucionando  con  las</a:t>
            </a:r>
          </a:p>
          <a:p>
            <a:r>
              <a:rPr lang="es-ES" dirty="0"/>
              <a:t>diferentes versiones. Y por su propia naturaleza, funcionan bien la mayoría de las veces,</a:t>
            </a:r>
          </a:p>
          <a:p>
            <a:r>
              <a:rPr lang="es-ES" dirty="0"/>
              <a:t>mientras que otras producen resultados </a:t>
            </a:r>
            <a:r>
              <a:rPr lang="es-ES" dirty="0" err="1"/>
              <a:t>subóptimos</a:t>
            </a:r>
            <a:r>
              <a:rPr lang="es-ES" dirty="0"/>
              <a:t>.</a:t>
            </a:r>
          </a:p>
          <a:p>
            <a:r>
              <a:rPr lang="es-ES" dirty="0"/>
              <a:t>El optimizador trata de responder una serie de cuestiones:</a:t>
            </a:r>
          </a:p>
          <a:p>
            <a:r>
              <a:rPr lang="es-ES" dirty="0"/>
              <a:t>● Hay algún índice que potencialmente pueda usarse para reducir el número de</a:t>
            </a:r>
          </a:p>
          <a:p>
            <a:r>
              <a:rPr lang="es-ES" dirty="0"/>
              <a:t>registros a consultar ?</a:t>
            </a:r>
          </a:p>
          <a:p>
            <a:r>
              <a:rPr lang="es-ES" dirty="0"/>
              <a:t>● Cual es el mejor índice ? SI hay varias tablas en la consulta, cual es el mejor para</a:t>
            </a:r>
          </a:p>
          <a:p>
            <a:r>
              <a:rPr lang="es-ES" dirty="0"/>
              <a:t>cada tabla ?</a:t>
            </a:r>
          </a:p>
          <a:p>
            <a:r>
              <a:rPr lang="es-ES" dirty="0"/>
              <a:t>● Qué tabla depende de otras en un JOIN ?</a:t>
            </a:r>
          </a:p>
          <a:p>
            <a:r>
              <a:rPr lang="es-ES" dirty="0"/>
              <a:t>● Cual es el orden de tablas óptimo en un JOIN ?</a:t>
            </a:r>
          </a:p>
          <a:p>
            <a:r>
              <a:rPr lang="es-ES" dirty="0"/>
              <a:t>Estas preguntas tienen que ser respondidas en muy poco tiempo y eso implica que no</a:t>
            </a:r>
          </a:p>
          <a:p>
            <a:r>
              <a:rPr lang="es-ES" dirty="0"/>
              <a:t>tiene tiempo para probar todas las opciones.</a:t>
            </a:r>
          </a:p>
          <a:p>
            <a:r>
              <a:rPr lang="es-ES" dirty="0"/>
              <a:t>El trabajo principal se centra en los índices y en el orden de los JOIN.</a:t>
            </a:r>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222</a:t>
            </a:fld>
            <a:endParaRPr lang="es-ES">
              <a:solidFill>
                <a:prstClr val="black"/>
              </a:solidFill>
            </a:endParaRPr>
          </a:p>
        </p:txBody>
      </p:sp>
    </p:spTree>
    <p:extLst>
      <p:ext uri="{BB962C8B-B14F-4D97-AF65-F5344CB8AC3E}">
        <p14:creationId xmlns:p14="http://schemas.microsoft.com/office/powerpoint/2010/main" val="28782780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223</a:t>
            </a:fld>
            <a:endParaRPr lang="es-ES">
              <a:solidFill>
                <a:prstClr val="black"/>
              </a:solidFill>
            </a:endParaRPr>
          </a:p>
        </p:txBody>
      </p:sp>
    </p:spTree>
    <p:extLst>
      <p:ext uri="{BB962C8B-B14F-4D97-AF65-F5344CB8AC3E}">
        <p14:creationId xmlns:p14="http://schemas.microsoft.com/office/powerpoint/2010/main" val="2878278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a:t>
            </a:fld>
            <a:endParaRPr lang="es-ES"/>
          </a:p>
        </p:txBody>
      </p:sp>
    </p:spTree>
    <p:extLst>
      <p:ext uri="{BB962C8B-B14F-4D97-AF65-F5344CB8AC3E}">
        <p14:creationId xmlns:p14="http://schemas.microsoft.com/office/powerpoint/2010/main" val="30186001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224</a:t>
            </a:fld>
            <a:endParaRPr lang="es-ES">
              <a:solidFill>
                <a:prstClr val="black"/>
              </a:solidFill>
            </a:endParaRPr>
          </a:p>
        </p:txBody>
      </p:sp>
    </p:spTree>
    <p:extLst>
      <p:ext uri="{BB962C8B-B14F-4D97-AF65-F5344CB8AC3E}">
        <p14:creationId xmlns:p14="http://schemas.microsoft.com/office/powerpoint/2010/main" val="28178193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Población media de las ciudades de cada país de Europa</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227</a:t>
            </a:fld>
            <a:endParaRPr lang="es-ES">
              <a:solidFill>
                <a:prstClr val="black"/>
              </a:solidFill>
            </a:endParaRPr>
          </a:p>
        </p:txBody>
      </p:sp>
    </p:spTree>
    <p:extLst>
      <p:ext uri="{BB962C8B-B14F-4D97-AF65-F5344CB8AC3E}">
        <p14:creationId xmlns:p14="http://schemas.microsoft.com/office/powerpoint/2010/main" val="124851818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228</a:t>
            </a:fld>
            <a:endParaRPr lang="es-ES">
              <a:solidFill>
                <a:prstClr val="black"/>
              </a:solidFill>
            </a:endParaRPr>
          </a:p>
        </p:txBody>
      </p:sp>
    </p:spTree>
    <p:extLst>
      <p:ext uri="{BB962C8B-B14F-4D97-AF65-F5344CB8AC3E}">
        <p14:creationId xmlns:p14="http://schemas.microsoft.com/office/powerpoint/2010/main" val="2339198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23</a:t>
            </a:fld>
            <a:endParaRPr lang="es-ES"/>
          </a:p>
        </p:txBody>
      </p:sp>
    </p:spTree>
    <p:extLst>
      <p:ext uri="{BB962C8B-B14F-4D97-AF65-F5344CB8AC3E}">
        <p14:creationId xmlns:p14="http://schemas.microsoft.com/office/powerpoint/2010/main" val="148486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a:t>
            </a:fld>
            <a:endParaRPr lang="es-ES"/>
          </a:p>
        </p:txBody>
      </p:sp>
    </p:spTree>
    <p:extLst>
      <p:ext uri="{BB962C8B-B14F-4D97-AF65-F5344CB8AC3E}">
        <p14:creationId xmlns:p14="http://schemas.microsoft.com/office/powerpoint/2010/main" val="414326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Insistir: seguimos viendo modelos de software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a:t>
            </a:fld>
            <a:endParaRPr lang="es-ES"/>
          </a:p>
        </p:txBody>
      </p:sp>
    </p:spTree>
    <p:extLst>
      <p:ext uri="{BB962C8B-B14F-4D97-AF65-F5344CB8AC3E}">
        <p14:creationId xmlns:p14="http://schemas.microsoft.com/office/powerpoint/2010/main" val="424490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25</a:t>
            </a:fld>
            <a:endParaRPr lang="es-ES"/>
          </a:p>
        </p:txBody>
      </p:sp>
    </p:spTree>
    <p:extLst>
      <p:ext uri="{BB962C8B-B14F-4D97-AF65-F5344CB8AC3E}">
        <p14:creationId xmlns:p14="http://schemas.microsoft.com/office/powerpoint/2010/main" val="256337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26</a:t>
            </a:fld>
            <a:endParaRPr lang="es-ES"/>
          </a:p>
        </p:txBody>
      </p:sp>
    </p:spTree>
    <p:extLst>
      <p:ext uri="{BB962C8B-B14F-4D97-AF65-F5344CB8AC3E}">
        <p14:creationId xmlns:p14="http://schemas.microsoft.com/office/powerpoint/2010/main" val="90518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27</a:t>
            </a:fld>
            <a:endParaRPr lang="es-ES"/>
          </a:p>
        </p:txBody>
      </p:sp>
    </p:spTree>
    <p:extLst>
      <p:ext uri="{BB962C8B-B14F-4D97-AF65-F5344CB8AC3E}">
        <p14:creationId xmlns:p14="http://schemas.microsoft.com/office/powerpoint/2010/main" val="1324029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28</a:t>
            </a:fld>
            <a:endParaRPr lang="es-ES"/>
          </a:p>
        </p:txBody>
      </p:sp>
    </p:spTree>
    <p:extLst>
      <p:ext uri="{BB962C8B-B14F-4D97-AF65-F5344CB8AC3E}">
        <p14:creationId xmlns:p14="http://schemas.microsoft.com/office/powerpoint/2010/main" val="237167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29</a:t>
            </a:fld>
            <a:endParaRPr lang="es-ES"/>
          </a:p>
        </p:txBody>
      </p:sp>
    </p:spTree>
    <p:extLst>
      <p:ext uri="{BB962C8B-B14F-4D97-AF65-F5344CB8AC3E}">
        <p14:creationId xmlns:p14="http://schemas.microsoft.com/office/powerpoint/2010/main" val="2054362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30</a:t>
            </a:fld>
            <a:endParaRPr lang="es-ES"/>
          </a:p>
        </p:txBody>
      </p:sp>
    </p:spTree>
    <p:extLst>
      <p:ext uri="{BB962C8B-B14F-4D97-AF65-F5344CB8AC3E}">
        <p14:creationId xmlns:p14="http://schemas.microsoft.com/office/powerpoint/2010/main" val="2352655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31</a:t>
            </a:fld>
            <a:endParaRPr lang="es-ES"/>
          </a:p>
        </p:txBody>
      </p:sp>
    </p:spTree>
    <p:extLst>
      <p:ext uri="{BB962C8B-B14F-4D97-AF65-F5344CB8AC3E}">
        <p14:creationId xmlns:p14="http://schemas.microsoft.com/office/powerpoint/2010/main" val="1186091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32</a:t>
            </a:fld>
            <a:endParaRPr lang="es-ES"/>
          </a:p>
        </p:txBody>
      </p:sp>
    </p:spTree>
    <p:extLst>
      <p:ext uri="{BB962C8B-B14F-4D97-AF65-F5344CB8AC3E}">
        <p14:creationId xmlns:p14="http://schemas.microsoft.com/office/powerpoint/2010/main" val="1382007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33</a:t>
            </a:fld>
            <a:endParaRPr lang="es-ES"/>
          </a:p>
        </p:txBody>
      </p:sp>
    </p:spTree>
    <p:extLst>
      <p:ext uri="{BB962C8B-B14F-4D97-AF65-F5344CB8AC3E}">
        <p14:creationId xmlns:p14="http://schemas.microsoft.com/office/powerpoint/2010/main" val="161337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34</a:t>
            </a:fld>
            <a:endParaRPr lang="es-ES"/>
          </a:p>
        </p:txBody>
      </p:sp>
    </p:spTree>
    <p:extLst>
      <p:ext uri="{BB962C8B-B14F-4D97-AF65-F5344CB8AC3E}">
        <p14:creationId xmlns:p14="http://schemas.microsoft.com/office/powerpoint/2010/main" val="1572991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a:t>
            </a:fld>
            <a:endParaRPr lang="es-ES"/>
          </a:p>
        </p:txBody>
      </p:sp>
    </p:spTree>
    <p:extLst>
      <p:ext uri="{BB962C8B-B14F-4D97-AF65-F5344CB8AC3E}">
        <p14:creationId xmlns:p14="http://schemas.microsoft.com/office/powerpoint/2010/main" val="244947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35</a:t>
            </a:fld>
            <a:endParaRPr lang="es-ES"/>
          </a:p>
        </p:txBody>
      </p:sp>
    </p:spTree>
    <p:extLst>
      <p:ext uri="{BB962C8B-B14F-4D97-AF65-F5344CB8AC3E}">
        <p14:creationId xmlns:p14="http://schemas.microsoft.com/office/powerpoint/2010/main" val="333844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36</a:t>
            </a:fld>
            <a:endParaRPr lang="es-ES"/>
          </a:p>
        </p:txBody>
      </p:sp>
    </p:spTree>
    <p:extLst>
      <p:ext uri="{BB962C8B-B14F-4D97-AF65-F5344CB8AC3E}">
        <p14:creationId xmlns:p14="http://schemas.microsoft.com/office/powerpoint/2010/main" val="33384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a:t>
            </a:fld>
            <a:endParaRPr lang="es-ES"/>
          </a:p>
        </p:txBody>
      </p:sp>
    </p:spTree>
    <p:extLst>
      <p:ext uri="{BB962C8B-B14F-4D97-AF65-F5344CB8AC3E}">
        <p14:creationId xmlns:p14="http://schemas.microsoft.com/office/powerpoint/2010/main" val="333844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38</a:t>
            </a:fld>
            <a:endParaRPr lang="es-ES"/>
          </a:p>
        </p:txBody>
      </p:sp>
    </p:spTree>
    <p:extLst>
      <p:ext uri="{BB962C8B-B14F-4D97-AF65-F5344CB8AC3E}">
        <p14:creationId xmlns:p14="http://schemas.microsoft.com/office/powerpoint/2010/main" val="333844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39</a:t>
            </a:fld>
            <a:endParaRPr lang="es-ES"/>
          </a:p>
        </p:txBody>
      </p:sp>
    </p:spTree>
    <p:extLst>
      <p:ext uri="{BB962C8B-B14F-4D97-AF65-F5344CB8AC3E}">
        <p14:creationId xmlns:p14="http://schemas.microsoft.com/office/powerpoint/2010/main" val="333844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40</a:t>
            </a:fld>
            <a:endParaRPr lang="es-ES">
              <a:solidFill>
                <a:prstClr val="black"/>
              </a:solidFill>
            </a:endParaRPr>
          </a:p>
        </p:txBody>
      </p:sp>
    </p:spTree>
    <p:extLst>
      <p:ext uri="{BB962C8B-B14F-4D97-AF65-F5344CB8AC3E}">
        <p14:creationId xmlns:p14="http://schemas.microsoft.com/office/powerpoint/2010/main" val="464868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41</a:t>
            </a:fld>
            <a:endParaRPr lang="es-ES">
              <a:solidFill>
                <a:prstClr val="black"/>
              </a:solidFill>
            </a:endParaRPr>
          </a:p>
        </p:txBody>
      </p:sp>
    </p:spTree>
    <p:extLst>
      <p:ext uri="{BB962C8B-B14F-4D97-AF65-F5344CB8AC3E}">
        <p14:creationId xmlns:p14="http://schemas.microsoft.com/office/powerpoint/2010/main" val="1186474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42</a:t>
            </a:fld>
            <a:endParaRPr lang="es-ES"/>
          </a:p>
        </p:txBody>
      </p:sp>
    </p:spTree>
    <p:extLst>
      <p:ext uri="{BB962C8B-B14F-4D97-AF65-F5344CB8AC3E}">
        <p14:creationId xmlns:p14="http://schemas.microsoft.com/office/powerpoint/2010/main" val="1719593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43</a:t>
            </a:fld>
            <a:endParaRPr lang="es-ES"/>
          </a:p>
        </p:txBody>
      </p:sp>
    </p:spTree>
    <p:extLst>
      <p:ext uri="{BB962C8B-B14F-4D97-AF65-F5344CB8AC3E}">
        <p14:creationId xmlns:p14="http://schemas.microsoft.com/office/powerpoint/2010/main" val="1729525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44</a:t>
            </a:fld>
            <a:endParaRPr lang="es-ES"/>
          </a:p>
        </p:txBody>
      </p:sp>
    </p:spTree>
    <p:extLst>
      <p:ext uri="{BB962C8B-B14F-4D97-AF65-F5344CB8AC3E}">
        <p14:creationId xmlns:p14="http://schemas.microsoft.com/office/powerpoint/2010/main" val="162480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Desventajas: congestión de tráfico, falta de robustez y carácter crítico de los servidores. Acceso limitado a ciertos recursos del servidor (</a:t>
            </a:r>
            <a:r>
              <a:rPr lang="es-ES" dirty="0" err="1"/>
              <a:t>e.g</a:t>
            </a:r>
            <a:r>
              <a:rPr lang="es-ES" dirty="0"/>
              <a:t>. periféricos)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a:t>
            </a:fld>
            <a:endParaRPr lang="es-ES"/>
          </a:p>
        </p:txBody>
      </p:sp>
    </p:spTree>
    <p:extLst>
      <p:ext uri="{BB962C8B-B14F-4D97-AF65-F5344CB8AC3E}">
        <p14:creationId xmlns:p14="http://schemas.microsoft.com/office/powerpoint/2010/main" val="3599087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45</a:t>
            </a:fld>
            <a:endParaRPr lang="es-ES"/>
          </a:p>
        </p:txBody>
      </p:sp>
    </p:spTree>
    <p:extLst>
      <p:ext uri="{BB962C8B-B14F-4D97-AF65-F5344CB8AC3E}">
        <p14:creationId xmlns:p14="http://schemas.microsoft.com/office/powerpoint/2010/main" val="1256148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Eliminamos lo que no depende de TODA la clave principal</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46</a:t>
            </a:fld>
            <a:endParaRPr lang="es-ES"/>
          </a:p>
        </p:txBody>
      </p:sp>
    </p:spTree>
    <p:extLst>
      <p:ext uri="{BB962C8B-B14F-4D97-AF65-F5344CB8AC3E}">
        <p14:creationId xmlns:p14="http://schemas.microsoft.com/office/powerpoint/2010/main" val="1020337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47</a:t>
            </a:fld>
            <a:endParaRPr lang="es-ES"/>
          </a:p>
        </p:txBody>
      </p:sp>
    </p:spTree>
    <p:extLst>
      <p:ext uri="{BB962C8B-B14F-4D97-AF65-F5344CB8AC3E}">
        <p14:creationId xmlns:p14="http://schemas.microsoft.com/office/powerpoint/2010/main" val="4128356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48</a:t>
            </a:fld>
            <a:endParaRPr lang="es-ES"/>
          </a:p>
        </p:txBody>
      </p:sp>
    </p:spTree>
    <p:extLst>
      <p:ext uri="{BB962C8B-B14F-4D97-AF65-F5344CB8AC3E}">
        <p14:creationId xmlns:p14="http://schemas.microsoft.com/office/powerpoint/2010/main" val="2633725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0" i="0" u="none" strike="noStrike" kern="1200" baseline="0" dirty="0">
                <a:solidFill>
                  <a:schemeClr val="tx1"/>
                </a:solidFill>
                <a:latin typeface="+mn-lt"/>
                <a:ea typeface="+mn-ea"/>
                <a:cs typeface="+mn-cs"/>
              </a:rPr>
              <a:t>Eliminar grupos de datos repetidos en tablas individuales.</a:t>
            </a:r>
          </a:p>
          <a:p>
            <a:pPr marL="171450" indent="-171450">
              <a:buFont typeface="Arial" panose="020B0604020202020204" pitchFamily="34" charset="0"/>
              <a:buChar char="•"/>
            </a:pPr>
            <a:r>
              <a:rPr lang="es-ES" sz="1200" b="0" i="0" u="none" strike="noStrike" kern="1200" baseline="0" dirty="0">
                <a:solidFill>
                  <a:schemeClr val="tx1"/>
                </a:solidFill>
                <a:latin typeface="+mn-lt"/>
                <a:ea typeface="+mn-ea"/>
                <a:cs typeface="+mn-cs"/>
              </a:rPr>
              <a:t>Crear una tabla separada para cada conjunto de datos relacionados. Idealmente, entre las tablas habrá relaciones 1:N</a:t>
            </a:r>
          </a:p>
          <a:p>
            <a:pPr marL="171450" indent="-171450">
              <a:buFont typeface="Arial" panose="020B0604020202020204" pitchFamily="34" charset="0"/>
              <a:buChar char="•"/>
            </a:pPr>
            <a:r>
              <a:rPr lang="es-ES" sz="1200" b="0" i="0" u="none" strike="noStrike" kern="1200" baseline="0" dirty="0">
                <a:solidFill>
                  <a:schemeClr val="tx1"/>
                </a:solidFill>
                <a:latin typeface="+mn-lt"/>
                <a:ea typeface="+mn-ea"/>
                <a:cs typeface="+mn-cs"/>
              </a:rPr>
              <a:t>Identifique cada conjunto de datos relacionados con una clave principal. Ejemplo ID, </a:t>
            </a:r>
            <a:r>
              <a:rPr lang="es-ES" sz="1200" b="0" i="0" u="none" strike="noStrike" kern="1200" baseline="0" dirty="0" err="1">
                <a:solidFill>
                  <a:schemeClr val="tx1"/>
                </a:solidFill>
                <a:latin typeface="+mn-lt"/>
                <a:ea typeface="+mn-ea"/>
                <a:cs typeface="+mn-cs"/>
              </a:rPr>
              <a:t>Primary</a:t>
            </a:r>
            <a:r>
              <a:rPr lang="es-ES" sz="1200" b="0" i="0" u="none" strike="noStrike" kern="1200" baseline="0" dirty="0">
                <a:solidFill>
                  <a:schemeClr val="tx1"/>
                </a:solidFill>
                <a:latin typeface="+mn-lt"/>
                <a:ea typeface="+mn-ea"/>
                <a:cs typeface="+mn-cs"/>
              </a:rPr>
              <a:t> Key, FK. </a:t>
            </a:r>
          </a:p>
          <a:p>
            <a:pPr marL="171450" indent="-171450">
              <a:buFont typeface="Arial" panose="020B0604020202020204" pitchFamily="34" charset="0"/>
              <a:buChar char="•"/>
            </a:pPr>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49</a:t>
            </a:fld>
            <a:endParaRPr lang="es-ES"/>
          </a:p>
        </p:txBody>
      </p:sp>
    </p:spTree>
    <p:extLst>
      <p:ext uri="{BB962C8B-B14F-4D97-AF65-F5344CB8AC3E}">
        <p14:creationId xmlns:p14="http://schemas.microsoft.com/office/powerpoint/2010/main" val="2679653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Crear tablas separadas para aquellos conjuntos de valores</a:t>
            </a:r>
            <a:br>
              <a:rPr lang="es-ES" sz="1200" b="0" i="0" u="none" strike="noStrike" kern="1200" baseline="0" dirty="0">
                <a:solidFill>
                  <a:schemeClr val="tx1"/>
                </a:solidFill>
                <a:latin typeface="+mn-lt"/>
                <a:ea typeface="+mn-ea"/>
                <a:cs typeface="+mn-cs"/>
              </a:rPr>
            </a:br>
            <a:r>
              <a:rPr lang="es-ES" sz="1200" b="0" i="0" u="none" strike="noStrike" kern="1200" baseline="0" dirty="0">
                <a:solidFill>
                  <a:schemeClr val="tx1"/>
                </a:solidFill>
                <a:latin typeface="+mn-lt"/>
                <a:ea typeface="+mn-ea"/>
                <a:cs typeface="+mn-cs"/>
              </a:rPr>
              <a:t>que se aplican a varios registros; e.g. ciudades, profesión.</a:t>
            </a:r>
          </a:p>
          <a:p>
            <a:r>
              <a:rPr lang="es-ES" sz="1200" b="0" i="0" u="none" strike="noStrike" kern="1200" baseline="0" dirty="0">
                <a:solidFill>
                  <a:schemeClr val="tx1"/>
                </a:solidFill>
                <a:latin typeface="+mn-lt"/>
                <a:ea typeface="+mn-ea"/>
                <a:cs typeface="+mn-cs"/>
              </a:rPr>
              <a:t>Relacionar estas tablas por medio de una  clave externa, e.g. ID, </a:t>
            </a:r>
            <a:r>
              <a:rPr lang="es-ES" sz="1200" b="0" i="0" u="none" strike="noStrike" kern="1200" baseline="0" dirty="0" err="1">
                <a:solidFill>
                  <a:schemeClr val="tx1"/>
                </a:solidFill>
                <a:latin typeface="+mn-lt"/>
                <a:ea typeface="+mn-ea"/>
                <a:cs typeface="+mn-cs"/>
              </a:rPr>
              <a:t>Primary</a:t>
            </a:r>
            <a:r>
              <a:rPr lang="es-ES" sz="1200" b="0" i="0" u="none" strike="noStrike" kern="1200" baseline="0" dirty="0">
                <a:solidFill>
                  <a:schemeClr val="tx1"/>
                </a:solidFill>
                <a:latin typeface="+mn-lt"/>
                <a:ea typeface="+mn-ea"/>
                <a:cs typeface="+mn-cs"/>
              </a:rPr>
              <a:t> Key, FK.</a:t>
            </a:r>
          </a:p>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50</a:t>
            </a:fld>
            <a:endParaRPr lang="es-ES"/>
          </a:p>
        </p:txBody>
      </p:sp>
    </p:spTree>
    <p:extLst>
      <p:ext uri="{BB962C8B-B14F-4D97-AF65-F5344CB8AC3E}">
        <p14:creationId xmlns:p14="http://schemas.microsoft.com/office/powerpoint/2010/main" val="4079795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Crear tablas separadas para aquellos conjuntos de valores</a:t>
            </a:r>
            <a:br>
              <a:rPr lang="es-ES" sz="1200" b="0" i="0" u="none" strike="noStrike" kern="1200" baseline="0" dirty="0">
                <a:solidFill>
                  <a:schemeClr val="tx1"/>
                </a:solidFill>
                <a:latin typeface="+mn-lt"/>
                <a:ea typeface="+mn-ea"/>
                <a:cs typeface="+mn-cs"/>
              </a:rPr>
            </a:br>
            <a:r>
              <a:rPr lang="es-ES" sz="1200" b="0" i="0" u="none" strike="noStrike" kern="1200" baseline="0" dirty="0">
                <a:solidFill>
                  <a:schemeClr val="tx1"/>
                </a:solidFill>
                <a:latin typeface="+mn-lt"/>
                <a:ea typeface="+mn-ea"/>
                <a:cs typeface="+mn-cs"/>
              </a:rPr>
              <a:t>que se aplican a varios registros; e.g. ciudades, profesión.</a:t>
            </a:r>
          </a:p>
          <a:p>
            <a:r>
              <a:rPr lang="es-ES" sz="1200" b="0" i="0" u="none" strike="noStrike" kern="1200" baseline="0" dirty="0">
                <a:solidFill>
                  <a:schemeClr val="tx1"/>
                </a:solidFill>
                <a:latin typeface="+mn-lt"/>
                <a:ea typeface="+mn-ea"/>
                <a:cs typeface="+mn-cs"/>
              </a:rPr>
              <a:t>Relacionar estas tablas por medio de una  clave externa, e.g. ID, </a:t>
            </a:r>
            <a:r>
              <a:rPr lang="es-ES" sz="1200" b="0" i="0" u="none" strike="noStrike" kern="1200" baseline="0" dirty="0" err="1">
                <a:solidFill>
                  <a:schemeClr val="tx1"/>
                </a:solidFill>
                <a:latin typeface="+mn-lt"/>
                <a:ea typeface="+mn-ea"/>
                <a:cs typeface="+mn-cs"/>
              </a:rPr>
              <a:t>Primary</a:t>
            </a:r>
            <a:r>
              <a:rPr lang="es-ES" sz="1200" b="0" i="0" u="none" strike="noStrike" kern="1200" baseline="0" dirty="0">
                <a:solidFill>
                  <a:schemeClr val="tx1"/>
                </a:solidFill>
                <a:latin typeface="+mn-lt"/>
                <a:ea typeface="+mn-ea"/>
                <a:cs typeface="+mn-cs"/>
              </a:rPr>
              <a:t> Key, FK.</a:t>
            </a:r>
          </a:p>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51</a:t>
            </a:fld>
            <a:endParaRPr lang="es-ES"/>
          </a:p>
        </p:txBody>
      </p:sp>
    </p:spTree>
    <p:extLst>
      <p:ext uri="{BB962C8B-B14F-4D97-AF65-F5344CB8AC3E}">
        <p14:creationId xmlns:p14="http://schemas.microsoft.com/office/powerpoint/2010/main" val="2827321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52</a:t>
            </a:fld>
            <a:endParaRPr lang="es-ES"/>
          </a:p>
        </p:txBody>
      </p:sp>
    </p:spTree>
    <p:extLst>
      <p:ext uri="{BB962C8B-B14F-4D97-AF65-F5344CB8AC3E}">
        <p14:creationId xmlns:p14="http://schemas.microsoft.com/office/powerpoint/2010/main" val="321779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53</a:t>
            </a:fld>
            <a:endParaRPr lang="es-ES"/>
          </a:p>
        </p:txBody>
      </p:sp>
    </p:spTree>
    <p:extLst>
      <p:ext uri="{BB962C8B-B14F-4D97-AF65-F5344CB8AC3E}">
        <p14:creationId xmlns:p14="http://schemas.microsoft.com/office/powerpoint/2010/main" val="1020913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54</a:t>
            </a:fld>
            <a:endParaRPr lang="es-ES"/>
          </a:p>
        </p:txBody>
      </p:sp>
    </p:spTree>
    <p:extLst>
      <p:ext uri="{BB962C8B-B14F-4D97-AF65-F5344CB8AC3E}">
        <p14:creationId xmlns:p14="http://schemas.microsoft.com/office/powerpoint/2010/main" val="297425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eaLnBrk="1" hangingPunct="1"/>
            <a:r>
              <a:rPr lang="es-ES_tradnl" dirty="0"/>
              <a:t>Modelo Cliente-Servidor a nivel Hardware, que refleja la distribución a nivel Software en tres capas</a:t>
            </a:r>
          </a:p>
          <a:p>
            <a:pPr eaLnBrk="1" hangingPunct="1"/>
            <a:r>
              <a:rPr lang="es-ES_tradnl" dirty="0"/>
              <a:t>Ventajas: Carga de trabajo de datos y lógica de las aplicaciones se concentra en los servidores, dejando a los clientes la GUI. </a:t>
            </a:r>
            <a:r>
              <a:rPr lang="es-ES_tradnl" dirty="0" err="1"/>
              <a:t>Escalavilidad</a:t>
            </a:r>
            <a:r>
              <a:rPr lang="es-ES_tradnl" dirty="0"/>
              <a:t>. Control centralizado</a:t>
            </a:r>
          </a:p>
          <a:p>
            <a:pPr eaLnBrk="1" hangingPunct="1"/>
            <a:r>
              <a:rPr lang="es-ES_tradnl" dirty="0"/>
              <a:t>Desventajas:</a:t>
            </a:r>
            <a:r>
              <a:rPr lang="es-ES_tradnl" baseline="0" dirty="0"/>
              <a:t> congestión de tráfico, falta de robustez y carácter crítico de los servidores. Acceso limitado a ciertos recursos del servidor (e.g. periféricos)</a:t>
            </a:r>
            <a:endParaRPr lang="es-ES_tradnl" dirty="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a:t>
            </a:fld>
            <a:endParaRPr lang="es-ES"/>
          </a:p>
        </p:txBody>
      </p:sp>
    </p:spTree>
    <p:extLst>
      <p:ext uri="{BB962C8B-B14F-4D97-AF65-F5344CB8AC3E}">
        <p14:creationId xmlns:p14="http://schemas.microsoft.com/office/powerpoint/2010/main" val="1798036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55</a:t>
            </a:fld>
            <a:endParaRPr lang="es-ES"/>
          </a:p>
        </p:txBody>
      </p:sp>
    </p:spTree>
    <p:extLst>
      <p:ext uri="{BB962C8B-B14F-4D97-AF65-F5344CB8AC3E}">
        <p14:creationId xmlns:p14="http://schemas.microsoft.com/office/powerpoint/2010/main" val="1802647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comentarios al examen de la unidad anterior (PHP) ocuparon el inicio de la sesión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56</a:t>
            </a:fld>
            <a:endParaRPr lang="es-ES">
              <a:solidFill>
                <a:prstClr val="black"/>
              </a:solidFill>
            </a:endParaRPr>
          </a:p>
        </p:txBody>
      </p:sp>
    </p:spTree>
    <p:extLst>
      <p:ext uri="{BB962C8B-B14F-4D97-AF65-F5344CB8AC3E}">
        <p14:creationId xmlns:p14="http://schemas.microsoft.com/office/powerpoint/2010/main" val="1277150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57</a:t>
            </a:fld>
            <a:endParaRPr lang="es-ES"/>
          </a:p>
        </p:txBody>
      </p:sp>
    </p:spTree>
    <p:extLst>
      <p:ext uri="{BB962C8B-B14F-4D97-AF65-F5344CB8AC3E}">
        <p14:creationId xmlns:p14="http://schemas.microsoft.com/office/powerpoint/2010/main" val="1678011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u="none" strike="noStrike" kern="1200" baseline="0" dirty="0">
              <a:solidFill>
                <a:schemeClr val="tx1"/>
              </a:solidFill>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58</a:t>
            </a:fld>
            <a:endParaRPr lang="es-ES"/>
          </a:p>
        </p:txBody>
      </p:sp>
    </p:spTree>
    <p:extLst>
      <p:ext uri="{BB962C8B-B14F-4D97-AF65-F5344CB8AC3E}">
        <p14:creationId xmlns:p14="http://schemas.microsoft.com/office/powerpoint/2010/main" val="3479526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59</a:t>
            </a:fld>
            <a:endParaRPr lang="es-ES"/>
          </a:p>
        </p:txBody>
      </p:sp>
    </p:spTree>
    <p:extLst>
      <p:ext uri="{BB962C8B-B14F-4D97-AF65-F5344CB8AC3E}">
        <p14:creationId xmlns:p14="http://schemas.microsoft.com/office/powerpoint/2010/main" val="1447546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versión comercial es distribuida por TCX </a:t>
            </a:r>
            <a:r>
              <a:rPr lang="es-ES" dirty="0" err="1"/>
              <a:t>Datakonsulter</a:t>
            </a:r>
            <a:r>
              <a:rPr lang="es-ES" dirty="0"/>
              <a:t> AB (posteriormente MySQL AB), empresa</a:t>
            </a:r>
            <a:r>
              <a:rPr lang="es-ES" baseline="0" dirty="0"/>
              <a:t> sueca </a:t>
            </a:r>
            <a:r>
              <a:rPr lang="es-ES" dirty="0"/>
              <a:t>fundada por David </a:t>
            </a:r>
            <a:r>
              <a:rPr lang="es-ES" dirty="0" err="1"/>
              <a:t>Axmark</a:t>
            </a:r>
            <a:r>
              <a:rPr lang="es-ES" dirty="0"/>
              <a:t>, Allan </a:t>
            </a:r>
            <a:r>
              <a:rPr lang="es-ES" dirty="0" err="1"/>
              <a:t>Larsson</a:t>
            </a:r>
            <a:r>
              <a:rPr lang="es-ES" dirty="0"/>
              <a:t>, y Michael </a:t>
            </a:r>
            <a:r>
              <a:rPr lang="es-ES" dirty="0" err="1"/>
              <a:t>Widenius</a:t>
            </a:r>
            <a:r>
              <a:rPr lang="es-ES" dirty="0"/>
              <a:t>.</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60</a:t>
            </a:fld>
            <a:endParaRPr lang="es-ES"/>
          </a:p>
        </p:txBody>
      </p:sp>
    </p:spTree>
    <p:extLst>
      <p:ext uri="{BB962C8B-B14F-4D97-AF65-F5344CB8AC3E}">
        <p14:creationId xmlns:p14="http://schemas.microsoft.com/office/powerpoint/2010/main" val="382936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multihilos</a:t>
            </a:r>
            <a:r>
              <a:rPr lang="es-ES" dirty="0"/>
              <a:t> (</a:t>
            </a:r>
            <a:r>
              <a:rPr lang="es-ES" dirty="0" err="1"/>
              <a:t>multithreaded</a:t>
            </a:r>
            <a:r>
              <a:rPr lang="es-ES" dirty="0"/>
              <a:t>): capaz de correr </a:t>
            </a:r>
            <a:r>
              <a:rPr lang="es-ES" dirty="0" err="1"/>
              <a:t>multiples</a:t>
            </a:r>
            <a:r>
              <a:rPr lang="es-ES" dirty="0"/>
              <a:t> instancias de la aplicación </a:t>
            </a:r>
            <a:r>
              <a:rPr lang="es-ES" dirty="0" err="1"/>
              <a:t>simultaneamente</a:t>
            </a:r>
            <a:r>
              <a:rPr lang="es-ES" dirty="0"/>
              <a:t> </a:t>
            </a:r>
          </a:p>
          <a:p>
            <a:r>
              <a:rPr lang="es-ES" dirty="0"/>
              <a:t>ANSI: American </a:t>
            </a:r>
            <a:r>
              <a:rPr lang="es-ES" dirty="0" err="1"/>
              <a:t>National</a:t>
            </a:r>
            <a:r>
              <a:rPr lang="es-ES" dirty="0"/>
              <a:t> </a:t>
            </a:r>
            <a:r>
              <a:rPr lang="es-ES" dirty="0" err="1"/>
              <a:t>Standards</a:t>
            </a:r>
            <a:r>
              <a:rPr lang="es-ES" dirty="0"/>
              <a:t> </a:t>
            </a:r>
            <a:r>
              <a:rPr lang="es-ES" dirty="0" err="1"/>
              <a:t>Institute</a:t>
            </a:r>
            <a:r>
              <a:rPr lang="es-ES" dirty="0"/>
              <a:t> </a:t>
            </a:r>
          </a:p>
          <a:p>
            <a:r>
              <a:rPr lang="es-ES" dirty="0"/>
              <a:t>En SQL 2000 se incorpora soporte para tipos de datos orientados a objetos.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61</a:t>
            </a:fld>
            <a:endParaRPr lang="es-ES"/>
          </a:p>
        </p:txBody>
      </p:sp>
    </p:spTree>
    <p:extLst>
      <p:ext uri="{BB962C8B-B14F-4D97-AF65-F5344CB8AC3E}">
        <p14:creationId xmlns:p14="http://schemas.microsoft.com/office/powerpoint/2010/main" val="1154269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62</a:t>
            </a:fld>
            <a:endParaRPr lang="es-ES"/>
          </a:p>
        </p:txBody>
      </p:sp>
    </p:spTree>
    <p:extLst>
      <p:ext uri="{BB962C8B-B14F-4D97-AF65-F5344CB8AC3E}">
        <p14:creationId xmlns:p14="http://schemas.microsoft.com/office/powerpoint/2010/main" val="319373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63</a:t>
            </a:fld>
            <a:endParaRPr lang="es-ES"/>
          </a:p>
        </p:txBody>
      </p:sp>
    </p:spTree>
    <p:extLst>
      <p:ext uri="{BB962C8B-B14F-4D97-AF65-F5344CB8AC3E}">
        <p14:creationId xmlns:p14="http://schemas.microsoft.com/office/powerpoint/2010/main" val="3046772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64</a:t>
            </a:fld>
            <a:endParaRPr lang="es-ES"/>
          </a:p>
        </p:txBody>
      </p:sp>
    </p:spTree>
    <p:extLst>
      <p:ext uri="{BB962C8B-B14F-4D97-AF65-F5344CB8AC3E}">
        <p14:creationId xmlns:p14="http://schemas.microsoft.com/office/powerpoint/2010/main" val="323526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ASP (“Active Server </a:t>
            </a:r>
            <a:r>
              <a:rPr lang="es-ES" dirty="0" err="1"/>
              <a:t>Pages</a:t>
            </a:r>
            <a:r>
              <a:rPr lang="es-ES" dirty="0"/>
              <a:t>”) es, la tecnología que permite insertar en una página HTML código que se ejecutará en el servidor, </a:t>
            </a:r>
          </a:p>
          <a:p>
            <a:r>
              <a:rPr lang="es-ES" dirty="0"/>
              <a:t>y que puede estar escrito en Java, JavaScript o, más comúnmente, VBScript. Por lo tanto cuando se hace referencia al </a:t>
            </a:r>
          </a:p>
          <a:p>
            <a:r>
              <a:rPr lang="es-ES" dirty="0"/>
              <a:t>“lenguaje ASP”, y no a la tecnología, se esta haciendo referencia</a:t>
            </a:r>
            <a:r>
              <a:rPr lang="es-ES" baseline="0" dirty="0"/>
              <a:t> </a:t>
            </a:r>
            <a:r>
              <a:rPr lang="es-ES" dirty="0"/>
              <a:t>a VBScript,</a:t>
            </a:r>
            <a:r>
              <a:rPr lang="es-ES" baseline="0" dirty="0"/>
              <a:t> o su variante más reciente, .NET ASP.</a:t>
            </a:r>
            <a:r>
              <a:rPr lang="es-ES" dirty="0"/>
              <a:t> </a:t>
            </a:r>
          </a:p>
          <a:p>
            <a:r>
              <a:rPr lang="es-ES" dirty="0" err="1"/>
              <a:t>ColdFusion</a:t>
            </a:r>
            <a:r>
              <a:rPr lang="es-ES" dirty="0"/>
              <a:t> es un servidor de aplicaciones y un lenguaje de programación usado para desarrollar aplicaciones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a:t>
            </a:fld>
            <a:endParaRPr lang="es-ES"/>
          </a:p>
        </p:txBody>
      </p:sp>
    </p:spTree>
    <p:extLst>
      <p:ext uri="{BB962C8B-B14F-4D97-AF65-F5344CB8AC3E}">
        <p14:creationId xmlns:p14="http://schemas.microsoft.com/office/powerpoint/2010/main" val="1596831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comentarios al examen de la unidad anterior (PHP) ocuparon el inicio de la sesión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65</a:t>
            </a:fld>
            <a:endParaRPr lang="es-ES">
              <a:solidFill>
                <a:prstClr val="black"/>
              </a:solidFill>
            </a:endParaRPr>
          </a:p>
        </p:txBody>
      </p:sp>
    </p:spTree>
    <p:extLst>
      <p:ext uri="{BB962C8B-B14F-4D97-AF65-F5344CB8AC3E}">
        <p14:creationId xmlns:p14="http://schemas.microsoft.com/office/powerpoint/2010/main" val="4767644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66</a:t>
            </a:fld>
            <a:endParaRPr lang="es-ES"/>
          </a:p>
        </p:txBody>
      </p:sp>
    </p:spTree>
    <p:extLst>
      <p:ext uri="{BB962C8B-B14F-4D97-AF65-F5344CB8AC3E}">
        <p14:creationId xmlns:p14="http://schemas.microsoft.com/office/powerpoint/2010/main" val="3009066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67</a:t>
            </a:fld>
            <a:endParaRPr lang="es-ES"/>
          </a:p>
        </p:txBody>
      </p:sp>
    </p:spTree>
    <p:extLst>
      <p:ext uri="{BB962C8B-B14F-4D97-AF65-F5344CB8AC3E}">
        <p14:creationId xmlns:p14="http://schemas.microsoft.com/office/powerpoint/2010/main" val="2584747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68</a:t>
            </a:fld>
            <a:endParaRPr lang="es-ES">
              <a:solidFill>
                <a:prstClr val="black"/>
              </a:solidFill>
            </a:endParaRPr>
          </a:p>
        </p:txBody>
      </p:sp>
    </p:spTree>
    <p:extLst>
      <p:ext uri="{BB962C8B-B14F-4D97-AF65-F5344CB8AC3E}">
        <p14:creationId xmlns:p14="http://schemas.microsoft.com/office/powerpoint/2010/main" val="33310850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69</a:t>
            </a:fld>
            <a:endParaRPr lang="es-ES">
              <a:solidFill>
                <a:prstClr val="black"/>
              </a:solidFill>
            </a:endParaRPr>
          </a:p>
        </p:txBody>
      </p:sp>
    </p:spTree>
    <p:extLst>
      <p:ext uri="{BB962C8B-B14F-4D97-AF65-F5344CB8AC3E}">
        <p14:creationId xmlns:p14="http://schemas.microsoft.com/office/powerpoint/2010/main" val="3854523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70</a:t>
            </a:fld>
            <a:endParaRPr lang="es-ES">
              <a:solidFill>
                <a:prstClr val="black"/>
              </a:solidFill>
            </a:endParaRPr>
          </a:p>
        </p:txBody>
      </p:sp>
    </p:spTree>
    <p:extLst>
      <p:ext uri="{BB962C8B-B14F-4D97-AF65-F5344CB8AC3E}">
        <p14:creationId xmlns:p14="http://schemas.microsoft.com/office/powerpoint/2010/main" val="3369355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71</a:t>
            </a:fld>
            <a:endParaRPr lang="es-ES">
              <a:solidFill>
                <a:prstClr val="black"/>
              </a:solidFill>
            </a:endParaRPr>
          </a:p>
        </p:txBody>
      </p:sp>
    </p:spTree>
    <p:extLst>
      <p:ext uri="{BB962C8B-B14F-4D97-AF65-F5344CB8AC3E}">
        <p14:creationId xmlns:p14="http://schemas.microsoft.com/office/powerpoint/2010/main" val="3001342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72</a:t>
            </a:fld>
            <a:endParaRPr lang="es-ES">
              <a:solidFill>
                <a:prstClr val="black"/>
              </a:solidFill>
            </a:endParaRPr>
          </a:p>
        </p:txBody>
      </p:sp>
    </p:spTree>
    <p:extLst>
      <p:ext uri="{BB962C8B-B14F-4D97-AF65-F5344CB8AC3E}">
        <p14:creationId xmlns:p14="http://schemas.microsoft.com/office/powerpoint/2010/main" val="401121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73</a:t>
            </a:fld>
            <a:endParaRPr lang="es-ES"/>
          </a:p>
        </p:txBody>
      </p:sp>
    </p:spTree>
    <p:extLst>
      <p:ext uri="{BB962C8B-B14F-4D97-AF65-F5344CB8AC3E}">
        <p14:creationId xmlns:p14="http://schemas.microsoft.com/office/powerpoint/2010/main" val="24883033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74</a:t>
            </a:fld>
            <a:endParaRPr lang="es-ES"/>
          </a:p>
        </p:txBody>
      </p:sp>
    </p:spTree>
    <p:extLst>
      <p:ext uri="{BB962C8B-B14F-4D97-AF65-F5344CB8AC3E}">
        <p14:creationId xmlns:p14="http://schemas.microsoft.com/office/powerpoint/2010/main" val="121507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servidor de aplicaciones representado en este caso suele se un complemento del propio servidor web</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12</a:t>
            </a:fld>
            <a:endParaRPr lang="es-ES"/>
          </a:p>
        </p:txBody>
      </p:sp>
    </p:spTree>
    <p:extLst>
      <p:ext uri="{BB962C8B-B14F-4D97-AF65-F5344CB8AC3E}">
        <p14:creationId xmlns:p14="http://schemas.microsoft.com/office/powerpoint/2010/main" val="476392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75</a:t>
            </a:fld>
            <a:endParaRPr lang="es-ES"/>
          </a:p>
        </p:txBody>
      </p:sp>
    </p:spTree>
    <p:extLst>
      <p:ext uri="{BB962C8B-B14F-4D97-AF65-F5344CB8AC3E}">
        <p14:creationId xmlns:p14="http://schemas.microsoft.com/office/powerpoint/2010/main" val="185581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76</a:t>
            </a:fld>
            <a:endParaRPr lang="es-ES"/>
          </a:p>
        </p:txBody>
      </p:sp>
    </p:spTree>
    <p:extLst>
      <p:ext uri="{BB962C8B-B14F-4D97-AF65-F5344CB8AC3E}">
        <p14:creationId xmlns:p14="http://schemas.microsoft.com/office/powerpoint/2010/main" val="22460022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Ver </a:t>
            </a:r>
            <a:r>
              <a:rPr lang="es-ES" dirty="0">
                <a:hlinkClick r:id="rId3"/>
              </a:rPr>
              <a:t>http://www.wampserver.com/en/</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77</a:t>
            </a:fld>
            <a:endParaRPr lang="es-ES"/>
          </a:p>
        </p:txBody>
      </p:sp>
    </p:spTree>
    <p:extLst>
      <p:ext uri="{BB962C8B-B14F-4D97-AF65-F5344CB8AC3E}">
        <p14:creationId xmlns:p14="http://schemas.microsoft.com/office/powerpoint/2010/main" val="41485397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78</a:t>
            </a:fld>
            <a:endParaRPr lang="es-ES"/>
          </a:p>
        </p:txBody>
      </p:sp>
    </p:spTree>
    <p:extLst>
      <p:ext uri="{BB962C8B-B14F-4D97-AF65-F5344CB8AC3E}">
        <p14:creationId xmlns:p14="http://schemas.microsoft.com/office/powerpoint/2010/main" val="643212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79</a:t>
            </a:fld>
            <a:endParaRPr lang="es-ES"/>
          </a:p>
        </p:txBody>
      </p:sp>
    </p:spTree>
    <p:extLst>
      <p:ext uri="{BB962C8B-B14F-4D97-AF65-F5344CB8AC3E}">
        <p14:creationId xmlns:p14="http://schemas.microsoft.com/office/powerpoint/2010/main" val="4017095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80</a:t>
            </a:fld>
            <a:endParaRPr lang="es-ES"/>
          </a:p>
        </p:txBody>
      </p:sp>
    </p:spTree>
    <p:extLst>
      <p:ext uri="{BB962C8B-B14F-4D97-AF65-F5344CB8AC3E}">
        <p14:creationId xmlns:p14="http://schemas.microsoft.com/office/powerpoint/2010/main" val="24521081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81</a:t>
            </a:fld>
            <a:endParaRPr lang="es-ES"/>
          </a:p>
        </p:txBody>
      </p:sp>
    </p:spTree>
    <p:extLst>
      <p:ext uri="{BB962C8B-B14F-4D97-AF65-F5344CB8AC3E}">
        <p14:creationId xmlns:p14="http://schemas.microsoft.com/office/powerpoint/2010/main" val="26769759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Express con </a:t>
            </a:r>
            <a:r>
              <a:rPr lang="es-ES" sz="1200" b="1" i="0" kern="1200" dirty="0" err="1">
                <a:solidFill>
                  <a:schemeClr val="tx1"/>
                </a:solidFill>
                <a:effectLst/>
                <a:latin typeface="+mn-lt"/>
                <a:ea typeface="+mn-ea"/>
                <a:cs typeface="+mn-cs"/>
              </a:rPr>
              <a:t>Advanced</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Services</a:t>
            </a:r>
            <a:r>
              <a:rPr lang="es-ES" sz="1200" b="1" i="0" kern="1200" dirty="0">
                <a:solidFill>
                  <a:schemeClr val="tx1"/>
                </a:solidFill>
                <a:effectLst/>
                <a:latin typeface="+mn-lt"/>
                <a:ea typeface="+mn-ea"/>
                <a:cs typeface="+mn-cs"/>
              </a:rPr>
              <a:t> (contiene el motor de base de datos, Express Tools, </a:t>
            </a:r>
            <a:r>
              <a:rPr lang="es-ES" sz="1200" b="1" i="0" kern="1200" dirty="0" err="1">
                <a:solidFill>
                  <a:schemeClr val="tx1"/>
                </a:solidFill>
                <a:effectLst/>
                <a:latin typeface="+mn-lt"/>
                <a:ea typeface="+mn-ea"/>
                <a:cs typeface="+mn-cs"/>
              </a:rPr>
              <a:t>Reporting</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Services</a:t>
            </a:r>
            <a:r>
              <a:rPr lang="es-ES" sz="1200" b="1" i="0" kern="1200" dirty="0">
                <a:solidFill>
                  <a:schemeClr val="tx1"/>
                </a:solidFill>
                <a:effectLst/>
                <a:latin typeface="+mn-lt"/>
                <a:ea typeface="+mn-ea"/>
                <a:cs typeface="+mn-cs"/>
              </a:rPr>
              <a:t> y búsqueda de texto completo)</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Este paquete contiene todos los componentes de SQL Express. Es una descarga de mayor tamaño que “con Tools”, ya que incluye también la búsqueda de texto completo y </a:t>
            </a:r>
            <a:r>
              <a:rPr lang="es-ES" sz="1200" b="0" i="0" kern="1200" dirty="0" err="1">
                <a:solidFill>
                  <a:schemeClr val="tx1"/>
                </a:solidFill>
                <a:effectLst/>
                <a:latin typeface="+mn-lt"/>
                <a:ea typeface="+mn-ea"/>
                <a:cs typeface="+mn-cs"/>
              </a:rPr>
              <a:t>Reporting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Services</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83</a:t>
            </a:fld>
            <a:endParaRPr lang="es-ES">
              <a:solidFill>
                <a:prstClr val="black"/>
              </a:solidFill>
            </a:endParaRPr>
          </a:p>
        </p:txBody>
      </p:sp>
    </p:spTree>
    <p:extLst>
      <p:ext uri="{BB962C8B-B14F-4D97-AF65-F5344CB8AC3E}">
        <p14:creationId xmlns:p14="http://schemas.microsoft.com/office/powerpoint/2010/main" val="38202527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93</a:t>
            </a:fld>
            <a:endParaRPr lang="es-ES">
              <a:solidFill>
                <a:prstClr val="black"/>
              </a:solidFill>
            </a:endParaRPr>
          </a:p>
        </p:txBody>
      </p:sp>
    </p:spTree>
    <p:extLst>
      <p:ext uri="{BB962C8B-B14F-4D97-AF65-F5344CB8AC3E}">
        <p14:creationId xmlns:p14="http://schemas.microsoft.com/office/powerpoint/2010/main" val="627905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94</a:t>
            </a:fld>
            <a:endParaRPr lang="es-ES"/>
          </a:p>
        </p:txBody>
      </p:sp>
    </p:spTree>
    <p:extLst>
      <p:ext uri="{BB962C8B-B14F-4D97-AF65-F5344CB8AC3E}">
        <p14:creationId xmlns:p14="http://schemas.microsoft.com/office/powerpoint/2010/main" val="4191061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13</a:t>
            </a:fld>
            <a:endParaRPr lang="es-ES"/>
          </a:p>
        </p:txBody>
      </p:sp>
    </p:spTree>
    <p:extLst>
      <p:ext uri="{BB962C8B-B14F-4D97-AF65-F5344CB8AC3E}">
        <p14:creationId xmlns:p14="http://schemas.microsoft.com/office/powerpoint/2010/main" val="41630187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95</a:t>
            </a:fld>
            <a:endParaRPr lang="es-ES"/>
          </a:p>
        </p:txBody>
      </p:sp>
    </p:spTree>
    <p:extLst>
      <p:ext uri="{BB962C8B-B14F-4D97-AF65-F5344CB8AC3E}">
        <p14:creationId xmlns:p14="http://schemas.microsoft.com/office/powerpoint/2010/main" val="1731859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96</a:t>
            </a:fld>
            <a:endParaRPr lang="es-ES"/>
          </a:p>
        </p:txBody>
      </p:sp>
    </p:spTree>
    <p:extLst>
      <p:ext uri="{BB962C8B-B14F-4D97-AF65-F5344CB8AC3E}">
        <p14:creationId xmlns:p14="http://schemas.microsoft.com/office/powerpoint/2010/main" val="23357816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BigInt</a:t>
            </a:r>
            <a:r>
              <a:rPr lang="es-ES" dirty="0"/>
              <a:t>: –9223372036854775808 to 9.223.372.036.854.775.807</a:t>
            </a:r>
          </a:p>
          <a:p>
            <a:r>
              <a:rPr lang="es-ES" dirty="0"/>
              <a:t>0 to 18.446.744.073.709.551.615 : 18 trillones</a:t>
            </a:r>
          </a:p>
          <a:p>
            <a:endParaRPr lang="es-ES" dirty="0"/>
          </a:p>
          <a:p>
            <a:r>
              <a:rPr lang="es-ES" dirty="0" err="1"/>
              <a:t>Bool</a:t>
            </a:r>
            <a:r>
              <a:rPr lang="es-ES" dirty="0"/>
              <a:t>, </a:t>
            </a:r>
            <a:r>
              <a:rPr lang="es-ES" dirty="0" err="1"/>
              <a:t>Boolean</a:t>
            </a:r>
            <a:r>
              <a:rPr lang="es-ES" dirty="0"/>
              <a:t>, son alias de </a:t>
            </a:r>
            <a:r>
              <a:rPr lang="es-ES" dirty="0" err="1"/>
              <a:t>TinyInt</a:t>
            </a:r>
            <a:r>
              <a:rPr lang="es-ES" dirty="0"/>
              <a:t> para asignar valores 0/1</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97</a:t>
            </a:fld>
            <a:endParaRPr lang="es-ES"/>
          </a:p>
        </p:txBody>
      </p:sp>
    </p:spTree>
    <p:extLst>
      <p:ext uri="{BB962C8B-B14F-4D97-AF65-F5344CB8AC3E}">
        <p14:creationId xmlns:p14="http://schemas.microsoft.com/office/powerpoint/2010/main" val="17401511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98</a:t>
            </a:fld>
            <a:endParaRPr lang="es-ES"/>
          </a:p>
        </p:txBody>
      </p:sp>
    </p:spTree>
    <p:extLst>
      <p:ext uri="{BB962C8B-B14F-4D97-AF65-F5344CB8AC3E}">
        <p14:creationId xmlns:p14="http://schemas.microsoft.com/office/powerpoint/2010/main" val="14366984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99</a:t>
            </a:fld>
            <a:endParaRPr lang="es-ES"/>
          </a:p>
        </p:txBody>
      </p:sp>
    </p:spTree>
    <p:extLst>
      <p:ext uri="{BB962C8B-B14F-4D97-AF65-F5344CB8AC3E}">
        <p14:creationId xmlns:p14="http://schemas.microsoft.com/office/powerpoint/2010/main" val="26822085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100</a:t>
            </a:fld>
            <a:endParaRPr lang="es-ES"/>
          </a:p>
        </p:txBody>
      </p:sp>
    </p:spTree>
    <p:extLst>
      <p:ext uri="{BB962C8B-B14F-4D97-AF65-F5344CB8AC3E}">
        <p14:creationId xmlns:p14="http://schemas.microsoft.com/office/powerpoint/2010/main" val="21148951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101</a:t>
            </a:fld>
            <a:endParaRPr lang="es-ES"/>
          </a:p>
        </p:txBody>
      </p:sp>
    </p:spTree>
    <p:extLst>
      <p:ext uri="{BB962C8B-B14F-4D97-AF65-F5344CB8AC3E}">
        <p14:creationId xmlns:p14="http://schemas.microsoft.com/office/powerpoint/2010/main" val="23092116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102</a:t>
            </a:fld>
            <a:endParaRPr lang="es-ES"/>
          </a:p>
        </p:txBody>
      </p:sp>
    </p:spTree>
    <p:extLst>
      <p:ext uri="{BB962C8B-B14F-4D97-AF65-F5344CB8AC3E}">
        <p14:creationId xmlns:p14="http://schemas.microsoft.com/office/powerpoint/2010/main" val="2027314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103</a:t>
            </a:fld>
            <a:endParaRPr lang="es-ES"/>
          </a:p>
        </p:txBody>
      </p:sp>
    </p:spTree>
    <p:extLst>
      <p:ext uri="{BB962C8B-B14F-4D97-AF65-F5344CB8AC3E}">
        <p14:creationId xmlns:p14="http://schemas.microsoft.com/office/powerpoint/2010/main" val="14517628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104</a:t>
            </a:fld>
            <a:endParaRPr lang="es-ES"/>
          </a:p>
        </p:txBody>
      </p:sp>
    </p:spTree>
    <p:extLst>
      <p:ext uri="{BB962C8B-B14F-4D97-AF65-F5344CB8AC3E}">
        <p14:creationId xmlns:p14="http://schemas.microsoft.com/office/powerpoint/2010/main" val="139512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SAP = </a:t>
            </a:r>
            <a:r>
              <a:rPr lang="en-US" dirty="0" err="1"/>
              <a:t>MaxDB</a:t>
            </a:r>
            <a:r>
              <a:rPr lang="en-US" dirty="0"/>
              <a:t> (</a:t>
            </a:r>
            <a:r>
              <a:rPr lang="en-US" dirty="0" err="1"/>
              <a:t>Adabas</a:t>
            </a:r>
            <a:r>
              <a:rPr lang="en-US" dirty="0"/>
              <a:t>) + Sybase; </a:t>
            </a:r>
            <a:r>
              <a:rPr lang="es-ES" noProof="0" dirty="0"/>
              <a:t>recientemente ha incorporado </a:t>
            </a:r>
            <a:r>
              <a:rPr lang="en-US" dirty="0"/>
              <a:t>HANA, </a:t>
            </a:r>
            <a:r>
              <a:rPr lang="en-US" i="1" dirty="0"/>
              <a:t>DB in memory</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14</a:t>
            </a:fld>
            <a:endParaRPr lang="es-ES"/>
          </a:p>
        </p:txBody>
      </p:sp>
    </p:spTree>
    <p:extLst>
      <p:ext uri="{BB962C8B-B14F-4D97-AF65-F5344CB8AC3E}">
        <p14:creationId xmlns:p14="http://schemas.microsoft.com/office/powerpoint/2010/main" val="24525400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hemos instalado el cliente MySQL de Windows,</a:t>
            </a:r>
            <a:r>
              <a:rPr lang="es-ES" baseline="0" dirty="0"/>
              <a:t> p</a:t>
            </a:r>
            <a:r>
              <a:rPr lang="es-ES" dirty="0"/>
              <a:t>odemos usar el acceso directo </a:t>
            </a:r>
            <a:r>
              <a:rPr lang="es-ES" sz="1200" b="0" i="0" kern="1200" dirty="0">
                <a:solidFill>
                  <a:schemeClr val="tx1"/>
                </a:solidFill>
                <a:effectLst/>
                <a:latin typeface="+mn-lt"/>
                <a:ea typeface="+mn-ea"/>
                <a:cs typeface="+mn-cs"/>
              </a:rPr>
              <a:t>MySQL </a:t>
            </a:r>
            <a:r>
              <a:rPr lang="es-ES" sz="1200" b="0" i="0" kern="1200" dirty="0" err="1">
                <a:solidFill>
                  <a:schemeClr val="tx1"/>
                </a:solidFill>
                <a:effectLst/>
                <a:latin typeface="+mn-lt"/>
                <a:ea typeface="+mn-ea"/>
                <a:cs typeface="+mn-cs"/>
              </a:rPr>
              <a:t>Command</a:t>
            </a:r>
            <a:r>
              <a:rPr lang="es-ES" sz="1200" b="0" i="0" kern="1200" dirty="0">
                <a:solidFill>
                  <a:schemeClr val="tx1"/>
                </a:solidFill>
                <a:effectLst/>
                <a:latin typeface="+mn-lt"/>
                <a:ea typeface="+mn-ea"/>
                <a:cs typeface="+mn-cs"/>
              </a:rPr>
              <a:t> Line </a:t>
            </a:r>
            <a:r>
              <a:rPr lang="es-ES" sz="1200" b="0" i="0" kern="1200" dirty="0" err="1">
                <a:solidFill>
                  <a:schemeClr val="tx1"/>
                </a:solidFill>
                <a:effectLst/>
                <a:latin typeface="+mn-lt"/>
                <a:ea typeface="+mn-ea"/>
                <a:cs typeface="+mn-cs"/>
              </a:rPr>
              <a:t>Client</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105</a:t>
            </a:fld>
            <a:endParaRPr lang="es-ES"/>
          </a:p>
        </p:txBody>
      </p:sp>
    </p:spTree>
    <p:extLst>
      <p:ext uri="{BB962C8B-B14F-4D97-AF65-F5344CB8AC3E}">
        <p14:creationId xmlns:p14="http://schemas.microsoft.com/office/powerpoint/2010/main" val="15915713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106</a:t>
            </a:fld>
            <a:endParaRPr lang="es-ES"/>
          </a:p>
        </p:txBody>
      </p:sp>
    </p:spTree>
    <p:extLst>
      <p:ext uri="{BB962C8B-B14F-4D97-AF65-F5344CB8AC3E}">
        <p14:creationId xmlns:p14="http://schemas.microsoft.com/office/powerpoint/2010/main" val="1726207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107</a:t>
            </a:fld>
            <a:endParaRPr lang="es-ES"/>
          </a:p>
        </p:txBody>
      </p:sp>
    </p:spTree>
    <p:extLst>
      <p:ext uri="{BB962C8B-B14F-4D97-AF65-F5344CB8AC3E}">
        <p14:creationId xmlns:p14="http://schemas.microsoft.com/office/powerpoint/2010/main" val="4866033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Nota: sólo en Unix el nombre de la base de datos es sensible a las mayúsculas</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108</a:t>
            </a:fld>
            <a:endParaRPr lang="es-ES"/>
          </a:p>
        </p:txBody>
      </p:sp>
    </p:spTree>
    <p:extLst>
      <p:ext uri="{BB962C8B-B14F-4D97-AF65-F5344CB8AC3E}">
        <p14:creationId xmlns:p14="http://schemas.microsoft.com/office/powerpoint/2010/main" val="30629535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109</a:t>
            </a:fld>
            <a:endParaRPr lang="es-ES"/>
          </a:p>
        </p:txBody>
      </p:sp>
    </p:spTree>
    <p:extLst>
      <p:ext uri="{BB962C8B-B14F-4D97-AF65-F5344CB8AC3E}">
        <p14:creationId xmlns:p14="http://schemas.microsoft.com/office/powerpoint/2010/main" val="10638113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110</a:t>
            </a:fld>
            <a:endParaRPr lang="es-ES"/>
          </a:p>
        </p:txBody>
      </p:sp>
    </p:spTree>
    <p:extLst>
      <p:ext uri="{BB962C8B-B14F-4D97-AF65-F5344CB8AC3E}">
        <p14:creationId xmlns:p14="http://schemas.microsoft.com/office/powerpoint/2010/main" val="41305925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111</a:t>
            </a:fld>
            <a:endParaRPr lang="es-ES"/>
          </a:p>
        </p:txBody>
      </p:sp>
    </p:spTree>
    <p:extLst>
      <p:ext uri="{BB962C8B-B14F-4D97-AF65-F5344CB8AC3E}">
        <p14:creationId xmlns:p14="http://schemas.microsoft.com/office/powerpoint/2010/main" val="39504670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112</a:t>
            </a:fld>
            <a:endParaRPr lang="es-ES"/>
          </a:p>
        </p:txBody>
      </p:sp>
    </p:spTree>
    <p:extLst>
      <p:ext uri="{BB962C8B-B14F-4D97-AF65-F5344CB8AC3E}">
        <p14:creationId xmlns:p14="http://schemas.microsoft.com/office/powerpoint/2010/main" val="1869799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113</a:t>
            </a:fld>
            <a:endParaRPr lang="es-ES"/>
          </a:p>
        </p:txBody>
      </p:sp>
    </p:spTree>
    <p:extLst>
      <p:ext uri="{BB962C8B-B14F-4D97-AF65-F5344CB8AC3E}">
        <p14:creationId xmlns:p14="http://schemas.microsoft.com/office/powerpoint/2010/main" val="7526960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114</a:t>
            </a:fld>
            <a:endParaRPr lang="es-ES"/>
          </a:p>
        </p:txBody>
      </p:sp>
    </p:spTree>
    <p:extLst>
      <p:ext uri="{BB962C8B-B14F-4D97-AF65-F5344CB8AC3E}">
        <p14:creationId xmlns:p14="http://schemas.microsoft.com/office/powerpoint/2010/main" val="45951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30/01/2024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865874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30/01/2024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10110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30/01/2024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536185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698063"/>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942415" y="1729946"/>
            <a:ext cx="6591985" cy="4181276"/>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265761EE-4AA7-453F-A82C-ABCA095F2693}"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FC0126D-1A21-4B28-AAEA-E639EC19FDAD}" type="slidenum">
              <a:rPr lang="es-ES" smtClean="0"/>
              <a:pPr/>
              <a:t>‹Nº›</a:t>
            </a:fld>
            <a:endParaRPr lang="es-ES"/>
          </a:p>
        </p:txBody>
      </p:sp>
    </p:spTree>
    <p:extLst>
      <p:ext uri="{BB962C8B-B14F-4D97-AF65-F5344CB8AC3E}">
        <p14:creationId xmlns:p14="http://schemas.microsoft.com/office/powerpoint/2010/main" val="3761505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01700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969902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12116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761353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41796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85605"/>
          </a:xfrm>
        </p:spPr>
        <p:txBody>
          <a:bodyPr/>
          <a:lstStyle>
            <a:lvl1pPr algn="ctr">
              <a:defRPr/>
            </a:lvl1pPr>
          </a:lstStyle>
          <a:p>
            <a:r>
              <a:rPr lang="es-ES" dirty="0"/>
              <a:t>Haga clic para modificar</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5047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8726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30/01/2024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73534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79943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44705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14731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93368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t>30/01/2024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43784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t>30/01/2024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23574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t>30/01/2024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83859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85605"/>
          </a:xfrm>
        </p:spPr>
        <p:txBody>
          <a:bodyPr/>
          <a:lstStyle>
            <a:lvl1pPr algn="ctr">
              <a:defRPr/>
            </a:lvl1pPr>
          </a:lstStyle>
          <a:p>
            <a:r>
              <a:rPr lang="es-ES" dirty="0"/>
              <a:t>Haga clic para modificar</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t>30/01/2024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206377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t>30/01/2024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257678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t>30/01/2024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775175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t>30/01/2024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67564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t>30/01/2024</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2924383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solidFill>
                <a:prstClr val="black">
                  <a:tint val="75000"/>
                </a:prstClr>
              </a:solidFill>
            </a:endParaRPr>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E78595D2-B944-4F34-B8EC-58D90B26CD34}" type="slidenum">
              <a:rPr lang="es-ES" smtClean="0"/>
              <a:pPr/>
              <a:t>‹Nº›</a:t>
            </a:fld>
            <a:endParaRPr lang="es-ES"/>
          </a:p>
        </p:txBody>
      </p:sp>
    </p:spTree>
    <p:extLst>
      <p:ext uri="{BB962C8B-B14F-4D97-AF65-F5344CB8AC3E}">
        <p14:creationId xmlns:p14="http://schemas.microsoft.com/office/powerpoint/2010/main" val="3973935484"/>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30/01/2024</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881031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comments" Target="../comments/commen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comments" Target="../comments/comment20.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comments" Target="../comments/commen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comments" Target="../comments/commen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comments" Target="../comments/commen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comments" Target="../comments/commen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comments" Target="../comments/comment25.xml"/><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comments" Target="../comments/commen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comments" Target="../comments/comment27.xml"/><Relationship Id="rId4" Type="http://schemas.openxmlformats.org/officeDocument/2006/relationships/image" Target="../media/image84.png"/></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comments" Target="../comments/commen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hyperlink" Target="http://www.es.hscripts.com/tutoriales/mysql/alterar2-tablas.php#drop" TargetMode="External"/><Relationship Id="rId3" Type="http://schemas.openxmlformats.org/officeDocument/2006/relationships/image" Target="../media/image14.png"/><Relationship Id="rId7" Type="http://schemas.openxmlformats.org/officeDocument/2006/relationships/hyperlink" Target="http://www.es.hscripts.com/tutoriales/mysql/alterar1-tablas.php#after"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hyperlink" Target="http://www.es.hscripts.com/tutoriales/mysql/alterar1-tablas.php#-1,-1,FIRST" TargetMode="External"/><Relationship Id="rId11" Type="http://schemas.openxmlformats.org/officeDocument/2006/relationships/hyperlink" Target="http://www.es.hscripts.com/tutoriales/mysql/alterar3-tablas.php#modify" TargetMode="External"/><Relationship Id="rId5" Type="http://schemas.openxmlformats.org/officeDocument/2006/relationships/hyperlink" Target="http://www.es.hscripts.com/tutoriales/mysql/alterar-tablas.php#add" TargetMode="External"/><Relationship Id="rId10" Type="http://schemas.openxmlformats.org/officeDocument/2006/relationships/hyperlink" Target="http://www.es.hscripts.com/tutoriales/mysql/alterar2-tablas.php#changetype" TargetMode="External"/><Relationship Id="rId4" Type="http://schemas.openxmlformats.org/officeDocument/2006/relationships/hyperlink" Target="http://www.es.hscripts.com/tutoriales/mysql/alterar-tablas.php#rename" TargetMode="External"/><Relationship Id="rId9" Type="http://schemas.openxmlformats.org/officeDocument/2006/relationships/hyperlink" Target="http://www.es.hscripts.com/tutoriales/mysql/alterar2-tablas.php#change"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1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5.png"/></Relationships>
</file>

<file path=ppt/slides/_rels/slide1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comments" Target="../comments/comment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comments" Target="../comments/comment3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comments" Target="../comments/comment33.xml"/></Relationships>
</file>

<file path=ppt/slides/_rels/slide1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comments" Target="../comments/comment34.xml"/></Relationships>
</file>

<file path=ppt/slides/_rels/slide1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comments" Target="../comments/comment35.xml"/></Relationships>
</file>

<file path=ppt/slides/_rels/slide1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comments" Target="../comments/comment3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comments" Target="../comments/comment3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comments" Target="../comments/comment38.xml"/></Relationships>
</file>

<file path=ppt/slides/_rels/slide2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comments" Target="../comments/comment39.xml"/></Relationships>
</file>

<file path=ppt/slides/_rels/slide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18.png"/><Relationship Id="rId4" Type="http://schemas.openxmlformats.org/officeDocument/2006/relationships/image" Target="../media/image117.png"/></Relationships>
</file>

<file path=ppt/slides/_rels/slide2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5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17.png"/><Relationship Id="rId7" Type="http://schemas.openxmlformats.org/officeDocument/2006/relationships/image" Target="../media/image36.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hyperlink" Target="http://dev.mysql.com/downloads/windows/"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dev.mysql.com/downloads/tools/workbench/" TargetMode="External"/><Relationship Id="rId5" Type="http://schemas.openxmlformats.org/officeDocument/2006/relationships/hyperlink" Target="http://dev.mysql.com/downloads/mysql/" TargetMode="External"/><Relationship Id="rId4" Type="http://schemas.openxmlformats.org/officeDocument/2006/relationships/hyperlink" Target="http://www.mysql.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easyphp.org/" TargetMode="External"/><Relationship Id="rId7" Type="http://schemas.openxmlformats.org/officeDocument/2006/relationships/hyperlink" Target="http://www.wampserver.es/"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glossword.biz/glosswordwamp/" TargetMode="External"/><Relationship Id="rId5" Type="http://schemas.openxmlformats.org/officeDocument/2006/relationships/hyperlink" Target="http://wampserver.com/en/" TargetMode="External"/><Relationship Id="rId10" Type="http://schemas.openxmlformats.org/officeDocument/2006/relationships/image" Target="../media/image57.png"/><Relationship Id="rId4" Type="http://schemas.openxmlformats.org/officeDocument/2006/relationships/hyperlink" Target="http://apachefriends.org/en/xampp.html" TargetMode="External"/><Relationship Id="rId9"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www.questsoftware.es/toad-for-mysql/"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www.microsoft.com/es-es/sqlserver/product-info/compare.aspx" TargetMode="Externa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hyperlink" Target="http://www.microsoft.com/es-es/download/details.aspx?id=29062"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quina doblada 7"/>
          <p:cNvSpPr/>
          <p:nvPr/>
        </p:nvSpPr>
        <p:spPr>
          <a:xfrm>
            <a:off x="457200" y="4778825"/>
            <a:ext cx="8258783" cy="159788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672921" y="180412"/>
            <a:ext cx="7772400" cy="2387600"/>
          </a:xfrm>
        </p:spPr>
        <p:txBody>
          <a:bodyPr vert="horz" lIns="91440" tIns="45720" rIns="91440" bIns="45720" rtlCol="0" anchor="ctr">
            <a:noAutofit/>
          </a:bodyPr>
          <a:lstStyle/>
          <a:p>
            <a:pPr defTabSz="762000">
              <a:lnSpc>
                <a:spcPct val="100000"/>
              </a:lnSpc>
              <a:spcBef>
                <a:spcPts val="0"/>
              </a:spcBef>
            </a:pPr>
            <a:r>
              <a:rPr lang="es-ES" sz="5400" b="1" i="1" dirty="0">
                <a:solidFill>
                  <a:srgbClr val="04617B"/>
                </a:solidFill>
                <a:effectLst>
                  <a:outerShdw blurRad="38100" dist="38100" dir="2700000" algn="tl">
                    <a:srgbClr val="C0C0C0"/>
                  </a:outerShdw>
                </a:effectLst>
                <a:latin typeface="Constantia"/>
                <a:cs typeface="+mn-cs"/>
              </a:rPr>
              <a:t>Módulo 2.</a:t>
            </a:r>
            <a:br>
              <a:rPr lang="es-ES" sz="5400" b="1" i="1" dirty="0">
                <a:solidFill>
                  <a:srgbClr val="04617B"/>
                </a:solidFill>
                <a:effectLst>
                  <a:outerShdw blurRad="38100" dist="38100" dir="2700000" algn="tl">
                    <a:srgbClr val="C0C0C0"/>
                  </a:outerShdw>
                </a:effectLst>
                <a:latin typeface="Constantia"/>
                <a:cs typeface="+mn-cs"/>
              </a:rPr>
            </a:br>
            <a:r>
              <a:rPr lang="es-ES" sz="5400" b="1" i="1" dirty="0">
                <a:solidFill>
                  <a:srgbClr val="04617B"/>
                </a:solidFill>
                <a:effectLst>
                  <a:outerShdw blurRad="38100" dist="38100" dir="2700000" algn="tl">
                    <a:srgbClr val="C0C0C0"/>
                  </a:outerShdw>
                </a:effectLst>
                <a:latin typeface="Constantia"/>
                <a:cs typeface="+mn-cs"/>
              </a:rPr>
              <a:t>Programación Web </a:t>
            </a:r>
            <a:r>
              <a:rPr lang="es-ES" sz="5400" b="1" i="1" dirty="0">
                <a:solidFill>
                  <a:srgbClr val="04617B"/>
                </a:solidFill>
                <a:effectLst>
                  <a:outerShdw blurRad="38100" dist="38100" dir="2700000" algn="tl">
                    <a:srgbClr val="C0C0C0"/>
                  </a:outerShdw>
                </a:effectLst>
                <a:latin typeface="Constantia"/>
              </a:rPr>
              <a:t>en el entorno servidor</a:t>
            </a:r>
            <a:endParaRPr lang="es-ES" sz="5400" b="1" i="1" dirty="0">
              <a:solidFill>
                <a:srgbClr val="04617B"/>
              </a:solidFill>
              <a:effectLst>
                <a:outerShdw blurRad="38100" dist="38100" dir="2700000" algn="tl">
                  <a:srgbClr val="C0C0C0"/>
                </a:outerShdw>
              </a:effectLst>
              <a:latin typeface="Constantia"/>
              <a:cs typeface="+mn-cs"/>
            </a:endParaRPr>
          </a:p>
        </p:txBody>
      </p:sp>
      <p:sp>
        <p:nvSpPr>
          <p:cNvPr id="3" name="Subtítulo 2"/>
          <p:cNvSpPr>
            <a:spLocks noGrp="1"/>
          </p:cNvSpPr>
          <p:nvPr>
            <p:ph type="subTitle" idx="1"/>
          </p:nvPr>
        </p:nvSpPr>
        <p:spPr>
          <a:xfrm>
            <a:off x="4040033" y="2919254"/>
            <a:ext cx="4675949" cy="1474250"/>
          </a:xfrm>
        </p:spPr>
        <p:txBody>
          <a:bodyPr wrap="square">
            <a:spAutoFit/>
          </a:bodyPr>
          <a:lstStyle/>
          <a:p>
            <a:pPr algn="l"/>
            <a:r>
              <a:rPr lang="es-ES" sz="1800" dirty="0"/>
              <a:t>Desarrollo de Software</a:t>
            </a:r>
          </a:p>
          <a:p>
            <a:pPr algn="l"/>
            <a:r>
              <a:rPr lang="es-ES" sz="1800" dirty="0"/>
              <a:t>Orientación a Objetos</a:t>
            </a:r>
          </a:p>
          <a:p>
            <a:pPr algn="l"/>
            <a:r>
              <a:rPr lang="es-ES" sz="1800" dirty="0"/>
              <a:t>Arquitectura Web</a:t>
            </a:r>
          </a:p>
          <a:p>
            <a:pPr algn="l"/>
            <a:r>
              <a:rPr lang="es-ES" sz="1800" dirty="0"/>
              <a:t>Lenguajes de programación de servidor. PHP</a:t>
            </a:r>
          </a:p>
        </p:txBody>
      </p:sp>
      <p:sp>
        <p:nvSpPr>
          <p:cNvPr id="4" name="Rectángulo 3"/>
          <p:cNvSpPr/>
          <p:nvPr/>
        </p:nvSpPr>
        <p:spPr>
          <a:xfrm>
            <a:off x="672922" y="3268642"/>
            <a:ext cx="2852670" cy="923330"/>
          </a:xfrm>
          <a:prstGeom prst="rect">
            <a:avLst/>
          </a:prstGeom>
        </p:spPr>
        <p:txBody>
          <a:bodyPr wrap="square">
            <a:spAutoFit/>
          </a:bodyPr>
          <a:lstStyle/>
          <a:p>
            <a:r>
              <a:rPr lang="es-ES" dirty="0"/>
              <a:t>UNIDAD FORMATIVA 2.1. Desarrollo de Aplicaciones Web</a:t>
            </a:r>
          </a:p>
        </p:txBody>
      </p:sp>
      <p:sp>
        <p:nvSpPr>
          <p:cNvPr id="5" name="Rectángulo 4"/>
          <p:cNvSpPr/>
          <p:nvPr/>
        </p:nvSpPr>
        <p:spPr>
          <a:xfrm>
            <a:off x="457201" y="5286046"/>
            <a:ext cx="3097370" cy="646331"/>
          </a:xfrm>
          <a:prstGeom prst="rect">
            <a:avLst/>
          </a:prstGeom>
        </p:spPr>
        <p:txBody>
          <a:bodyPr wrap="square">
            <a:spAutoFit/>
          </a:bodyPr>
          <a:lstStyle/>
          <a:p>
            <a:r>
              <a:rPr lang="es-ES" dirty="0">
                <a:solidFill>
                  <a:schemeClr val="bg1"/>
                </a:solidFill>
              </a:rPr>
              <a:t>UNIDAD FORMATIVA 2.2. Acceso a datos.</a:t>
            </a:r>
          </a:p>
        </p:txBody>
      </p:sp>
      <p:sp>
        <p:nvSpPr>
          <p:cNvPr id="6" name="Rectángulo 5"/>
          <p:cNvSpPr/>
          <p:nvPr/>
        </p:nvSpPr>
        <p:spPr>
          <a:xfrm>
            <a:off x="4040033" y="4939016"/>
            <a:ext cx="4675949" cy="1200329"/>
          </a:xfrm>
          <a:prstGeom prst="rect">
            <a:avLst/>
          </a:prstGeom>
        </p:spPr>
        <p:txBody>
          <a:bodyPr wrap="square">
            <a:spAutoFit/>
          </a:bodyPr>
          <a:lstStyle/>
          <a:p>
            <a:r>
              <a:rPr lang="es-ES" dirty="0">
                <a:solidFill>
                  <a:schemeClr val="bg1"/>
                </a:solidFill>
              </a:rPr>
              <a:t>Modelos de datos.</a:t>
            </a:r>
          </a:p>
          <a:p>
            <a:r>
              <a:rPr lang="es-ES" dirty="0">
                <a:solidFill>
                  <a:schemeClr val="bg1"/>
                </a:solidFill>
              </a:rPr>
              <a:t>Sistemas de gestión de bases de datos (SGBD).</a:t>
            </a:r>
          </a:p>
          <a:p>
            <a:r>
              <a:rPr lang="es-ES" dirty="0">
                <a:solidFill>
                  <a:schemeClr val="bg1"/>
                </a:solidFill>
              </a:rPr>
              <a:t>Lenguajes de gestión de bases de datos. SQL.</a:t>
            </a:r>
          </a:p>
          <a:p>
            <a:r>
              <a:rPr lang="es-ES" dirty="0">
                <a:solidFill>
                  <a:schemeClr val="bg1"/>
                </a:solidFill>
              </a:rPr>
              <a:t>Lenguajes de marcas en el lado servido. XML</a:t>
            </a:r>
          </a:p>
        </p:txBody>
      </p:sp>
    </p:spTree>
    <p:extLst>
      <p:ext uri="{BB962C8B-B14F-4D97-AF65-F5344CB8AC3E}">
        <p14:creationId xmlns:p14="http://schemas.microsoft.com/office/powerpoint/2010/main" val="2649903110"/>
      </p:ext>
    </p:extLst>
  </p:cSld>
  <p:clrMapOvr>
    <a:masterClrMapping/>
  </p:clrMapOvr>
  <mc:AlternateContent xmlns:mc="http://schemas.openxmlformats.org/markup-compatibility/2006" xmlns:p14="http://schemas.microsoft.com/office/powerpoint/2010/main">
    <mc:Choice Requires="p14">
      <p:transition spd="slow" p14:dur="5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83957"/>
          </a:xfrm>
        </p:spPr>
        <p:txBody>
          <a:bodyPr>
            <a:normAutofit fontScale="90000"/>
          </a:bodyPr>
          <a:lstStyle/>
          <a:p>
            <a:pPr lvl="0" algn="ctr" defTabSz="762000">
              <a:lnSpc>
                <a:spcPct val="100000"/>
              </a:lnSpc>
              <a:spcBef>
                <a:spcPts val="0"/>
              </a:spcBef>
              <a:defRPr/>
            </a:pPr>
            <a:r>
              <a:rPr lang="es-ES" sz="3600" b="1" i="1" dirty="0">
                <a:solidFill>
                  <a:srgbClr val="04617B"/>
                </a:solidFill>
                <a:effectLst>
                  <a:outerShdw blurRad="38100" dist="38100" dir="2700000" algn="tl">
                    <a:srgbClr val="C0C0C0"/>
                  </a:outerShdw>
                </a:effectLst>
                <a:latin typeface="Constantia"/>
                <a:cs typeface="+mn-cs"/>
              </a:rPr>
              <a:t>Tecnología cliente-servidor en internet</a:t>
            </a:r>
            <a:endParaRPr lang="es-ES" sz="5400" dirty="0"/>
          </a:p>
        </p:txBody>
      </p:sp>
      <p:sp>
        <p:nvSpPr>
          <p:cNvPr id="3" name="Rectangle 49"/>
          <p:cNvSpPr>
            <a:spLocks noChangeArrowheads="1"/>
          </p:cNvSpPr>
          <p:nvPr/>
        </p:nvSpPr>
        <p:spPr bwMode="auto">
          <a:xfrm>
            <a:off x="3404368" y="2061240"/>
            <a:ext cx="869951" cy="2123255"/>
          </a:xfrm>
          <a:prstGeom prst="rect">
            <a:avLst/>
          </a:prstGeom>
          <a:noFill/>
          <a:ln w="12700">
            <a:solidFill>
              <a:sysClr val="windowText" lastClr="000000"/>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Servidor</a:t>
            </a: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Web</a:t>
            </a:r>
          </a:p>
        </p:txBody>
      </p:sp>
      <p:pic>
        <p:nvPicPr>
          <p:cNvPr id="4" name="Picture 45" descr="Unbenan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848" y="2584630"/>
            <a:ext cx="8699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6" descr="User"/>
          <p:cNvPicPr>
            <a:picLocks noChangeAspect="1" noChangeArrowheads="1"/>
          </p:cNvPicPr>
          <p:nvPr/>
        </p:nvPicPr>
        <p:blipFill>
          <a:blip r:embed="rId4">
            <a:extLst>
              <a:ext uri="{28A0092B-C50C-407E-A947-70E740481C1C}">
                <a14:useLocalDpi xmlns:a14="http://schemas.microsoft.com/office/drawing/2010/main" val="0"/>
              </a:ext>
            </a:extLst>
          </a:blip>
          <a:srcRect r="-5235"/>
          <a:stretch>
            <a:fillRect/>
          </a:stretch>
        </p:blipFill>
        <p:spPr bwMode="auto">
          <a:xfrm>
            <a:off x="682625" y="3341459"/>
            <a:ext cx="1757558" cy="13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7" descr="Unbenan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74" y="3517062"/>
            <a:ext cx="8699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8" descr="Unbenan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369" y="2061240"/>
            <a:ext cx="8699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0"/>
          <p:cNvSpPr>
            <a:spLocks noChangeArrowheads="1"/>
          </p:cNvSpPr>
          <p:nvPr/>
        </p:nvSpPr>
        <p:spPr bwMode="auto">
          <a:xfrm>
            <a:off x="5004048" y="3517062"/>
            <a:ext cx="929634" cy="2193844"/>
          </a:xfrm>
          <a:prstGeom prst="rect">
            <a:avLst/>
          </a:prstGeom>
          <a:noFill/>
          <a:ln w="12700">
            <a:solidFill>
              <a:sysClr val="windowText" lastClr="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Servidor</a:t>
            </a: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de </a:t>
            </a:r>
            <a:br>
              <a:rPr kumimoji="0" lang="es-ES_tradnl" sz="1400" b="1" i="0" u="none" strike="noStrike" kern="0" cap="none" spc="0" normalizeH="0" baseline="0" noProof="0" dirty="0">
                <a:ln>
                  <a:noFill/>
                </a:ln>
                <a:solidFill>
                  <a:prstClr val="black"/>
                </a:solidFill>
                <a:effectLst/>
                <a:uLnTx/>
                <a:uFillTx/>
                <a:latin typeface="Constantia"/>
              </a:rPr>
            </a:br>
            <a:r>
              <a:rPr kumimoji="0" lang="es-ES_tradnl" sz="1400" b="1" i="0" u="none" strike="noStrike" kern="0" cap="none" spc="0" normalizeH="0" baseline="0" noProof="0" dirty="0">
                <a:ln>
                  <a:noFill/>
                </a:ln>
                <a:solidFill>
                  <a:prstClr val="black"/>
                </a:solidFill>
                <a:effectLst/>
                <a:uLnTx/>
                <a:uFillTx/>
                <a:latin typeface="Constantia"/>
              </a:rPr>
              <a:t>Aplicación</a:t>
            </a:r>
          </a:p>
        </p:txBody>
      </p:sp>
      <p:sp>
        <p:nvSpPr>
          <p:cNvPr id="9" name="Rectangle 51"/>
          <p:cNvSpPr>
            <a:spLocks noChangeArrowheads="1"/>
          </p:cNvSpPr>
          <p:nvPr/>
        </p:nvSpPr>
        <p:spPr bwMode="auto">
          <a:xfrm>
            <a:off x="7032848" y="2584630"/>
            <a:ext cx="869950" cy="2131778"/>
          </a:xfrm>
          <a:prstGeom prst="rect">
            <a:avLst/>
          </a:prstGeom>
          <a:noFill/>
          <a:ln w="12700">
            <a:solidFill>
              <a:sysClr val="windowText" lastClr="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Servidor</a:t>
            </a: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de </a:t>
            </a:r>
            <a:br>
              <a:rPr kumimoji="0" lang="es-ES_tradnl" sz="1400" b="1" i="0" u="none" strike="noStrike" kern="0" cap="none" spc="0" normalizeH="0" baseline="0" noProof="0" dirty="0">
                <a:ln>
                  <a:noFill/>
                </a:ln>
                <a:solidFill>
                  <a:prstClr val="black"/>
                </a:solidFill>
                <a:effectLst/>
                <a:uLnTx/>
                <a:uFillTx/>
                <a:latin typeface="Constantia"/>
              </a:rPr>
            </a:br>
            <a:r>
              <a:rPr kumimoji="0" lang="es-ES_tradnl" sz="1400" b="1" i="0" u="none" strike="noStrike" kern="0" cap="none" spc="0" normalizeH="0" baseline="0" noProof="0" dirty="0">
                <a:ln>
                  <a:noFill/>
                </a:ln>
                <a:solidFill>
                  <a:prstClr val="black"/>
                </a:solidFill>
                <a:effectLst/>
                <a:uLnTx/>
                <a:uFillTx/>
                <a:latin typeface="Constantia"/>
              </a:rPr>
              <a:t>Datos</a:t>
            </a:r>
          </a:p>
        </p:txBody>
      </p:sp>
      <p:sp>
        <p:nvSpPr>
          <p:cNvPr id="10" name="Rectangle 52"/>
          <p:cNvSpPr>
            <a:spLocks noChangeArrowheads="1"/>
          </p:cNvSpPr>
          <p:nvPr/>
        </p:nvSpPr>
        <p:spPr bwMode="auto">
          <a:xfrm>
            <a:off x="583908" y="2901473"/>
            <a:ext cx="2022603" cy="2239045"/>
          </a:xfrm>
          <a:prstGeom prst="rect">
            <a:avLst/>
          </a:prstGeom>
          <a:noFill/>
          <a:ln w="12700">
            <a:solidFill>
              <a:sysClr val="windowText" lastClr="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Cliente Desktop</a:t>
            </a: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Browser</a:t>
            </a:r>
          </a:p>
        </p:txBody>
      </p:sp>
      <p:sp>
        <p:nvSpPr>
          <p:cNvPr id="11" name="Rectangle 53"/>
          <p:cNvSpPr>
            <a:spLocks noChangeArrowheads="1"/>
          </p:cNvSpPr>
          <p:nvPr/>
        </p:nvSpPr>
        <p:spPr bwMode="auto">
          <a:xfrm>
            <a:off x="504379" y="1533346"/>
            <a:ext cx="193580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r>
              <a:rPr lang="es-ES_tradnl" sz="1200" b="1" dirty="0">
                <a:solidFill>
                  <a:srgbClr val="336699"/>
                </a:solidFill>
                <a:latin typeface="Constantia"/>
              </a:rPr>
              <a:t>Presentación</a:t>
            </a:r>
          </a:p>
        </p:txBody>
      </p:sp>
      <p:sp>
        <p:nvSpPr>
          <p:cNvPr id="12" name="Rectangle 54"/>
          <p:cNvSpPr>
            <a:spLocks noChangeArrowheads="1"/>
          </p:cNvSpPr>
          <p:nvPr/>
        </p:nvSpPr>
        <p:spPr bwMode="auto">
          <a:xfrm>
            <a:off x="3277688" y="1494900"/>
            <a:ext cx="228917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r>
              <a:rPr lang="es-ES_tradnl" sz="1200" b="1" dirty="0">
                <a:solidFill>
                  <a:srgbClr val="336699"/>
                </a:solidFill>
                <a:latin typeface="Constantia"/>
              </a:rPr>
              <a:t>Aplicación - Internet</a:t>
            </a:r>
          </a:p>
        </p:txBody>
      </p:sp>
      <p:sp>
        <p:nvSpPr>
          <p:cNvPr id="13" name="Rectangle 55"/>
          <p:cNvSpPr>
            <a:spLocks noChangeArrowheads="1"/>
          </p:cNvSpPr>
          <p:nvPr/>
        </p:nvSpPr>
        <p:spPr bwMode="auto">
          <a:xfrm>
            <a:off x="4718640" y="328044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endParaRPr lang="es-ES_tradnl" sz="1200" b="1" dirty="0">
              <a:solidFill>
                <a:srgbClr val="336699"/>
              </a:solidFill>
              <a:latin typeface="Constantia"/>
            </a:endParaRPr>
          </a:p>
        </p:txBody>
      </p:sp>
      <p:sp>
        <p:nvSpPr>
          <p:cNvPr id="14" name="Rectangle 56"/>
          <p:cNvSpPr>
            <a:spLocks noChangeArrowheads="1"/>
          </p:cNvSpPr>
          <p:nvPr/>
        </p:nvSpPr>
        <p:spPr bwMode="auto">
          <a:xfrm>
            <a:off x="6820123" y="1533346"/>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r>
              <a:rPr lang="es-ES_tradnl" sz="1200" b="1" dirty="0">
                <a:solidFill>
                  <a:srgbClr val="336699"/>
                </a:solidFill>
                <a:latin typeface="Constantia"/>
              </a:rPr>
              <a:t>Base de Datos</a:t>
            </a:r>
          </a:p>
        </p:txBody>
      </p:sp>
      <p:cxnSp>
        <p:nvCxnSpPr>
          <p:cNvPr id="15" name="6 Conector recto de flecha"/>
          <p:cNvCxnSpPr/>
          <p:nvPr/>
        </p:nvCxnSpPr>
        <p:spPr>
          <a:xfrm flipH="1">
            <a:off x="2606511" y="3122867"/>
            <a:ext cx="810448" cy="305166"/>
          </a:xfrm>
          <a:prstGeom prst="straightConnector1">
            <a:avLst/>
          </a:prstGeom>
          <a:noFill/>
          <a:ln w="25400" cap="flat" cmpd="sng" algn="ctr">
            <a:solidFill>
              <a:srgbClr val="0F6FC6"/>
            </a:solidFill>
            <a:prstDash val="solid"/>
            <a:tailEnd type="arrow"/>
          </a:ln>
          <a:effectLst>
            <a:outerShdw blurRad="57150" dist="38100" dir="5400000" algn="ctr" rotWithShape="0">
              <a:srgbClr val="0F6FC6">
                <a:shade val="9000"/>
                <a:alpha val="48000"/>
                <a:satMod val="105000"/>
              </a:srgbClr>
            </a:outerShdw>
          </a:effectLst>
        </p:spPr>
      </p:cxnSp>
      <p:cxnSp>
        <p:nvCxnSpPr>
          <p:cNvPr id="16" name="9 Conector recto de flecha"/>
          <p:cNvCxnSpPr>
            <a:stCxn id="8" idx="1"/>
          </p:cNvCxnSpPr>
          <p:nvPr/>
        </p:nvCxnSpPr>
        <p:spPr>
          <a:xfrm flipH="1" flipV="1">
            <a:off x="2562156" y="4529806"/>
            <a:ext cx="2441892" cy="84178"/>
          </a:xfrm>
          <a:prstGeom prst="straightConnector1">
            <a:avLst/>
          </a:prstGeom>
          <a:noFill/>
          <a:ln w="25400" cap="flat" cmpd="sng" algn="ctr">
            <a:solidFill>
              <a:srgbClr val="0F6FC6"/>
            </a:solidFill>
            <a:prstDash val="sysDash"/>
            <a:tailEnd type="arrow"/>
          </a:ln>
          <a:effectLst>
            <a:outerShdw blurRad="57150" dist="38100" dir="5400000" algn="ctr" rotWithShape="0">
              <a:srgbClr val="0F6FC6">
                <a:shade val="9000"/>
                <a:alpha val="48000"/>
                <a:satMod val="105000"/>
              </a:srgbClr>
            </a:outerShdw>
          </a:effectLst>
        </p:spPr>
      </p:cxnSp>
      <p:cxnSp>
        <p:nvCxnSpPr>
          <p:cNvPr id="17" name="13 Conector recto de flecha"/>
          <p:cNvCxnSpPr/>
          <p:nvPr/>
        </p:nvCxnSpPr>
        <p:spPr>
          <a:xfrm flipH="1" flipV="1">
            <a:off x="4311650" y="3074362"/>
            <a:ext cx="612040" cy="633200"/>
          </a:xfrm>
          <a:prstGeom prst="straightConnector1">
            <a:avLst/>
          </a:prstGeom>
          <a:noFill/>
          <a:ln w="25400" cap="flat" cmpd="sng" algn="ctr">
            <a:solidFill>
              <a:srgbClr val="0F6FC6"/>
            </a:solidFill>
            <a:prstDash val="solid"/>
            <a:tailEnd type="arrow"/>
          </a:ln>
          <a:effectLst>
            <a:outerShdw blurRad="57150" dist="38100" dir="5400000" algn="ctr" rotWithShape="0">
              <a:srgbClr val="0F6FC6">
                <a:shade val="9000"/>
                <a:alpha val="48000"/>
                <a:satMod val="105000"/>
              </a:srgbClr>
            </a:outerShdw>
          </a:effectLst>
        </p:spPr>
      </p:cxnSp>
      <p:cxnSp>
        <p:nvCxnSpPr>
          <p:cNvPr id="18" name="18 Conector recto de flecha"/>
          <p:cNvCxnSpPr>
            <a:stCxn id="4" idx="1"/>
          </p:cNvCxnSpPr>
          <p:nvPr/>
        </p:nvCxnSpPr>
        <p:spPr>
          <a:xfrm flipH="1">
            <a:off x="6044498" y="3270430"/>
            <a:ext cx="988350" cy="685800"/>
          </a:xfrm>
          <a:prstGeom prst="straightConnector1">
            <a:avLst/>
          </a:prstGeom>
          <a:noFill/>
          <a:ln w="25400" cap="flat" cmpd="sng" algn="ctr">
            <a:solidFill>
              <a:srgbClr val="0F6FC6"/>
            </a:solidFill>
            <a:prstDash val="solid"/>
            <a:tailEnd type="arrow"/>
          </a:ln>
          <a:effectLst>
            <a:outerShdw blurRad="57150" dist="38100" dir="5400000" algn="ctr" rotWithShape="0">
              <a:srgbClr val="0F6FC6">
                <a:shade val="9000"/>
                <a:alpha val="48000"/>
                <a:satMod val="105000"/>
              </a:srgbClr>
            </a:outerShdw>
          </a:effectLst>
        </p:spPr>
      </p:cxnSp>
      <p:cxnSp>
        <p:nvCxnSpPr>
          <p:cNvPr id="20" name="18 Conector recto de flecha"/>
          <p:cNvCxnSpPr/>
          <p:nvPr/>
        </p:nvCxnSpPr>
        <p:spPr>
          <a:xfrm flipH="1">
            <a:off x="4336590" y="2717462"/>
            <a:ext cx="2693206" cy="2418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CuadroTexto 22"/>
          <p:cNvSpPr txBox="1"/>
          <p:nvPr/>
        </p:nvSpPr>
        <p:spPr>
          <a:xfrm>
            <a:off x="3359940" y="4715430"/>
            <a:ext cx="1017907" cy="369332"/>
          </a:xfrm>
          <a:prstGeom prst="rect">
            <a:avLst/>
          </a:prstGeom>
          <a:noFill/>
        </p:spPr>
        <p:txBody>
          <a:bodyPr wrap="none" rtlCol="0">
            <a:spAutoFit/>
          </a:bodyPr>
          <a:lstStyle/>
          <a:p>
            <a:r>
              <a:rPr lang="es-ES" dirty="0"/>
              <a:t>Red local</a:t>
            </a:r>
          </a:p>
        </p:txBody>
      </p:sp>
      <p:cxnSp>
        <p:nvCxnSpPr>
          <p:cNvPr id="27" name="18 Conector recto de flecha"/>
          <p:cNvCxnSpPr/>
          <p:nvPr/>
        </p:nvCxnSpPr>
        <p:spPr>
          <a:xfrm flipH="1">
            <a:off x="2643842" y="2838211"/>
            <a:ext cx="716098" cy="2798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CuadroTexto 29"/>
          <p:cNvSpPr txBox="1"/>
          <p:nvPr/>
        </p:nvSpPr>
        <p:spPr>
          <a:xfrm>
            <a:off x="560981" y="5851872"/>
            <a:ext cx="3192925" cy="369332"/>
          </a:xfrm>
          <a:prstGeom prst="rect">
            <a:avLst/>
          </a:prstGeom>
          <a:noFill/>
        </p:spPr>
        <p:txBody>
          <a:bodyPr wrap="none" rtlCol="0">
            <a:spAutoFit/>
          </a:bodyPr>
          <a:lstStyle/>
          <a:p>
            <a:r>
              <a:rPr lang="es-ES" dirty="0"/>
              <a:t>Estructuras físicas en 3 y 4 capas</a:t>
            </a:r>
          </a:p>
        </p:txBody>
      </p:sp>
      <p:cxnSp>
        <p:nvCxnSpPr>
          <p:cNvPr id="21" name="Conector recto de flecha 20"/>
          <p:cNvCxnSpPr/>
          <p:nvPr/>
        </p:nvCxnSpPr>
        <p:spPr>
          <a:xfrm flipH="1">
            <a:off x="5964140" y="3650519"/>
            <a:ext cx="1065656" cy="747310"/>
          </a:xfrm>
          <a:prstGeom prst="straightConnector1">
            <a:avLst/>
          </a:prstGeom>
          <a:noFill/>
          <a:ln w="25400" cap="flat" cmpd="sng" algn="ctr">
            <a:solidFill>
              <a:srgbClr val="0F6FC6"/>
            </a:solidFill>
            <a:prstDash val="sysDash"/>
            <a:tailEnd type="arrow"/>
          </a:ln>
          <a:effectLst>
            <a:outerShdw blurRad="57150" dist="38100" dir="5400000" algn="ctr" rotWithShape="0">
              <a:srgbClr val="0F6FC6">
                <a:shade val="9000"/>
                <a:alpha val="48000"/>
                <a:satMod val="105000"/>
              </a:srgbClr>
            </a:outerShdw>
          </a:effectLst>
        </p:spPr>
      </p:cxnSp>
    </p:spTree>
    <p:extLst>
      <p:ext uri="{BB962C8B-B14F-4D97-AF65-F5344CB8AC3E}">
        <p14:creationId xmlns:p14="http://schemas.microsoft.com/office/powerpoint/2010/main" val="1391960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Datos de fecha: precisiones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080654" y="1793174"/>
            <a:ext cx="5070619" cy="923330"/>
          </a:xfrm>
          <a:prstGeom prst="rect">
            <a:avLst/>
          </a:prstGeom>
          <a:noFill/>
        </p:spPr>
        <p:txBody>
          <a:bodyPr wrap="none" rtlCol="0">
            <a:spAutoFit/>
          </a:bodyPr>
          <a:lstStyle/>
          <a:p>
            <a:r>
              <a:rPr lang="es-ES" dirty="0"/>
              <a:t>La validación de los datos tipo fecha se limita a </a:t>
            </a:r>
          </a:p>
          <a:p>
            <a:pPr marL="1200150" lvl="2" indent="-285750">
              <a:buFont typeface="Arial" panose="020B0604020202020204" pitchFamily="34" charset="0"/>
              <a:buChar char="•"/>
            </a:pPr>
            <a:r>
              <a:rPr lang="es-ES" dirty="0"/>
              <a:t>meses: de 0 a 12</a:t>
            </a:r>
          </a:p>
          <a:p>
            <a:pPr marL="1200150" lvl="2" indent="-285750">
              <a:buFont typeface="Arial" panose="020B0604020202020204" pitchFamily="34" charset="0"/>
              <a:buChar char="•"/>
            </a:pPr>
            <a:r>
              <a:rPr lang="es-ES" dirty="0"/>
              <a:t>días de 0 a 31</a:t>
            </a:r>
          </a:p>
        </p:txBody>
      </p:sp>
      <p:sp>
        <p:nvSpPr>
          <p:cNvPr id="6" name="CuadroTexto 5"/>
          <p:cNvSpPr txBox="1"/>
          <p:nvPr/>
        </p:nvSpPr>
        <p:spPr>
          <a:xfrm>
            <a:off x="1080654" y="3159157"/>
            <a:ext cx="6468437" cy="1200329"/>
          </a:xfrm>
          <a:prstGeom prst="rect">
            <a:avLst/>
          </a:prstGeom>
          <a:noFill/>
        </p:spPr>
        <p:txBody>
          <a:bodyPr wrap="none" rtlCol="0">
            <a:spAutoFit/>
          </a:bodyPr>
          <a:lstStyle/>
          <a:p>
            <a:r>
              <a:rPr lang="es-ES" dirty="0"/>
              <a:t>Validaciones más precisas:</a:t>
            </a:r>
          </a:p>
          <a:p>
            <a:pPr marL="742950" lvl="1" indent="-285750">
              <a:buFont typeface="Arial" panose="020B0604020202020204" pitchFamily="34" charset="0"/>
              <a:buChar char="•"/>
            </a:pPr>
            <a:r>
              <a:rPr lang="es-ES" dirty="0"/>
              <a:t>si el mas admita 28 (29), 30 o 31 días</a:t>
            </a:r>
          </a:p>
          <a:p>
            <a:r>
              <a:rPr lang="es-ES" dirty="0"/>
              <a:t>son responsabilidad de los programas que manejan los datos</a:t>
            </a:r>
          </a:p>
          <a:p>
            <a:r>
              <a:rPr lang="es-ES" dirty="0"/>
              <a:t>(no de SQL)</a:t>
            </a:r>
          </a:p>
        </p:txBody>
      </p:sp>
      <p:sp>
        <p:nvSpPr>
          <p:cNvPr id="9" name="CuadroTexto 8"/>
          <p:cNvSpPr txBox="1"/>
          <p:nvPr/>
        </p:nvSpPr>
        <p:spPr>
          <a:xfrm>
            <a:off x="1080654" y="4940136"/>
            <a:ext cx="6968574" cy="646331"/>
          </a:xfrm>
          <a:prstGeom prst="rect">
            <a:avLst/>
          </a:prstGeom>
          <a:noFill/>
        </p:spPr>
        <p:txBody>
          <a:bodyPr wrap="none" rtlCol="0">
            <a:spAutoFit/>
          </a:bodyPr>
          <a:lstStyle/>
          <a:p>
            <a:r>
              <a:rPr lang="es-ES" dirty="0"/>
              <a:t>Los valores de fecha admiten el 0 para permitir fechas imprecisas:</a:t>
            </a:r>
          </a:p>
          <a:p>
            <a:pPr marL="742950" lvl="1" indent="-285750">
              <a:buFont typeface="Arial" panose="020B0604020202020204" pitchFamily="34" charset="0"/>
              <a:buChar char="•"/>
            </a:pPr>
            <a:r>
              <a:rPr lang="es-ES" dirty="0"/>
              <a:t>2002-12-00 Diciembre de 2002, sin precisar el día</a:t>
            </a:r>
          </a:p>
        </p:txBody>
      </p:sp>
    </p:spTree>
    <p:extLst>
      <p:ext uri="{BB962C8B-B14F-4D97-AF65-F5344CB8AC3E}">
        <p14:creationId xmlns:p14="http://schemas.microsoft.com/office/powerpoint/2010/main" val="37969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 de cadena</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18355" y="5877439"/>
            <a:ext cx="2293204" cy="369332"/>
          </a:xfrm>
          <a:prstGeom prst="rect">
            <a:avLst/>
          </a:prstGeom>
        </p:spPr>
        <p:txBody>
          <a:bodyPr wrap="square">
            <a:spAutoFit/>
          </a:bodyPr>
          <a:lstStyle/>
          <a:p>
            <a:r>
              <a:rPr lang="es-ES" dirty="0"/>
              <a:t>TINYTEXT / TINYTBLOB</a:t>
            </a:r>
          </a:p>
        </p:txBody>
      </p:sp>
      <p:sp>
        <p:nvSpPr>
          <p:cNvPr id="4" name="Rectángulo 3"/>
          <p:cNvSpPr/>
          <p:nvPr/>
        </p:nvSpPr>
        <p:spPr>
          <a:xfrm>
            <a:off x="2989587" y="1580582"/>
            <a:ext cx="5366657" cy="1200329"/>
          </a:xfrm>
          <a:prstGeom prst="rect">
            <a:avLst/>
          </a:prstGeom>
        </p:spPr>
        <p:txBody>
          <a:bodyPr wrap="square">
            <a:spAutoFit/>
          </a:bodyPr>
          <a:lstStyle/>
          <a:p>
            <a:r>
              <a:rPr lang="es-ES" dirty="0" err="1"/>
              <a:t>string</a:t>
            </a:r>
            <a:r>
              <a:rPr lang="es-ES" dirty="0"/>
              <a:t> de longitud fija de 0 a 255 caracteres; al definirlo puede no indicarse la longitud, que por defecto 1</a:t>
            </a:r>
            <a:br>
              <a:rPr lang="es-ES" dirty="0"/>
            </a:br>
            <a:r>
              <a:rPr lang="es-ES" dirty="0"/>
              <a:t>si almacena una cadena de longitud menor que la indicada, se añaden espacios.</a:t>
            </a:r>
          </a:p>
        </p:txBody>
      </p:sp>
      <p:sp>
        <p:nvSpPr>
          <p:cNvPr id="6" name="Rectángulo 5"/>
          <p:cNvSpPr/>
          <p:nvPr/>
        </p:nvSpPr>
        <p:spPr>
          <a:xfrm>
            <a:off x="866923" y="1995392"/>
            <a:ext cx="1333882" cy="369332"/>
          </a:xfrm>
          <a:prstGeom prst="rect">
            <a:avLst/>
          </a:prstGeom>
        </p:spPr>
        <p:txBody>
          <a:bodyPr wrap="square">
            <a:spAutoFit/>
          </a:bodyPr>
          <a:lstStyle/>
          <a:p>
            <a:r>
              <a:rPr lang="es-ES" dirty="0"/>
              <a:t>CHAR (M)</a:t>
            </a:r>
          </a:p>
        </p:txBody>
      </p:sp>
      <p:sp>
        <p:nvSpPr>
          <p:cNvPr id="7" name="Rectángulo 6"/>
          <p:cNvSpPr/>
          <p:nvPr/>
        </p:nvSpPr>
        <p:spPr>
          <a:xfrm>
            <a:off x="866923" y="3577254"/>
            <a:ext cx="1459502" cy="369332"/>
          </a:xfrm>
          <a:prstGeom prst="rect">
            <a:avLst/>
          </a:prstGeom>
        </p:spPr>
        <p:txBody>
          <a:bodyPr wrap="none">
            <a:spAutoFit/>
          </a:bodyPr>
          <a:lstStyle/>
          <a:p>
            <a:r>
              <a:rPr lang="es-ES" dirty="0"/>
              <a:t>VARCHAR (M)</a:t>
            </a:r>
          </a:p>
        </p:txBody>
      </p:sp>
      <p:cxnSp>
        <p:nvCxnSpPr>
          <p:cNvPr id="9" name="Conector recto de flecha 8"/>
          <p:cNvCxnSpPr>
            <a:stCxn id="6" idx="3"/>
            <a:endCxn id="4" idx="1"/>
          </p:cNvCxnSpPr>
          <p:nvPr/>
        </p:nvCxnSpPr>
        <p:spPr>
          <a:xfrm>
            <a:off x="2200805" y="2180058"/>
            <a:ext cx="788782" cy="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7" idx="3"/>
            <a:endCxn id="10" idx="1"/>
          </p:cNvCxnSpPr>
          <p:nvPr/>
        </p:nvCxnSpPr>
        <p:spPr>
          <a:xfrm flipV="1">
            <a:off x="2326425" y="3757095"/>
            <a:ext cx="785133" cy="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805597" y="4783820"/>
            <a:ext cx="1383846" cy="646331"/>
          </a:xfrm>
          <a:prstGeom prst="rect">
            <a:avLst/>
          </a:prstGeom>
        </p:spPr>
        <p:txBody>
          <a:bodyPr wrap="square">
            <a:spAutoFit/>
          </a:bodyPr>
          <a:lstStyle/>
          <a:p>
            <a:r>
              <a:rPr lang="es-ES" dirty="0"/>
              <a:t>BINARY</a:t>
            </a:r>
          </a:p>
          <a:p>
            <a:r>
              <a:rPr lang="es-ES" dirty="0"/>
              <a:t>VARBINARY</a:t>
            </a:r>
          </a:p>
        </p:txBody>
      </p:sp>
      <p:sp>
        <p:nvSpPr>
          <p:cNvPr id="17" name="CuadroTexto 16"/>
          <p:cNvSpPr txBox="1"/>
          <p:nvPr/>
        </p:nvSpPr>
        <p:spPr>
          <a:xfrm>
            <a:off x="3002295" y="4782590"/>
            <a:ext cx="5366657" cy="646331"/>
          </a:xfrm>
          <a:prstGeom prst="rect">
            <a:avLst/>
          </a:prstGeom>
          <a:noFill/>
        </p:spPr>
        <p:txBody>
          <a:bodyPr wrap="square" rtlCol="0">
            <a:spAutoFit/>
          </a:bodyPr>
          <a:lstStyle/>
          <a:p>
            <a:r>
              <a:rPr lang="es-ES" dirty="0"/>
              <a:t>equivalen a CHAR y VARCHAR pero almacenan la información como binarios</a:t>
            </a:r>
          </a:p>
        </p:txBody>
      </p:sp>
      <p:cxnSp>
        <p:nvCxnSpPr>
          <p:cNvPr id="19" name="Conector recto de flecha 18"/>
          <p:cNvCxnSpPr>
            <a:stCxn id="16" idx="3"/>
            <a:endCxn id="17" idx="1"/>
          </p:cNvCxnSpPr>
          <p:nvPr/>
        </p:nvCxnSpPr>
        <p:spPr>
          <a:xfrm flipV="1">
            <a:off x="2189443" y="5105756"/>
            <a:ext cx="812852" cy="1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4083074" y="5600440"/>
            <a:ext cx="3756902" cy="923330"/>
          </a:xfrm>
          <a:prstGeom prst="rect">
            <a:avLst/>
          </a:prstGeom>
        </p:spPr>
        <p:txBody>
          <a:bodyPr wrap="square">
            <a:spAutoFit/>
          </a:bodyPr>
          <a:lstStyle/>
          <a:p>
            <a:r>
              <a:rPr lang="es-ES" dirty="0" err="1"/>
              <a:t>strings</a:t>
            </a:r>
            <a:r>
              <a:rPr lang="es-ES" dirty="0"/>
              <a:t> de 255 caracteres: no se puede especificar una longitud, menor;  en formato no binario / binario, </a:t>
            </a:r>
          </a:p>
        </p:txBody>
      </p:sp>
      <p:cxnSp>
        <p:nvCxnSpPr>
          <p:cNvPr id="25" name="Conector recto de flecha 24"/>
          <p:cNvCxnSpPr>
            <a:stCxn id="5" idx="3"/>
            <a:endCxn id="23" idx="1"/>
          </p:cNvCxnSpPr>
          <p:nvPr/>
        </p:nvCxnSpPr>
        <p:spPr>
          <a:xfrm>
            <a:off x="3111559" y="6062105"/>
            <a:ext cx="971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3111558" y="3295430"/>
            <a:ext cx="5699934" cy="923330"/>
          </a:xfrm>
          <a:prstGeom prst="rect">
            <a:avLst/>
          </a:prstGeom>
        </p:spPr>
        <p:txBody>
          <a:bodyPr wrap="square">
            <a:spAutoFit/>
          </a:bodyPr>
          <a:lstStyle/>
          <a:p>
            <a:r>
              <a:rPr lang="es-ES" dirty="0" err="1"/>
              <a:t>string</a:t>
            </a:r>
            <a:r>
              <a:rPr lang="es-ES" dirty="0"/>
              <a:t> de longitud variable de 0 a 255 caracteres de longitud </a:t>
            </a:r>
            <a:br>
              <a:rPr lang="es-ES" dirty="0"/>
            </a:br>
            <a:r>
              <a:rPr lang="es-ES" dirty="0"/>
              <a:t>Siempre se debe definir la longitud, y no se completa con espacios si el dato es más corto.</a:t>
            </a:r>
          </a:p>
        </p:txBody>
      </p:sp>
      <p:sp>
        <p:nvSpPr>
          <p:cNvPr id="13" name="Rectángulo 12"/>
          <p:cNvSpPr/>
          <p:nvPr/>
        </p:nvSpPr>
        <p:spPr>
          <a:xfrm>
            <a:off x="815764" y="4257738"/>
            <a:ext cx="7537889" cy="369332"/>
          </a:xfrm>
          <a:prstGeom prst="rect">
            <a:avLst/>
          </a:prstGeom>
        </p:spPr>
        <p:txBody>
          <a:bodyPr wrap="square">
            <a:spAutoFit/>
          </a:bodyPr>
          <a:lstStyle/>
          <a:p>
            <a:r>
              <a:rPr lang="es-ES" dirty="0"/>
              <a:t>usado principalmente cuando los datos no van a variar mucho en su longitud.</a:t>
            </a:r>
          </a:p>
        </p:txBody>
      </p:sp>
      <p:sp>
        <p:nvSpPr>
          <p:cNvPr id="26" name="Rectángulo 25"/>
          <p:cNvSpPr/>
          <p:nvPr/>
        </p:nvSpPr>
        <p:spPr>
          <a:xfrm>
            <a:off x="866923" y="2807020"/>
            <a:ext cx="7537889" cy="369332"/>
          </a:xfrm>
          <a:prstGeom prst="rect">
            <a:avLst/>
          </a:prstGeom>
        </p:spPr>
        <p:txBody>
          <a:bodyPr wrap="square">
            <a:spAutoFit/>
          </a:bodyPr>
          <a:lstStyle/>
          <a:p>
            <a:r>
              <a:rPr lang="es-ES" dirty="0"/>
              <a:t>al fijar la longitud, soporta bien que los datos varíen dentro del límite marcado.</a:t>
            </a:r>
          </a:p>
        </p:txBody>
      </p:sp>
    </p:spTree>
    <p:extLst>
      <p:ext uri="{BB962C8B-B14F-4D97-AF65-F5344CB8AC3E}">
        <p14:creationId xmlns:p14="http://schemas.microsoft.com/office/powerpoint/2010/main" val="2683957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 grandes cadenas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002860" y="4711855"/>
            <a:ext cx="3094127" cy="369332"/>
          </a:xfrm>
          <a:prstGeom prst="rect">
            <a:avLst/>
          </a:prstGeom>
        </p:spPr>
        <p:txBody>
          <a:bodyPr wrap="square">
            <a:spAutoFit/>
          </a:bodyPr>
          <a:lstStyle/>
          <a:p>
            <a:r>
              <a:rPr lang="es-ES" dirty="0"/>
              <a:t>MEDIUMTEXT / MEDIUMBLOB</a:t>
            </a:r>
          </a:p>
        </p:txBody>
      </p:sp>
      <p:sp>
        <p:nvSpPr>
          <p:cNvPr id="23" name="Rectángulo 22"/>
          <p:cNvSpPr/>
          <p:nvPr/>
        </p:nvSpPr>
        <p:spPr>
          <a:xfrm>
            <a:off x="4684367" y="4567522"/>
            <a:ext cx="3756902" cy="646331"/>
          </a:xfrm>
          <a:prstGeom prst="rect">
            <a:avLst/>
          </a:prstGeom>
        </p:spPr>
        <p:txBody>
          <a:bodyPr wrap="square">
            <a:spAutoFit/>
          </a:bodyPr>
          <a:lstStyle/>
          <a:p>
            <a:r>
              <a:rPr lang="es-ES" dirty="0"/>
              <a:t>16.777.215 caracteres de longitud, en formato no binario / binario, </a:t>
            </a:r>
          </a:p>
        </p:txBody>
      </p:sp>
      <p:cxnSp>
        <p:nvCxnSpPr>
          <p:cNvPr id="25" name="Conector recto de flecha 24"/>
          <p:cNvCxnSpPr>
            <a:stCxn id="5" idx="3"/>
            <a:endCxn id="23" idx="1"/>
          </p:cNvCxnSpPr>
          <p:nvPr/>
        </p:nvCxnSpPr>
        <p:spPr>
          <a:xfrm flipV="1">
            <a:off x="4096987" y="4890688"/>
            <a:ext cx="587380" cy="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1141250" y="1582125"/>
            <a:ext cx="6935148" cy="2031325"/>
          </a:xfrm>
          <a:prstGeom prst="rect">
            <a:avLst/>
          </a:prstGeom>
        </p:spPr>
        <p:txBody>
          <a:bodyPr wrap="square">
            <a:spAutoFit/>
          </a:bodyPr>
          <a:lstStyle/>
          <a:p>
            <a:r>
              <a:rPr lang="es-ES" dirty="0"/>
              <a:t>TEXT y BLOB son </a:t>
            </a:r>
            <a:r>
              <a:rPr lang="es-ES" dirty="0" err="1"/>
              <a:t>strings</a:t>
            </a:r>
            <a:r>
              <a:rPr lang="es-ES" dirty="0"/>
              <a:t> de un determinado número de caracteres de longitud, sin que esta pueda especificarse.</a:t>
            </a:r>
          </a:p>
          <a:p>
            <a:pPr marL="742950" lvl="1" indent="-285750">
              <a:buFont typeface="Arial" panose="020B0604020202020204" pitchFamily="34" charset="0"/>
              <a:buChar char="•"/>
            </a:pPr>
            <a:r>
              <a:rPr lang="es-ES" dirty="0"/>
              <a:t>Los primeros no son sensibles a mayúsculas en caso de búsquedas y comparaciones</a:t>
            </a:r>
          </a:p>
          <a:p>
            <a:pPr marL="742950" lvl="1" indent="-285750">
              <a:buFont typeface="Arial" panose="020B0604020202020204" pitchFamily="34" charset="0"/>
              <a:buChar char="•"/>
            </a:pPr>
            <a:r>
              <a:rPr lang="es-ES" dirty="0"/>
              <a:t>Los BLOB (</a:t>
            </a:r>
            <a:r>
              <a:rPr lang="es-ES" dirty="0" err="1"/>
              <a:t>Binary</a:t>
            </a:r>
            <a:r>
              <a:rPr lang="es-ES" dirty="0"/>
              <a:t> </a:t>
            </a:r>
            <a:r>
              <a:rPr lang="es-ES" dirty="0" err="1"/>
              <a:t>Large</a:t>
            </a:r>
            <a:r>
              <a:rPr lang="es-ES" dirty="0"/>
              <a:t> </a:t>
            </a:r>
            <a:r>
              <a:rPr lang="es-ES" dirty="0" err="1"/>
              <a:t>Objects</a:t>
            </a:r>
            <a:r>
              <a:rPr lang="es-ES" dirty="0"/>
              <a:t>) se utilizan para almacenar grandes cantidades de datos binarios, e.g. imágenes.</a:t>
            </a:r>
          </a:p>
          <a:p>
            <a:endParaRPr lang="es-ES" dirty="0"/>
          </a:p>
        </p:txBody>
      </p:sp>
      <p:sp>
        <p:nvSpPr>
          <p:cNvPr id="20" name="Rectángulo 19"/>
          <p:cNvSpPr/>
          <p:nvPr/>
        </p:nvSpPr>
        <p:spPr>
          <a:xfrm>
            <a:off x="1003490" y="3892396"/>
            <a:ext cx="1313949" cy="369332"/>
          </a:xfrm>
          <a:prstGeom prst="rect">
            <a:avLst/>
          </a:prstGeom>
        </p:spPr>
        <p:txBody>
          <a:bodyPr wrap="none">
            <a:spAutoFit/>
          </a:bodyPr>
          <a:lstStyle/>
          <a:p>
            <a:r>
              <a:rPr lang="es-ES" dirty="0"/>
              <a:t>TEXT / BLOB</a:t>
            </a:r>
          </a:p>
        </p:txBody>
      </p:sp>
      <p:sp>
        <p:nvSpPr>
          <p:cNvPr id="21" name="Rectángulo 20"/>
          <p:cNvSpPr/>
          <p:nvPr/>
        </p:nvSpPr>
        <p:spPr>
          <a:xfrm>
            <a:off x="4684367" y="3734359"/>
            <a:ext cx="3505984" cy="646331"/>
          </a:xfrm>
          <a:prstGeom prst="rect">
            <a:avLst/>
          </a:prstGeom>
        </p:spPr>
        <p:txBody>
          <a:bodyPr wrap="square">
            <a:spAutoFit/>
          </a:bodyPr>
          <a:lstStyle/>
          <a:p>
            <a:r>
              <a:rPr lang="es-ES" dirty="0"/>
              <a:t>65.535 caracteres de longitud, en formato no binario o binario, </a:t>
            </a:r>
          </a:p>
        </p:txBody>
      </p:sp>
      <p:sp>
        <p:nvSpPr>
          <p:cNvPr id="10" name="Rectángulo 9"/>
          <p:cNvSpPr/>
          <p:nvPr/>
        </p:nvSpPr>
        <p:spPr>
          <a:xfrm>
            <a:off x="1002860" y="5543572"/>
            <a:ext cx="2378728" cy="369332"/>
          </a:xfrm>
          <a:prstGeom prst="rect">
            <a:avLst/>
          </a:prstGeom>
        </p:spPr>
        <p:txBody>
          <a:bodyPr wrap="none">
            <a:spAutoFit/>
          </a:bodyPr>
          <a:lstStyle/>
          <a:p>
            <a:r>
              <a:rPr lang="es-ES" dirty="0"/>
              <a:t>LONGTEXT / LONGBLOB</a:t>
            </a:r>
          </a:p>
        </p:txBody>
      </p:sp>
      <p:sp>
        <p:nvSpPr>
          <p:cNvPr id="24" name="Rectángulo 23"/>
          <p:cNvSpPr/>
          <p:nvPr/>
        </p:nvSpPr>
        <p:spPr>
          <a:xfrm>
            <a:off x="4684367" y="5400684"/>
            <a:ext cx="3756902" cy="646331"/>
          </a:xfrm>
          <a:prstGeom prst="rect">
            <a:avLst/>
          </a:prstGeom>
        </p:spPr>
        <p:txBody>
          <a:bodyPr wrap="square">
            <a:spAutoFit/>
          </a:bodyPr>
          <a:lstStyle/>
          <a:p>
            <a:r>
              <a:rPr lang="es-ES" dirty="0"/>
              <a:t>4.294.967.295 caracteres de longitud, en formato no binario / binario,</a:t>
            </a:r>
          </a:p>
        </p:txBody>
      </p:sp>
      <p:cxnSp>
        <p:nvCxnSpPr>
          <p:cNvPr id="32" name="Conector recto de flecha 31"/>
          <p:cNvCxnSpPr>
            <a:stCxn id="20" idx="3"/>
            <a:endCxn id="21" idx="1"/>
          </p:cNvCxnSpPr>
          <p:nvPr/>
        </p:nvCxnSpPr>
        <p:spPr>
          <a:xfrm flipV="1">
            <a:off x="2317439" y="4057525"/>
            <a:ext cx="2366928" cy="1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3"/>
            <a:endCxn id="24" idx="1"/>
          </p:cNvCxnSpPr>
          <p:nvPr/>
        </p:nvCxnSpPr>
        <p:spPr>
          <a:xfrm flipV="1">
            <a:off x="3381588" y="5723850"/>
            <a:ext cx="1302779"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9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Datos de cadena ENUM y SET</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729343" y="2406953"/>
            <a:ext cx="7134199" cy="646331"/>
          </a:xfrm>
          <a:prstGeom prst="rect">
            <a:avLst/>
          </a:prstGeom>
          <a:noFill/>
        </p:spPr>
        <p:txBody>
          <a:bodyPr wrap="square" rtlCol="0">
            <a:spAutoFit/>
          </a:bodyPr>
          <a:lstStyle/>
          <a:p>
            <a:r>
              <a:rPr lang="es-ES" dirty="0"/>
              <a:t>Con </a:t>
            </a:r>
            <a:r>
              <a:rPr lang="es-ES" b="1" dirty="0">
                <a:solidFill>
                  <a:srgbClr val="4A7598"/>
                </a:solidFill>
              </a:rPr>
              <a:t>ENUM</a:t>
            </a:r>
            <a:r>
              <a:rPr lang="es-ES" dirty="0"/>
              <a:t>() indicamos una lista de valores, de forma que el valor del campo podrá ser uno solo de esos valores </a:t>
            </a:r>
          </a:p>
        </p:txBody>
      </p:sp>
      <p:sp>
        <p:nvSpPr>
          <p:cNvPr id="20" name="Rectángulo 19"/>
          <p:cNvSpPr/>
          <p:nvPr/>
        </p:nvSpPr>
        <p:spPr>
          <a:xfrm>
            <a:off x="1451786" y="3254800"/>
            <a:ext cx="6259286" cy="10772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t>
            </a:r>
            <a:r>
              <a:rPr lang="en-US" sz="1600" dirty="0">
                <a:latin typeface="Courier New" panose="02070309020205020404" pitchFamily="49" charset="0"/>
                <a:cs typeface="Courier New" panose="02070309020205020404" pitchFamily="49" charset="0"/>
              </a:rPr>
              <a:t>CREATE TABLE meal(</a:t>
            </a:r>
            <a:br>
              <a:rPr lang="en-US"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meal_id</a:t>
            </a:r>
            <a:r>
              <a:rPr lang="en-US" sz="1600" dirty="0">
                <a:latin typeface="Courier New" panose="02070309020205020404" pitchFamily="49" charset="0"/>
                <a:cs typeface="Courier New" panose="02070309020205020404" pitchFamily="49" charset="0"/>
              </a:rPr>
              <a:t> INT NOT NULL PRIMARY KEY,</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fruit ENUM('apple', 'orange', '</a:t>
            </a:r>
            <a:r>
              <a:rPr lang="en-US" sz="1600" dirty="0" err="1">
                <a:latin typeface="Courier New" panose="02070309020205020404" pitchFamily="49" charset="0"/>
                <a:cs typeface="Courier New" panose="02070309020205020404" pitchFamily="49" charset="0"/>
              </a:rPr>
              <a:t>kiwi','banana</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r>
              <a:rPr lang="en-US" sz="1600" dirty="0">
                <a:solidFill>
                  <a:schemeClr val="lt1"/>
                </a:solidFill>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 name="Rectángulo 9"/>
          <p:cNvSpPr/>
          <p:nvPr/>
        </p:nvSpPr>
        <p:spPr>
          <a:xfrm>
            <a:off x="729343" y="5430138"/>
            <a:ext cx="7543272" cy="923330"/>
          </a:xfrm>
          <a:prstGeom prst="rect">
            <a:avLst/>
          </a:prstGeom>
        </p:spPr>
        <p:txBody>
          <a:bodyPr wrap="square">
            <a:spAutoFit/>
          </a:bodyPr>
          <a:lstStyle/>
          <a:p>
            <a:r>
              <a:rPr lang="es-ES" dirty="0"/>
              <a:t>La diferencia con </a:t>
            </a:r>
            <a:r>
              <a:rPr lang="es-ES" b="1" dirty="0">
                <a:solidFill>
                  <a:srgbClr val="4A7598"/>
                </a:solidFill>
              </a:rPr>
              <a:t>SET</a:t>
            </a:r>
            <a:r>
              <a:rPr lang="es-ES" dirty="0"/>
              <a:t>() es que se podrán guardar en cada registro múltiples opciones de entre las que estén disponibles. </a:t>
            </a:r>
            <a:br>
              <a:rPr lang="es-ES" dirty="0"/>
            </a:br>
            <a:r>
              <a:rPr lang="es-ES" dirty="0"/>
              <a:t>Internamente variará el valor en bits empleado.</a:t>
            </a:r>
          </a:p>
        </p:txBody>
      </p:sp>
      <p:sp>
        <p:nvSpPr>
          <p:cNvPr id="12" name="CuadroTexto 11"/>
          <p:cNvSpPr txBox="1"/>
          <p:nvPr/>
        </p:nvSpPr>
        <p:spPr>
          <a:xfrm>
            <a:off x="729343" y="4533534"/>
            <a:ext cx="7960631" cy="646331"/>
          </a:xfrm>
          <a:prstGeom prst="rect">
            <a:avLst/>
          </a:prstGeom>
          <a:noFill/>
        </p:spPr>
        <p:txBody>
          <a:bodyPr wrap="square" rtlCol="0">
            <a:spAutoFit/>
          </a:bodyPr>
          <a:lstStyle/>
          <a:p>
            <a:r>
              <a:rPr lang="es-ES" dirty="0"/>
              <a:t>Internamente se almacena un número de un solo byte, correspondiente al índice en la enumeración de la opción elegida para cada registro</a:t>
            </a:r>
          </a:p>
        </p:txBody>
      </p:sp>
      <p:sp>
        <p:nvSpPr>
          <p:cNvPr id="8" name="Rectángulo 7"/>
          <p:cNvSpPr/>
          <p:nvPr/>
        </p:nvSpPr>
        <p:spPr>
          <a:xfrm>
            <a:off x="729343" y="1576664"/>
            <a:ext cx="1144133" cy="646331"/>
          </a:xfrm>
          <a:prstGeom prst="rect">
            <a:avLst/>
          </a:prstGeom>
        </p:spPr>
        <p:txBody>
          <a:bodyPr wrap="square">
            <a:spAutoFit/>
          </a:bodyPr>
          <a:lstStyle/>
          <a:p>
            <a:r>
              <a:rPr lang="es-ES" dirty="0"/>
              <a:t>ENUM ()</a:t>
            </a:r>
          </a:p>
          <a:p>
            <a:r>
              <a:rPr lang="es-ES" dirty="0"/>
              <a:t>SET ()</a:t>
            </a:r>
          </a:p>
        </p:txBody>
      </p:sp>
      <p:sp>
        <p:nvSpPr>
          <p:cNvPr id="9" name="CuadroTexto 8"/>
          <p:cNvSpPr txBox="1"/>
          <p:nvPr/>
        </p:nvSpPr>
        <p:spPr>
          <a:xfrm>
            <a:off x="3157356" y="1576664"/>
            <a:ext cx="5241073" cy="646331"/>
          </a:xfrm>
          <a:prstGeom prst="rect">
            <a:avLst/>
          </a:prstGeom>
          <a:noFill/>
        </p:spPr>
        <p:txBody>
          <a:bodyPr wrap="square" rtlCol="0">
            <a:spAutoFit/>
          </a:bodyPr>
          <a:lstStyle/>
          <a:p>
            <a:r>
              <a:rPr lang="es-ES" dirty="0"/>
              <a:t>Lista de valores únicos (ENUM) o múltiples (SET) que podrá tener el campo al que asignamos este tipo</a:t>
            </a:r>
          </a:p>
        </p:txBody>
      </p:sp>
      <p:cxnSp>
        <p:nvCxnSpPr>
          <p:cNvPr id="11" name="Conector recto de flecha 10"/>
          <p:cNvCxnSpPr>
            <a:stCxn id="8" idx="3"/>
            <a:endCxn id="9" idx="1"/>
          </p:cNvCxnSpPr>
          <p:nvPr/>
        </p:nvCxnSpPr>
        <p:spPr>
          <a:xfrm>
            <a:off x="1873476" y="1899830"/>
            <a:ext cx="1283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11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(5).</a:t>
            </a:r>
          </a:p>
        </p:txBody>
      </p:sp>
      <p:sp>
        <p:nvSpPr>
          <p:cNvPr id="3" name="CuadroTexto 2"/>
          <p:cNvSpPr txBox="1"/>
          <p:nvPr/>
        </p:nvSpPr>
        <p:spPr>
          <a:xfrm>
            <a:off x="1196048" y="1719574"/>
            <a:ext cx="7097945" cy="1200329"/>
          </a:xfrm>
          <a:prstGeom prst="rect">
            <a:avLst/>
          </a:prstGeom>
          <a:noFill/>
        </p:spPr>
        <p:txBody>
          <a:bodyPr wrap="square" rtlCol="0">
            <a:spAutoFit/>
          </a:bodyPr>
          <a:lstStyle/>
          <a:p>
            <a:r>
              <a:rPr lang="es-ES" b="1" dirty="0"/>
              <a:t>Diseño completo de un modelo de basas de datos (2)</a:t>
            </a:r>
            <a:endParaRPr lang="es-ES" dirty="0"/>
          </a:p>
          <a:p>
            <a:pPr marL="285750" indent="-285750">
              <a:buFont typeface="Arial" panose="020B0604020202020204" pitchFamily="34" charset="0"/>
              <a:buChar char="•"/>
            </a:pPr>
            <a:r>
              <a:rPr lang="es-ES" dirty="0"/>
              <a:t>Partiendo del diagrama e/s normalizado generado en el ejercicio 3, construimos el correspondiente sistema de tablas definiendo los tipos de datos de cada campo.</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Rectángulo 3"/>
          <p:cNvSpPr/>
          <p:nvPr/>
        </p:nvSpPr>
        <p:spPr>
          <a:xfrm>
            <a:off x="1196048" y="3491993"/>
            <a:ext cx="5643361" cy="923330"/>
          </a:xfrm>
          <a:prstGeom prst="rect">
            <a:avLst/>
          </a:prstGeom>
        </p:spPr>
        <p:txBody>
          <a:bodyPr wrap="square">
            <a:spAutoFit/>
          </a:bodyPr>
          <a:lstStyle/>
          <a:p>
            <a:r>
              <a:rPr lang="es-ES" b="1" dirty="0"/>
              <a:t>Opciones</a:t>
            </a:r>
          </a:p>
          <a:p>
            <a:pPr marL="285750" indent="-285750">
              <a:buFont typeface="Arial" panose="020B0604020202020204" pitchFamily="34" charset="0"/>
              <a:buChar char="•"/>
            </a:pPr>
            <a:r>
              <a:rPr lang="es-ES" dirty="0"/>
              <a:t>Un sistema para gestionar venta de billetes de avión.</a:t>
            </a:r>
          </a:p>
          <a:p>
            <a:pPr marL="285750" indent="-285750">
              <a:buFont typeface="Arial" panose="020B0604020202020204" pitchFamily="34" charset="0"/>
              <a:buChar char="•"/>
            </a:pPr>
            <a:r>
              <a:rPr lang="es-ES" dirty="0"/>
              <a:t>Un sistema para gestionar una biblioteca.</a:t>
            </a:r>
          </a:p>
        </p:txBody>
      </p:sp>
    </p:spTree>
    <p:extLst>
      <p:ext uri="{BB962C8B-B14F-4D97-AF65-F5344CB8AC3E}">
        <p14:creationId xmlns:p14="http://schemas.microsoft.com/office/powerpoint/2010/main" val="4111991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Conexión a MySQL</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947056" y="1468101"/>
            <a:ext cx="6173500" cy="646331"/>
          </a:xfrm>
          <a:prstGeom prst="rect">
            <a:avLst/>
          </a:prstGeom>
          <a:noFill/>
        </p:spPr>
        <p:txBody>
          <a:bodyPr wrap="square" rtlCol="0">
            <a:spAutoFit/>
          </a:bodyPr>
          <a:lstStyle/>
          <a:p>
            <a:r>
              <a:rPr lang="es-ES" dirty="0"/>
              <a:t>Para poder utilizar el lenguaje SQL suponemos instalad  nuestro servidor con MySQL, al que nos conectaremos por </a:t>
            </a:r>
            <a:r>
              <a:rPr lang="es-ES" b="1" dirty="0"/>
              <a:t>consola</a:t>
            </a:r>
            <a:r>
              <a:rPr lang="es-ES" dirty="0"/>
              <a:t>.</a:t>
            </a:r>
          </a:p>
        </p:txBody>
      </p:sp>
      <p:sp>
        <p:nvSpPr>
          <p:cNvPr id="11" name="Rectángulo 10"/>
          <p:cNvSpPr/>
          <p:nvPr/>
        </p:nvSpPr>
        <p:spPr>
          <a:xfrm>
            <a:off x="947056" y="2183304"/>
            <a:ext cx="6836229" cy="923330"/>
          </a:xfrm>
          <a:prstGeom prst="rect">
            <a:avLst/>
          </a:prstGeom>
        </p:spPr>
        <p:txBody>
          <a:bodyPr wrap="square">
            <a:spAutoFit/>
          </a:bodyPr>
          <a:lstStyle/>
          <a:p>
            <a:r>
              <a:rPr lang="es-ES" dirty="0"/>
              <a:t>Desde Inicio -&gt; Ejecutar, escribiremos </a:t>
            </a:r>
            <a:r>
              <a:rPr lang="es-ES" dirty="0" err="1"/>
              <a:t>cmd</a:t>
            </a:r>
            <a:r>
              <a:rPr lang="es-ES" dirty="0"/>
              <a:t> para abrir la ventana de la línea de comandos o consola, en la que introduciremos la ruta donde MySQL está instalado. Por ejemplo: </a:t>
            </a:r>
          </a:p>
        </p:txBody>
      </p:sp>
      <p:pic>
        <p:nvPicPr>
          <p:cNvPr id="12" name="Imagen 11"/>
          <p:cNvPicPr>
            <a:picLocks noChangeAspect="1"/>
          </p:cNvPicPr>
          <p:nvPr/>
        </p:nvPicPr>
        <p:blipFill rotWithShape="1">
          <a:blip r:embed="rId4"/>
          <a:srcRect b="45426"/>
          <a:stretch/>
        </p:blipFill>
        <p:spPr>
          <a:xfrm>
            <a:off x="1353910" y="3331685"/>
            <a:ext cx="6429375" cy="826513"/>
          </a:xfrm>
          <a:prstGeom prst="rect">
            <a:avLst/>
          </a:prstGeom>
        </p:spPr>
      </p:pic>
      <p:sp>
        <p:nvSpPr>
          <p:cNvPr id="13" name="Rectángulo 12"/>
          <p:cNvSpPr/>
          <p:nvPr/>
        </p:nvSpPr>
        <p:spPr>
          <a:xfrm>
            <a:off x="1055914" y="4459452"/>
            <a:ext cx="6727371" cy="923330"/>
          </a:xfrm>
          <a:prstGeom prst="rect">
            <a:avLst/>
          </a:prstGeom>
        </p:spPr>
        <p:txBody>
          <a:bodyPr wrap="square">
            <a:spAutoFit/>
          </a:bodyPr>
          <a:lstStyle/>
          <a:p>
            <a:r>
              <a:rPr lang="es-ES" dirty="0"/>
              <a:t> Después de introducir la ruta, se introduce el siguiente comando para conectar con el servidor </a:t>
            </a:r>
            <a:r>
              <a:rPr lang="es-ES" dirty="0" err="1"/>
              <a:t>MySQL</a:t>
            </a:r>
            <a:r>
              <a:rPr lang="es-ES" dirty="0"/>
              <a:t> del equipo en el que estamos:</a:t>
            </a:r>
          </a:p>
          <a:p>
            <a:r>
              <a:rPr lang="es-ES" dirty="0"/>
              <a:t>	..\MySQL Server 5.5.24\</a:t>
            </a:r>
            <a:r>
              <a:rPr lang="es-ES" dirty="0" err="1"/>
              <a:t>bin</a:t>
            </a:r>
            <a:r>
              <a:rPr lang="es-ES" dirty="0"/>
              <a:t>&gt; </a:t>
            </a:r>
            <a:r>
              <a:rPr lang="es-ES" b="1" dirty="0"/>
              <a:t>mysql.exe -u </a:t>
            </a:r>
            <a:r>
              <a:rPr lang="es-ES" b="1" dirty="0" err="1"/>
              <a:t>root</a:t>
            </a:r>
            <a:endParaRPr lang="es-ES" b="1" dirty="0"/>
          </a:p>
        </p:txBody>
      </p:sp>
      <p:pic>
        <p:nvPicPr>
          <p:cNvPr id="14" name="Imagen 13"/>
          <p:cNvPicPr>
            <a:picLocks noChangeAspect="1"/>
          </p:cNvPicPr>
          <p:nvPr/>
        </p:nvPicPr>
        <p:blipFill>
          <a:blip r:embed="rId5"/>
          <a:stretch>
            <a:fillRect/>
          </a:stretch>
        </p:blipFill>
        <p:spPr>
          <a:xfrm>
            <a:off x="1353910" y="5684036"/>
            <a:ext cx="6410325" cy="676275"/>
          </a:xfrm>
          <a:prstGeom prst="rect">
            <a:avLst/>
          </a:prstGeom>
        </p:spPr>
      </p:pic>
    </p:spTree>
    <p:extLst>
      <p:ext uri="{BB962C8B-B14F-4D97-AF65-F5344CB8AC3E}">
        <p14:creationId xmlns:p14="http://schemas.microsoft.com/office/powerpoint/2010/main" val="942701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1130684"/>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Conexión a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otro servidor</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947056" y="2183304"/>
            <a:ext cx="6836229" cy="369332"/>
          </a:xfrm>
          <a:prstGeom prst="rect">
            <a:avLst/>
          </a:prstGeom>
        </p:spPr>
        <p:txBody>
          <a:bodyPr wrap="square">
            <a:spAutoFit/>
          </a:bodyPr>
          <a:lstStyle/>
          <a:p>
            <a:r>
              <a:rPr lang="es-ES" dirty="0"/>
              <a:t>Después de introducir la ruta, para alcanzar el cliente SQL: </a:t>
            </a:r>
          </a:p>
        </p:txBody>
      </p:sp>
      <p:pic>
        <p:nvPicPr>
          <p:cNvPr id="12" name="Imagen 11"/>
          <p:cNvPicPr>
            <a:picLocks noChangeAspect="1"/>
          </p:cNvPicPr>
          <p:nvPr/>
        </p:nvPicPr>
        <p:blipFill rotWithShape="1">
          <a:blip r:embed="rId4"/>
          <a:srcRect b="45426"/>
          <a:stretch/>
        </p:blipFill>
        <p:spPr>
          <a:xfrm>
            <a:off x="1334860" y="2726774"/>
            <a:ext cx="6429375" cy="826513"/>
          </a:xfrm>
          <a:prstGeom prst="rect">
            <a:avLst/>
          </a:prstGeom>
        </p:spPr>
      </p:pic>
      <p:sp>
        <p:nvSpPr>
          <p:cNvPr id="13" name="Rectángulo 12"/>
          <p:cNvSpPr/>
          <p:nvPr/>
        </p:nvSpPr>
        <p:spPr>
          <a:xfrm>
            <a:off x="1055914" y="4206234"/>
            <a:ext cx="6727371" cy="923330"/>
          </a:xfrm>
          <a:prstGeom prst="rect">
            <a:avLst/>
          </a:prstGeom>
        </p:spPr>
        <p:txBody>
          <a:bodyPr wrap="square">
            <a:spAutoFit/>
          </a:bodyPr>
          <a:lstStyle/>
          <a:p>
            <a:r>
              <a:rPr lang="es-ES" dirty="0"/>
              <a:t>se introduce el siguiente comando para conectar con cualquier otro servidor MySQL:</a:t>
            </a:r>
          </a:p>
          <a:p>
            <a:r>
              <a:rPr lang="es-ES" dirty="0"/>
              <a:t>	..&gt; </a:t>
            </a:r>
            <a:r>
              <a:rPr lang="es-ES" b="1" dirty="0"/>
              <a:t>mysql.exe -h [host] – P [</a:t>
            </a:r>
            <a:r>
              <a:rPr lang="es-ES" b="1" dirty="0" err="1"/>
              <a:t>port</a:t>
            </a:r>
            <a:r>
              <a:rPr lang="es-ES" b="1" dirty="0"/>
              <a:t>] –u [</a:t>
            </a:r>
            <a:r>
              <a:rPr lang="es-ES" b="1" dirty="0" err="1"/>
              <a:t>root</a:t>
            </a:r>
            <a:r>
              <a:rPr lang="es-ES" b="1" dirty="0"/>
              <a:t>] -p –D </a:t>
            </a:r>
            <a:r>
              <a:rPr lang="es-ES" b="1" dirty="0" err="1"/>
              <a:t>db_name</a:t>
            </a:r>
            <a:endParaRPr lang="es-ES" b="1" dirty="0"/>
          </a:p>
        </p:txBody>
      </p:sp>
      <p:pic>
        <p:nvPicPr>
          <p:cNvPr id="14" name="Imagen 13"/>
          <p:cNvPicPr>
            <a:picLocks noChangeAspect="1"/>
          </p:cNvPicPr>
          <p:nvPr/>
        </p:nvPicPr>
        <p:blipFill>
          <a:blip r:embed="rId5"/>
          <a:stretch>
            <a:fillRect/>
          </a:stretch>
        </p:blipFill>
        <p:spPr>
          <a:xfrm>
            <a:off x="1353910" y="5430818"/>
            <a:ext cx="6410325" cy="676275"/>
          </a:xfrm>
          <a:prstGeom prst="rect">
            <a:avLst/>
          </a:prstGeom>
        </p:spPr>
      </p:pic>
    </p:spTree>
    <p:extLst>
      <p:ext uri="{BB962C8B-B14F-4D97-AF65-F5344CB8AC3E}">
        <p14:creationId xmlns:p14="http://schemas.microsoft.com/office/powerpoint/2010/main" val="3044716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Lenguaje de definición de datos</a:t>
            </a:r>
            <a:br>
              <a:rPr lang="es-ES" sz="3600" b="1" i="1" dirty="0">
                <a:solidFill>
                  <a:srgbClr val="04617B"/>
                </a:solidFill>
                <a:effectLst>
                  <a:outerShdw blurRad="38100" dist="38100" dir="2700000" algn="tl">
                    <a:srgbClr val="C0C0C0"/>
                  </a:outerShdw>
                </a:effectLst>
                <a:latin typeface="Constantia"/>
                <a:cs typeface="+mn-cs"/>
              </a:rPr>
            </a:br>
            <a:r>
              <a:rPr lang="es-ES" sz="3200" i="1" dirty="0"/>
              <a:t>Data </a:t>
            </a:r>
            <a:r>
              <a:rPr lang="es-ES" sz="3200" i="1" dirty="0" err="1"/>
              <a:t>Definition</a:t>
            </a:r>
            <a:r>
              <a:rPr lang="es-ES" sz="3200" i="1" dirty="0"/>
              <a:t> </a:t>
            </a:r>
            <a:r>
              <a:rPr lang="es-ES" sz="3200" i="1" dirty="0" err="1"/>
              <a:t>Language</a:t>
            </a:r>
            <a:r>
              <a:rPr lang="es-ES" sz="3200" dirty="0"/>
              <a:t>, o </a:t>
            </a:r>
            <a:r>
              <a:rPr lang="es-ES" sz="3200" i="1" dirty="0"/>
              <a:t>DDL</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356365" y="1700511"/>
            <a:ext cx="3464090" cy="369332"/>
          </a:xfrm>
          <a:prstGeom prst="rect">
            <a:avLst/>
          </a:prstGeom>
        </p:spPr>
        <p:txBody>
          <a:bodyPr wrap="none">
            <a:spAutoFit/>
          </a:bodyPr>
          <a:lstStyle/>
          <a:p>
            <a:r>
              <a:rPr lang="es-ES" dirty="0">
                <a:solidFill>
                  <a:srgbClr val="4A7598"/>
                </a:solidFill>
              </a:rPr>
              <a:t>CREATE TABLE</a:t>
            </a:r>
            <a:r>
              <a:rPr lang="es-ES" dirty="0"/>
              <a:t> / </a:t>
            </a:r>
            <a:r>
              <a:rPr lang="es-ES" dirty="0">
                <a:solidFill>
                  <a:srgbClr val="4A7598"/>
                </a:solidFill>
              </a:rPr>
              <a:t>CREATE DATABASE</a:t>
            </a:r>
          </a:p>
        </p:txBody>
      </p:sp>
      <p:sp>
        <p:nvSpPr>
          <p:cNvPr id="5" name="Rectángulo 4"/>
          <p:cNvSpPr/>
          <p:nvPr/>
        </p:nvSpPr>
        <p:spPr>
          <a:xfrm>
            <a:off x="1356365" y="2211448"/>
            <a:ext cx="1350370" cy="369332"/>
          </a:xfrm>
          <a:prstGeom prst="rect">
            <a:avLst/>
          </a:prstGeom>
        </p:spPr>
        <p:txBody>
          <a:bodyPr wrap="none">
            <a:spAutoFit/>
          </a:bodyPr>
          <a:lstStyle/>
          <a:p>
            <a:r>
              <a:rPr lang="es-ES" dirty="0">
                <a:solidFill>
                  <a:srgbClr val="4A7598"/>
                </a:solidFill>
              </a:rPr>
              <a:t>ALTER TABLE</a:t>
            </a:r>
          </a:p>
        </p:txBody>
      </p:sp>
      <p:sp>
        <p:nvSpPr>
          <p:cNvPr id="6" name="Rectángulo 5"/>
          <p:cNvSpPr/>
          <p:nvPr/>
        </p:nvSpPr>
        <p:spPr>
          <a:xfrm>
            <a:off x="1356365" y="2722385"/>
            <a:ext cx="3032690" cy="369332"/>
          </a:xfrm>
          <a:prstGeom prst="rect">
            <a:avLst/>
          </a:prstGeom>
        </p:spPr>
        <p:txBody>
          <a:bodyPr wrap="none">
            <a:spAutoFit/>
          </a:bodyPr>
          <a:lstStyle/>
          <a:p>
            <a:r>
              <a:rPr lang="es-ES" dirty="0">
                <a:solidFill>
                  <a:srgbClr val="4A7598"/>
                </a:solidFill>
              </a:rPr>
              <a:t>DROP TABLE / DROP DATABASE</a:t>
            </a:r>
          </a:p>
        </p:txBody>
      </p:sp>
      <p:sp>
        <p:nvSpPr>
          <p:cNvPr id="7" name="Rectángulo 6"/>
          <p:cNvSpPr/>
          <p:nvPr/>
        </p:nvSpPr>
        <p:spPr>
          <a:xfrm>
            <a:off x="1356365" y="3233322"/>
            <a:ext cx="1783693" cy="369332"/>
          </a:xfrm>
          <a:prstGeom prst="rect">
            <a:avLst/>
          </a:prstGeom>
        </p:spPr>
        <p:txBody>
          <a:bodyPr wrap="none">
            <a:spAutoFit/>
          </a:bodyPr>
          <a:lstStyle/>
          <a:p>
            <a:r>
              <a:rPr lang="es-ES" dirty="0">
                <a:solidFill>
                  <a:srgbClr val="4A7598"/>
                </a:solidFill>
              </a:rPr>
              <a:t>TRUNCATE TABLE</a:t>
            </a:r>
          </a:p>
        </p:txBody>
      </p:sp>
      <p:sp>
        <p:nvSpPr>
          <p:cNvPr id="8" name="CuadroTexto 7"/>
          <p:cNvSpPr txBox="1"/>
          <p:nvPr/>
        </p:nvSpPr>
        <p:spPr>
          <a:xfrm>
            <a:off x="903515" y="4055121"/>
            <a:ext cx="6067174" cy="369332"/>
          </a:xfrm>
          <a:prstGeom prst="rect">
            <a:avLst/>
          </a:prstGeom>
          <a:noFill/>
        </p:spPr>
        <p:txBody>
          <a:bodyPr wrap="none" rtlCol="0">
            <a:spAutoFit/>
          </a:bodyPr>
          <a:lstStyle/>
          <a:p>
            <a:r>
              <a:rPr lang="es-ES" dirty="0"/>
              <a:t>Otros comandos que conectan a las BD y muestran información:</a:t>
            </a:r>
          </a:p>
        </p:txBody>
      </p:sp>
      <p:sp>
        <p:nvSpPr>
          <p:cNvPr id="9" name="CuadroTexto 8"/>
          <p:cNvSpPr txBox="1"/>
          <p:nvPr/>
        </p:nvSpPr>
        <p:spPr>
          <a:xfrm>
            <a:off x="1356365" y="4644772"/>
            <a:ext cx="548548" cy="369332"/>
          </a:xfrm>
          <a:prstGeom prst="rect">
            <a:avLst/>
          </a:prstGeom>
          <a:noFill/>
        </p:spPr>
        <p:txBody>
          <a:bodyPr wrap="none" rtlCol="0">
            <a:spAutoFit/>
          </a:bodyPr>
          <a:lstStyle/>
          <a:p>
            <a:r>
              <a:rPr lang="es-ES" dirty="0">
                <a:solidFill>
                  <a:srgbClr val="4A7598"/>
                </a:solidFill>
              </a:rPr>
              <a:t>USE</a:t>
            </a:r>
          </a:p>
        </p:txBody>
      </p:sp>
      <p:sp>
        <p:nvSpPr>
          <p:cNvPr id="10" name="CuadroTexto 9"/>
          <p:cNvSpPr txBox="1"/>
          <p:nvPr/>
        </p:nvSpPr>
        <p:spPr>
          <a:xfrm>
            <a:off x="1356365" y="5634416"/>
            <a:ext cx="3243452" cy="369332"/>
          </a:xfrm>
          <a:prstGeom prst="rect">
            <a:avLst/>
          </a:prstGeom>
          <a:noFill/>
        </p:spPr>
        <p:txBody>
          <a:bodyPr wrap="none" rtlCol="0">
            <a:spAutoFit/>
          </a:bodyPr>
          <a:lstStyle/>
          <a:p>
            <a:r>
              <a:rPr lang="es-ES" dirty="0">
                <a:solidFill>
                  <a:srgbClr val="4A7598"/>
                </a:solidFill>
              </a:rPr>
              <a:t>SHOW TABLES</a:t>
            </a:r>
            <a:r>
              <a:rPr lang="es-ES" dirty="0"/>
              <a:t> / </a:t>
            </a:r>
            <a:r>
              <a:rPr lang="es-ES" dirty="0">
                <a:solidFill>
                  <a:srgbClr val="4A7598"/>
                </a:solidFill>
              </a:rPr>
              <a:t>DESCRIBE</a:t>
            </a:r>
            <a:r>
              <a:rPr lang="es-ES" dirty="0"/>
              <a:t> (</a:t>
            </a:r>
            <a:r>
              <a:rPr lang="es-ES" dirty="0">
                <a:solidFill>
                  <a:srgbClr val="4A7598"/>
                </a:solidFill>
              </a:rPr>
              <a:t>DESC)</a:t>
            </a:r>
          </a:p>
        </p:txBody>
      </p:sp>
      <p:sp>
        <p:nvSpPr>
          <p:cNvPr id="11" name="CuadroTexto 10"/>
          <p:cNvSpPr txBox="1"/>
          <p:nvPr/>
        </p:nvSpPr>
        <p:spPr>
          <a:xfrm>
            <a:off x="1356365" y="5139594"/>
            <a:ext cx="3858685" cy="369332"/>
          </a:xfrm>
          <a:prstGeom prst="rect">
            <a:avLst/>
          </a:prstGeom>
          <a:noFill/>
        </p:spPr>
        <p:txBody>
          <a:bodyPr wrap="none" rtlCol="0">
            <a:spAutoFit/>
          </a:bodyPr>
          <a:lstStyle/>
          <a:p>
            <a:r>
              <a:rPr lang="es-ES" dirty="0">
                <a:solidFill>
                  <a:srgbClr val="4A7598"/>
                </a:solidFill>
              </a:rPr>
              <a:t>SELECT DATABASE() </a:t>
            </a:r>
            <a:r>
              <a:rPr lang="es-ES" dirty="0"/>
              <a:t>/ </a:t>
            </a:r>
            <a:r>
              <a:rPr lang="es-ES" dirty="0">
                <a:solidFill>
                  <a:srgbClr val="4A7598"/>
                </a:solidFill>
              </a:rPr>
              <a:t>SHOW DATABASES</a:t>
            </a:r>
          </a:p>
        </p:txBody>
      </p:sp>
    </p:spTree>
    <p:extLst>
      <p:ext uri="{BB962C8B-B14F-4D97-AF65-F5344CB8AC3E}">
        <p14:creationId xmlns:p14="http://schemas.microsoft.com/office/powerpoint/2010/main" val="3615418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Creación de una bases de datos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456520" y="5739901"/>
            <a:ext cx="7851774" cy="369332"/>
          </a:xfrm>
          <a:prstGeom prst="rect">
            <a:avLst/>
          </a:prstGeom>
        </p:spPr>
        <p:txBody>
          <a:bodyPr wrap="square">
            <a:spAutoFit/>
          </a:bodyPr>
          <a:lstStyle/>
          <a:p>
            <a:r>
              <a:rPr lang="es-ES" dirty="0"/>
              <a:t>El ejemplo de arriba creará una base de datos vacía y no contendrá ninguna tabla. </a:t>
            </a:r>
          </a:p>
        </p:txBody>
      </p:sp>
      <p:sp>
        <p:nvSpPr>
          <p:cNvPr id="5" name="Rectángulo 4"/>
          <p:cNvSpPr/>
          <p:nvPr/>
        </p:nvSpPr>
        <p:spPr>
          <a:xfrm>
            <a:off x="456520" y="1853363"/>
            <a:ext cx="8342311" cy="646331"/>
          </a:xfrm>
          <a:prstGeom prst="rect">
            <a:avLst/>
          </a:prstGeom>
        </p:spPr>
        <p:txBody>
          <a:bodyPr wrap="square">
            <a:spAutoFit/>
          </a:bodyPr>
          <a:lstStyle/>
          <a:p>
            <a:r>
              <a:rPr lang="es-ES" dirty="0"/>
              <a:t> Antes de empezar a crear una base de datos comprobamos si existe alguna base de datos con el nombre que queremos usar, mediante la sentencia </a:t>
            </a:r>
            <a:r>
              <a:rPr lang="es-ES" b="1" dirty="0">
                <a:solidFill>
                  <a:srgbClr val="4A7598"/>
                </a:solidFill>
              </a:rPr>
              <a:t>SHOW DATABASES:</a:t>
            </a:r>
          </a:p>
        </p:txBody>
      </p:sp>
      <p:sp>
        <p:nvSpPr>
          <p:cNvPr id="6" name="Rectángulo 5"/>
          <p:cNvSpPr/>
          <p:nvPr/>
        </p:nvSpPr>
        <p:spPr>
          <a:xfrm>
            <a:off x="2073132" y="2655372"/>
            <a:ext cx="2900153"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latin typeface="Courier New" panose="02070309020205020404" pitchFamily="49" charset="0"/>
                <a:cs typeface="Courier New" panose="02070309020205020404" pitchFamily="49" charset="0"/>
              </a:rPr>
              <a:t>mysql</a:t>
            </a:r>
            <a:r>
              <a:rPr lang="es-ES" sz="1600" dirty="0">
                <a:latin typeface="Courier New" panose="02070309020205020404" pitchFamily="49" charset="0"/>
                <a:cs typeface="Courier New" panose="02070309020205020404" pitchFamily="49" charset="0"/>
              </a:rPr>
              <a:t>&gt; show </a:t>
            </a:r>
            <a:r>
              <a:rPr lang="es-ES" sz="1600" dirty="0" err="1">
                <a:latin typeface="Courier New" panose="02070309020205020404" pitchFamily="49" charset="0"/>
                <a:cs typeface="Courier New" panose="02070309020205020404" pitchFamily="49" charset="0"/>
              </a:rPr>
              <a:t>databases</a:t>
            </a:r>
            <a:r>
              <a:rPr lang="es-ES" sz="1600" dirty="0">
                <a:latin typeface="Courier New" panose="02070309020205020404" pitchFamily="49" charset="0"/>
                <a:cs typeface="Courier New" panose="02070309020205020404" pitchFamily="49" charset="0"/>
              </a:rPr>
              <a:t>;</a:t>
            </a:r>
          </a:p>
        </p:txBody>
      </p:sp>
      <p:sp>
        <p:nvSpPr>
          <p:cNvPr id="7" name="Rectángulo 6"/>
          <p:cNvSpPr/>
          <p:nvPr/>
        </p:nvSpPr>
        <p:spPr>
          <a:xfrm>
            <a:off x="456520" y="3206825"/>
            <a:ext cx="8165193" cy="923330"/>
          </a:xfrm>
          <a:prstGeom prst="rect">
            <a:avLst/>
          </a:prstGeom>
        </p:spPr>
        <p:txBody>
          <a:bodyPr wrap="square">
            <a:spAutoFit/>
          </a:bodyPr>
          <a:lstStyle/>
          <a:p>
            <a:r>
              <a:rPr lang="es-ES" dirty="0"/>
              <a:t>Este ejemplo listará las bases de datos disponibles. MySQL no es sensible al uso de mayúsculas en sus expresiones: show </a:t>
            </a:r>
            <a:r>
              <a:rPr lang="es-ES" dirty="0" err="1"/>
              <a:t>dataBASES</a:t>
            </a:r>
            <a:r>
              <a:rPr lang="es-ES" dirty="0"/>
              <a:t>; , SHOW </a:t>
            </a:r>
            <a:r>
              <a:rPr lang="es-ES" dirty="0" err="1"/>
              <a:t>dataBASES</a:t>
            </a:r>
            <a:r>
              <a:rPr lang="es-ES" dirty="0"/>
              <a:t>; también funcionará.</a:t>
            </a:r>
          </a:p>
        </p:txBody>
      </p:sp>
      <p:sp>
        <p:nvSpPr>
          <p:cNvPr id="8" name="Rectángulo 7"/>
          <p:cNvSpPr/>
          <p:nvPr/>
        </p:nvSpPr>
        <p:spPr>
          <a:xfrm>
            <a:off x="456520" y="4259788"/>
            <a:ext cx="8074873" cy="923330"/>
          </a:xfrm>
          <a:prstGeom prst="rect">
            <a:avLst/>
          </a:prstGeom>
        </p:spPr>
        <p:txBody>
          <a:bodyPr wrap="square">
            <a:spAutoFit/>
          </a:bodyPr>
          <a:lstStyle/>
          <a:p>
            <a:r>
              <a:rPr lang="es-ES" dirty="0"/>
              <a:t>Una vez que has confirmado que no existe ninguna base de datos con el nombre elegido, podemos crear una base de datos con dicho nombre utilizando </a:t>
            </a:r>
            <a:r>
              <a:rPr lang="es-ES" b="1" dirty="0">
                <a:solidFill>
                  <a:srgbClr val="4A7598"/>
                </a:solidFill>
              </a:rPr>
              <a:t>CREATE DATABASE</a:t>
            </a:r>
            <a:r>
              <a:rPr lang="es-ES" dirty="0"/>
              <a:t>:</a:t>
            </a:r>
          </a:p>
        </p:txBody>
      </p:sp>
      <p:sp>
        <p:nvSpPr>
          <p:cNvPr id="9" name="Rectángulo 8"/>
          <p:cNvSpPr/>
          <p:nvPr/>
        </p:nvSpPr>
        <p:spPr>
          <a:xfrm>
            <a:off x="1848235" y="5127745"/>
            <a:ext cx="3887603"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latin typeface="Courier New" panose="02070309020205020404" pitchFamily="49" charset="0"/>
                <a:cs typeface="Courier New" panose="02070309020205020404" pitchFamily="49" charset="0"/>
              </a:rPr>
              <a:t>mysql</a:t>
            </a:r>
            <a:r>
              <a:rPr lang="es-ES" sz="1600" dirty="0">
                <a:latin typeface="Courier New" panose="02070309020205020404" pitchFamily="49" charset="0"/>
                <a:cs typeface="Courier New" panose="02070309020205020404" pitchFamily="49" charset="0"/>
              </a:rPr>
              <a:t>&gt; </a:t>
            </a:r>
            <a:r>
              <a:rPr lang="es-ES" sz="1600" dirty="0" err="1">
                <a:latin typeface="Courier New" panose="02070309020205020404" pitchFamily="49" charset="0"/>
                <a:cs typeface="Courier New" panose="02070309020205020404" pitchFamily="49" charset="0"/>
              </a:rPr>
              <a:t>create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database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sample</a:t>
            </a:r>
            <a:r>
              <a:rPr lang="es-E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48013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Apertura y uso de la BD</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72884" y="1800723"/>
            <a:ext cx="7917089" cy="646331"/>
          </a:xfrm>
          <a:prstGeom prst="rect">
            <a:avLst/>
          </a:prstGeom>
        </p:spPr>
        <p:txBody>
          <a:bodyPr wrap="square">
            <a:spAutoFit/>
          </a:bodyPr>
          <a:lstStyle/>
          <a:p>
            <a:r>
              <a:rPr lang="es-ES" dirty="0"/>
              <a:t>Para utilizar una base de datos, primero es necesario seleccionarla y “abrirla”, es decir establecer comunicación con ella, empleando el comando </a:t>
            </a:r>
            <a:r>
              <a:rPr lang="es-ES" b="1" dirty="0">
                <a:solidFill>
                  <a:srgbClr val="4A7598"/>
                </a:solidFill>
              </a:rPr>
              <a:t>USE</a:t>
            </a:r>
            <a:r>
              <a:rPr lang="es-ES" dirty="0"/>
              <a:t>:</a:t>
            </a:r>
          </a:p>
        </p:txBody>
      </p:sp>
      <p:sp>
        <p:nvSpPr>
          <p:cNvPr id="6" name="Rectángulo 5"/>
          <p:cNvSpPr/>
          <p:nvPr/>
        </p:nvSpPr>
        <p:spPr>
          <a:xfrm>
            <a:off x="1349829" y="2657057"/>
            <a:ext cx="440894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latin typeface="Courier New" panose="02070309020205020404" pitchFamily="49" charset="0"/>
                <a:cs typeface="Courier New" panose="02070309020205020404" pitchFamily="49" charset="0"/>
              </a:rPr>
              <a:t>mysql</a:t>
            </a:r>
            <a:r>
              <a:rPr lang="es-ES" sz="1600" dirty="0">
                <a:latin typeface="Courier New" panose="02070309020205020404" pitchFamily="49" charset="0"/>
                <a:cs typeface="Courier New" panose="02070309020205020404" pitchFamily="49" charset="0"/>
              </a:rPr>
              <a:t>&gt; USE </a:t>
            </a:r>
            <a:r>
              <a:rPr lang="es-ES" sz="1600" dirty="0" err="1">
                <a:latin typeface="Courier New" panose="02070309020205020404" pitchFamily="49" charset="0"/>
                <a:cs typeface="Courier New" panose="02070309020205020404" pitchFamily="49" charset="0"/>
              </a:rPr>
              <a:t>sample</a:t>
            </a:r>
            <a:r>
              <a:rPr lang="es-ES" sz="1600" dirty="0">
                <a:latin typeface="Courier New" panose="02070309020205020404" pitchFamily="49" charset="0"/>
                <a:cs typeface="Courier New" panose="02070309020205020404" pitchFamily="49" charset="0"/>
              </a:rPr>
              <a:t>;</a:t>
            </a:r>
          </a:p>
          <a:p>
            <a:r>
              <a:rPr lang="es-ES" sz="1600" dirty="0" err="1">
                <a:latin typeface="Courier New" panose="02070309020205020404" pitchFamily="49" charset="0"/>
                <a:cs typeface="Courier New" panose="02070309020205020404" pitchFamily="49" charset="0"/>
              </a:rPr>
              <a:t>Database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changed</a:t>
            </a:r>
            <a:endParaRPr lang="es-ES" sz="1600" dirty="0">
              <a:latin typeface="Courier New" panose="02070309020205020404" pitchFamily="49" charset="0"/>
              <a:cs typeface="Courier New" panose="02070309020205020404" pitchFamily="49" charset="0"/>
            </a:endParaRPr>
          </a:p>
        </p:txBody>
      </p:sp>
      <p:sp>
        <p:nvSpPr>
          <p:cNvPr id="7" name="Rectángulo 6"/>
          <p:cNvSpPr/>
          <p:nvPr/>
        </p:nvSpPr>
        <p:spPr>
          <a:xfrm>
            <a:off x="772884" y="3606578"/>
            <a:ext cx="7021286" cy="923330"/>
          </a:xfrm>
          <a:prstGeom prst="rect">
            <a:avLst/>
          </a:prstGeom>
        </p:spPr>
        <p:txBody>
          <a:bodyPr wrap="square">
            <a:spAutoFit/>
          </a:bodyPr>
          <a:lstStyle/>
          <a:p>
            <a:r>
              <a:rPr lang="es-ES" dirty="0"/>
              <a:t>Para comprobar en cualquier momento cual es la actual base de datos a la que estamos conectados se puede usar el siguiente comando </a:t>
            </a:r>
            <a:r>
              <a:rPr lang="es-ES" b="1" dirty="0">
                <a:solidFill>
                  <a:srgbClr val="4A7598"/>
                </a:solidFill>
              </a:rPr>
              <a:t>SELECT DATABASE ()</a:t>
            </a:r>
            <a:r>
              <a:rPr lang="es-ES" dirty="0"/>
              <a:t>:</a:t>
            </a:r>
          </a:p>
        </p:txBody>
      </p:sp>
      <p:sp>
        <p:nvSpPr>
          <p:cNvPr id="8" name="Rectángulo 7"/>
          <p:cNvSpPr/>
          <p:nvPr/>
        </p:nvSpPr>
        <p:spPr>
          <a:xfrm>
            <a:off x="1349829" y="4661556"/>
            <a:ext cx="4572000" cy="156966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database();</a:t>
            </a:r>
          </a:p>
          <a:p>
            <a:r>
              <a:rPr lang="en-US" sz="1600" dirty="0">
                <a:solidFill>
                  <a:schemeClr val="lt1"/>
                </a:solidFill>
                <a:latin typeface="Courier New" panose="02070309020205020404" pitchFamily="49" charset="0"/>
                <a:cs typeface="Courier New" panose="02070309020205020404" pitchFamily="49" charset="0"/>
              </a:rPr>
              <a:t>+------------+</a:t>
            </a:r>
          </a:p>
          <a:p>
            <a:r>
              <a:rPr lang="en-US" sz="1600" dirty="0">
                <a:solidFill>
                  <a:schemeClr val="lt1"/>
                </a:solidFill>
                <a:latin typeface="Courier New" panose="02070309020205020404" pitchFamily="49" charset="0"/>
                <a:cs typeface="Courier New" panose="02070309020205020404" pitchFamily="49" charset="0"/>
              </a:rPr>
              <a:t>| database() |</a:t>
            </a:r>
          </a:p>
          <a:p>
            <a:r>
              <a:rPr lang="en-US" sz="1600" dirty="0">
                <a:solidFill>
                  <a:schemeClr val="lt1"/>
                </a:solidFill>
                <a:latin typeface="Courier New" panose="02070309020205020404" pitchFamily="49" charset="0"/>
                <a:cs typeface="Courier New" panose="02070309020205020404" pitchFamily="49" charset="0"/>
              </a:rPr>
              <a:t>+------------+</a:t>
            </a:r>
          </a:p>
          <a:p>
            <a:r>
              <a:rPr lang="en-US" sz="1600" dirty="0">
                <a:solidFill>
                  <a:schemeClr val="lt1"/>
                </a:solidFill>
                <a:latin typeface="Courier New" panose="02070309020205020404" pitchFamily="49" charset="0"/>
                <a:cs typeface="Courier New" panose="02070309020205020404" pitchFamily="49" charset="0"/>
              </a:rPr>
              <a:t>|  sample    |</a:t>
            </a:r>
          </a:p>
          <a:p>
            <a:r>
              <a:rPr lang="en-US" sz="1600" dirty="0">
                <a:solidFill>
                  <a:schemeClr val="lt1"/>
                </a:solidFill>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02286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2097" y="226852"/>
            <a:ext cx="7886700" cy="924532"/>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Aplicaciones de servidor en Sitios Web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5351265" y="5061500"/>
            <a:ext cx="3482152" cy="923330"/>
          </a:xfrm>
          <a:prstGeom prst="rect">
            <a:avLst/>
          </a:prstGeom>
        </p:spPr>
        <p:txBody>
          <a:bodyPr wrap="square">
            <a:spAutoFit/>
          </a:bodyPr>
          <a:lstStyle/>
          <a:p>
            <a:pPr marL="285750" indent="-285750">
              <a:buFont typeface="Arial" panose="020B0604020202020204" pitchFamily="34" charset="0"/>
              <a:buChar char="•"/>
            </a:pPr>
            <a:r>
              <a:rPr lang="es-ES" b="1" dirty="0"/>
              <a:t>ASP </a:t>
            </a:r>
            <a:r>
              <a:rPr lang="es-ES" dirty="0"/>
              <a:t>(VBScript, .NET,  Microsoft)</a:t>
            </a:r>
          </a:p>
          <a:p>
            <a:pPr marL="285750" indent="-285750">
              <a:buFont typeface="Arial" panose="020B0604020202020204" pitchFamily="34" charset="0"/>
              <a:buChar char="•"/>
            </a:pPr>
            <a:r>
              <a:rPr lang="es-ES" b="1" dirty="0" err="1"/>
              <a:t>ColdFusion</a:t>
            </a:r>
            <a:r>
              <a:rPr lang="es-ES" dirty="0"/>
              <a:t> (Adobe)</a:t>
            </a:r>
          </a:p>
          <a:p>
            <a:pPr marL="285750" indent="-285750">
              <a:buFont typeface="Arial" panose="020B0604020202020204" pitchFamily="34" charset="0"/>
              <a:buChar char="•"/>
            </a:pPr>
            <a:r>
              <a:rPr lang="es-ES" b="1" dirty="0"/>
              <a:t>PHP</a:t>
            </a:r>
            <a:endParaRPr lang="es-ES" dirty="0"/>
          </a:p>
        </p:txBody>
      </p:sp>
      <p:sp>
        <p:nvSpPr>
          <p:cNvPr id="5" name="Rectángulo 4"/>
          <p:cNvSpPr/>
          <p:nvPr/>
        </p:nvSpPr>
        <p:spPr>
          <a:xfrm>
            <a:off x="864734" y="1507510"/>
            <a:ext cx="3397023" cy="923330"/>
          </a:xfrm>
          <a:prstGeom prst="rect">
            <a:avLst/>
          </a:prstGeom>
        </p:spPr>
        <p:txBody>
          <a:bodyPr wrap="square">
            <a:spAutoFit/>
          </a:bodyPr>
          <a:lstStyle/>
          <a:p>
            <a:r>
              <a:rPr lang="es-ES" dirty="0"/>
              <a:t>El primer modelo para ejecutar código en el lado servidor fue </a:t>
            </a:r>
            <a:r>
              <a:rPr lang="es-ES" b="1" dirty="0"/>
              <a:t>CGI</a:t>
            </a:r>
            <a:r>
              <a:rPr lang="es-ES" dirty="0"/>
              <a:t> (</a:t>
            </a:r>
            <a:r>
              <a:rPr lang="es-ES" dirty="0" err="1"/>
              <a:t>Common</a:t>
            </a:r>
            <a:r>
              <a:rPr lang="es-ES" dirty="0"/>
              <a:t> Gateway Interface) </a:t>
            </a:r>
          </a:p>
        </p:txBody>
      </p:sp>
      <p:sp>
        <p:nvSpPr>
          <p:cNvPr id="7" name="Rectángulo 6"/>
          <p:cNvSpPr/>
          <p:nvPr/>
        </p:nvSpPr>
        <p:spPr>
          <a:xfrm>
            <a:off x="4990780" y="1507510"/>
            <a:ext cx="3538017" cy="923330"/>
          </a:xfrm>
          <a:prstGeom prst="rect">
            <a:avLst/>
          </a:prstGeom>
        </p:spPr>
        <p:txBody>
          <a:bodyPr wrap="square">
            <a:spAutoFit/>
          </a:bodyPr>
          <a:lstStyle/>
          <a:p>
            <a:r>
              <a:rPr lang="es-ES" dirty="0"/>
              <a:t>un interfaz estándar que un cliente web (un navegador) ejecute un programa en el servidor web.</a:t>
            </a:r>
          </a:p>
        </p:txBody>
      </p:sp>
      <p:cxnSp>
        <p:nvCxnSpPr>
          <p:cNvPr id="11" name="Conector recto de flecha 10"/>
          <p:cNvCxnSpPr>
            <a:stCxn id="5" idx="3"/>
            <a:endCxn id="7" idx="1"/>
          </p:cNvCxnSpPr>
          <p:nvPr/>
        </p:nvCxnSpPr>
        <p:spPr>
          <a:xfrm>
            <a:off x="4261757" y="1969175"/>
            <a:ext cx="729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2236334" y="2653037"/>
            <a:ext cx="1355271" cy="832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Páginas</a:t>
            </a:r>
            <a:br>
              <a:rPr lang="es-ES" dirty="0"/>
            </a:br>
            <a:r>
              <a:rPr lang="es-ES" dirty="0"/>
              <a:t>HTML</a:t>
            </a:r>
          </a:p>
        </p:txBody>
      </p:sp>
      <p:sp>
        <p:nvSpPr>
          <p:cNvPr id="13" name="Flecha derecha 12"/>
          <p:cNvSpPr/>
          <p:nvPr/>
        </p:nvSpPr>
        <p:spPr>
          <a:xfrm>
            <a:off x="3935186" y="2988129"/>
            <a:ext cx="1942419" cy="231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4206491" y="2618797"/>
            <a:ext cx="1399807" cy="369332"/>
          </a:xfrm>
          <a:prstGeom prst="rect">
            <a:avLst/>
          </a:prstGeom>
        </p:spPr>
        <p:txBody>
          <a:bodyPr wrap="none">
            <a:spAutoFit/>
          </a:bodyPr>
          <a:lstStyle/>
          <a:p>
            <a:r>
              <a:rPr lang="es-ES" dirty="0" err="1"/>
              <a:t>Innterfaz</a:t>
            </a:r>
            <a:r>
              <a:rPr lang="es-ES" dirty="0"/>
              <a:t> CGI</a:t>
            </a:r>
          </a:p>
        </p:txBody>
      </p:sp>
      <p:sp>
        <p:nvSpPr>
          <p:cNvPr id="16" name="Rectángulo 15"/>
          <p:cNvSpPr/>
          <p:nvPr/>
        </p:nvSpPr>
        <p:spPr>
          <a:xfrm>
            <a:off x="6492491" y="2653037"/>
            <a:ext cx="1355271" cy="832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Programas del Servidor</a:t>
            </a:r>
          </a:p>
        </p:txBody>
      </p:sp>
      <p:cxnSp>
        <p:nvCxnSpPr>
          <p:cNvPr id="17" name="Conector recto de flecha 16"/>
          <p:cNvCxnSpPr>
            <a:stCxn id="16" idx="2"/>
            <a:endCxn id="18" idx="0"/>
          </p:cNvCxnSpPr>
          <p:nvPr/>
        </p:nvCxnSpPr>
        <p:spPr>
          <a:xfrm flipH="1">
            <a:off x="5877605" y="3485794"/>
            <a:ext cx="1292522" cy="38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2921793" y="3868047"/>
            <a:ext cx="5911624" cy="646331"/>
          </a:xfrm>
          <a:prstGeom prst="rect">
            <a:avLst/>
          </a:prstGeom>
          <a:noFill/>
        </p:spPr>
        <p:txBody>
          <a:bodyPr wrap="square" rtlCol="0">
            <a:spAutoFit/>
          </a:bodyPr>
          <a:lstStyle/>
          <a:p>
            <a:r>
              <a:rPr lang="es-ES" dirty="0"/>
              <a:t>Programas que no tiene nada que ver con HTML,</a:t>
            </a:r>
            <a:br>
              <a:rPr lang="es-ES" dirty="0"/>
            </a:br>
            <a:r>
              <a:rPr lang="es-ES" dirty="0"/>
              <a:t>codificados en cualquier lenguaje y generalmente compilados</a:t>
            </a:r>
          </a:p>
        </p:txBody>
      </p:sp>
      <p:sp>
        <p:nvSpPr>
          <p:cNvPr id="24" name="Rectángulo 23"/>
          <p:cNvSpPr/>
          <p:nvPr/>
        </p:nvSpPr>
        <p:spPr>
          <a:xfrm>
            <a:off x="864734" y="4923001"/>
            <a:ext cx="3886880" cy="1200329"/>
          </a:xfrm>
          <a:prstGeom prst="rect">
            <a:avLst/>
          </a:prstGeom>
        </p:spPr>
        <p:txBody>
          <a:bodyPr wrap="square">
            <a:spAutoFit/>
          </a:bodyPr>
          <a:lstStyle/>
          <a:p>
            <a:r>
              <a:rPr lang="es-ES" dirty="0"/>
              <a:t>Posteriormente surgieron otras tecnologías más eficaces, basadas en insertar en una página HTML código (scripts) que se ejecutará en el servidor. </a:t>
            </a:r>
          </a:p>
        </p:txBody>
      </p:sp>
      <p:cxnSp>
        <p:nvCxnSpPr>
          <p:cNvPr id="26" name="Conector recto de flecha 25"/>
          <p:cNvCxnSpPr>
            <a:stCxn id="24" idx="3"/>
            <a:endCxn id="3" idx="1"/>
          </p:cNvCxnSpPr>
          <p:nvPr/>
        </p:nvCxnSpPr>
        <p:spPr>
          <a:xfrm flipV="1">
            <a:off x="4751614" y="5523165"/>
            <a:ext cx="5996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362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Información sobre la BD</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838198" y="1745121"/>
            <a:ext cx="7380516" cy="923330"/>
          </a:xfrm>
          <a:prstGeom prst="rect">
            <a:avLst/>
          </a:prstGeom>
        </p:spPr>
        <p:txBody>
          <a:bodyPr wrap="square">
            <a:spAutoFit/>
          </a:bodyPr>
          <a:lstStyle/>
          <a:p>
            <a:r>
              <a:rPr lang="es-ES" dirty="0"/>
              <a:t>Además de comprobar cual es la actual base de datos con </a:t>
            </a:r>
            <a:r>
              <a:rPr lang="es-ES" dirty="0" err="1"/>
              <a:t>select</a:t>
            </a:r>
            <a:r>
              <a:rPr lang="es-ES" dirty="0"/>
              <a:t> </a:t>
            </a:r>
            <a:r>
              <a:rPr lang="es-ES" dirty="0" err="1"/>
              <a:t>database</a:t>
            </a:r>
            <a:r>
              <a:rPr lang="es-ES" dirty="0"/>
              <a:t>(), podemos obtener más información con  </a:t>
            </a:r>
            <a:r>
              <a:rPr lang="es-ES" b="1" dirty="0">
                <a:solidFill>
                  <a:srgbClr val="4A7598"/>
                </a:solidFill>
              </a:rPr>
              <a:t>SHOW TABLES</a:t>
            </a:r>
            <a:r>
              <a:rPr lang="es-ES" dirty="0"/>
              <a:t>, que si no estamos en una </a:t>
            </a:r>
            <a:r>
              <a:rPr lang="es-ES" dirty="0" err="1"/>
              <a:t>db</a:t>
            </a:r>
            <a:r>
              <a:rPr lang="es-ES" dirty="0"/>
              <a:t> recién creada, nos mostrará las tablas que la forman</a:t>
            </a:r>
          </a:p>
        </p:txBody>
      </p:sp>
      <p:pic>
        <p:nvPicPr>
          <p:cNvPr id="3" name="Imagen 2"/>
          <p:cNvPicPr>
            <a:picLocks noChangeAspect="1"/>
          </p:cNvPicPr>
          <p:nvPr/>
        </p:nvPicPr>
        <p:blipFill>
          <a:blip r:embed="rId4"/>
          <a:stretch>
            <a:fillRect/>
          </a:stretch>
        </p:blipFill>
        <p:spPr>
          <a:xfrm>
            <a:off x="1571161" y="2945471"/>
            <a:ext cx="4286250" cy="2047875"/>
          </a:xfrm>
          <a:prstGeom prst="rect">
            <a:avLst/>
          </a:prstGeom>
        </p:spPr>
      </p:pic>
      <p:sp>
        <p:nvSpPr>
          <p:cNvPr id="4" name="CuadroTexto 3"/>
          <p:cNvSpPr txBox="1"/>
          <p:nvPr/>
        </p:nvSpPr>
        <p:spPr>
          <a:xfrm>
            <a:off x="838198" y="5441529"/>
            <a:ext cx="7045714" cy="923330"/>
          </a:xfrm>
          <a:prstGeom prst="rect">
            <a:avLst/>
          </a:prstGeom>
          <a:noFill/>
        </p:spPr>
        <p:txBody>
          <a:bodyPr wrap="square" rtlCol="0">
            <a:spAutoFit/>
          </a:bodyPr>
          <a:lstStyle/>
          <a:p>
            <a:r>
              <a:rPr lang="es-ES" dirty="0"/>
              <a:t>La BD </a:t>
            </a:r>
            <a:r>
              <a:rPr lang="es-ES" dirty="0" err="1"/>
              <a:t>information_schema</a:t>
            </a:r>
            <a:r>
              <a:rPr lang="es-ES" dirty="0"/>
              <a:t> es la base del funcionamiento de MySQL y no debe manipularse prácticamente nunca. Disponemos de un DB </a:t>
            </a:r>
            <a:r>
              <a:rPr lang="es-ES" dirty="0" err="1"/>
              <a:t>vacia</a:t>
            </a:r>
            <a:r>
              <a:rPr lang="es-ES" dirty="0"/>
              <a:t>, test, o podemos crear las que queramos</a:t>
            </a:r>
          </a:p>
        </p:txBody>
      </p:sp>
    </p:spTree>
    <p:extLst>
      <p:ext uri="{BB962C8B-B14F-4D97-AF65-F5344CB8AC3E}">
        <p14:creationId xmlns:p14="http://schemas.microsoft.com/office/powerpoint/2010/main" val="307375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Creación de tablas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051406" y="4472918"/>
            <a:ext cx="6178008" cy="923330"/>
          </a:xfrm>
          <a:prstGeom prst="rect">
            <a:avLst/>
          </a:prstGeom>
        </p:spPr>
        <p:txBody>
          <a:bodyPr wrap="square">
            <a:spAutoFit/>
          </a:bodyPr>
          <a:lstStyle/>
          <a:p>
            <a:pPr marL="285750" indent="-285750">
              <a:buFont typeface="Arial" panose="020B0604020202020204" pitchFamily="34" charset="0"/>
              <a:buChar char="•"/>
            </a:pPr>
            <a:r>
              <a:rPr lang="es-ES" dirty="0"/>
              <a:t>Si NULL está especificado o no se indica nada, el campo se puede dejar vacío. </a:t>
            </a:r>
          </a:p>
          <a:p>
            <a:pPr marL="285750" indent="-285750">
              <a:buFont typeface="Arial" panose="020B0604020202020204" pitchFamily="34" charset="0"/>
              <a:buChar char="•"/>
            </a:pPr>
            <a:r>
              <a:rPr lang="es-ES" dirty="0"/>
              <a:t>Si NOT NULL está especificado, el campo debe tener un valor. </a:t>
            </a:r>
          </a:p>
        </p:txBody>
      </p:sp>
      <p:sp>
        <p:nvSpPr>
          <p:cNvPr id="5" name="Rectángulo 4"/>
          <p:cNvSpPr/>
          <p:nvPr/>
        </p:nvSpPr>
        <p:spPr>
          <a:xfrm>
            <a:off x="626365" y="1611418"/>
            <a:ext cx="7447118" cy="923330"/>
          </a:xfrm>
          <a:prstGeom prst="rect">
            <a:avLst/>
          </a:prstGeom>
        </p:spPr>
        <p:txBody>
          <a:bodyPr wrap="square">
            <a:spAutoFit/>
          </a:bodyPr>
          <a:lstStyle/>
          <a:p>
            <a:r>
              <a:rPr lang="es-ES" dirty="0"/>
              <a:t>La sentencia </a:t>
            </a:r>
            <a:r>
              <a:rPr lang="es-ES" b="1" dirty="0">
                <a:solidFill>
                  <a:srgbClr val="4A7598"/>
                </a:solidFill>
              </a:rPr>
              <a:t>CREATE TABLE</a:t>
            </a:r>
            <a:r>
              <a:rPr lang="es-ES" dirty="0"/>
              <a:t> es usado para crear una tabla en MySQL con restricciones. Una restricción es una cohibición para el comportamiento de una variable. La sintaxis de </a:t>
            </a:r>
            <a:r>
              <a:rPr lang="es-ES" dirty="0" err="1"/>
              <a:t>Create</a:t>
            </a:r>
            <a:r>
              <a:rPr lang="es-ES" dirty="0"/>
              <a:t> es</a:t>
            </a:r>
          </a:p>
        </p:txBody>
      </p:sp>
      <p:sp>
        <p:nvSpPr>
          <p:cNvPr id="6" name="Rectángulo 5"/>
          <p:cNvSpPr/>
          <p:nvPr/>
        </p:nvSpPr>
        <p:spPr>
          <a:xfrm>
            <a:off x="880714" y="2769755"/>
            <a:ext cx="6757871" cy="135421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CREATE TABLE </a:t>
            </a:r>
            <a:r>
              <a:rPr lang="es-ES" sz="1600" dirty="0" err="1">
                <a:solidFill>
                  <a:schemeClr val="lt1"/>
                </a:solidFill>
                <a:latin typeface="Courier New" panose="02070309020205020404" pitchFamily="49" charset="0"/>
                <a:cs typeface="Courier New" panose="02070309020205020404" pitchFamily="49" charset="0"/>
              </a:rPr>
              <a:t>tableName</a:t>
            </a:r>
            <a:endParaRPr lang="es-ES" sz="1600" dirty="0">
              <a:solidFill>
                <a:schemeClr val="lt1"/>
              </a:solidFill>
              <a:latin typeface="Courier New" panose="02070309020205020404" pitchFamily="49" charset="0"/>
              <a:cs typeface="Courier New" panose="02070309020205020404" pitchFamily="49" charset="0"/>
            </a:endParaRPr>
          </a:p>
          <a:p>
            <a:r>
              <a:rPr lang="es-ES" sz="1600" dirty="0">
                <a:solidFill>
                  <a:schemeClr val="lt1"/>
                </a:solidFill>
                <a:latin typeface="Courier New" panose="02070309020205020404" pitchFamily="49" charset="0"/>
                <a:cs typeface="Courier New" panose="02070309020205020404" pitchFamily="49" charset="0"/>
              </a:rPr>
              <a:t>(</a:t>
            </a:r>
          </a:p>
          <a:p>
            <a:r>
              <a:rPr lang="es-ES" sz="1600" dirty="0">
                <a:solidFill>
                  <a:schemeClr val="lt1"/>
                </a:solidFill>
                <a:latin typeface="Courier New" panose="02070309020205020404" pitchFamily="49" charset="0"/>
                <a:cs typeface="Courier New" panose="02070309020205020404" pitchFamily="49" charset="0"/>
              </a:rPr>
              <a:t>    fieldName1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solidFill>
                  <a:schemeClr val="lt1"/>
                </a:solidFill>
                <a:latin typeface="Courier New" panose="02070309020205020404" pitchFamily="49" charset="0"/>
                <a:cs typeface="Courier New" panose="02070309020205020404" pitchFamily="49" charset="0"/>
              </a:rPr>
              <a:t>    fieldName2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solidFill>
                  <a:schemeClr val="lt1"/>
                </a:solidFill>
                <a:latin typeface="Courier New" panose="02070309020205020404" pitchFamily="49" charset="0"/>
                <a:cs typeface="Courier New" panose="02070309020205020404" pitchFamily="49" charset="0"/>
              </a:rPr>
              <a:t>); </a:t>
            </a:r>
          </a:p>
        </p:txBody>
      </p:sp>
      <p:pic>
        <p:nvPicPr>
          <p:cNvPr id="8" name="Imagen 7"/>
          <p:cNvPicPr>
            <a:picLocks noChangeAspect="1"/>
          </p:cNvPicPr>
          <p:nvPr/>
        </p:nvPicPr>
        <p:blipFill>
          <a:blip r:embed="rId4"/>
          <a:stretch>
            <a:fillRect/>
          </a:stretch>
        </p:blipFill>
        <p:spPr>
          <a:xfrm>
            <a:off x="2665639" y="5745194"/>
            <a:ext cx="3638550" cy="723900"/>
          </a:xfrm>
          <a:prstGeom prst="rect">
            <a:avLst/>
          </a:prstGeom>
        </p:spPr>
      </p:pic>
      <p:sp>
        <p:nvSpPr>
          <p:cNvPr id="9" name="CuadroTexto 8"/>
          <p:cNvSpPr txBox="1"/>
          <p:nvPr/>
        </p:nvSpPr>
        <p:spPr>
          <a:xfrm>
            <a:off x="1197429" y="5976257"/>
            <a:ext cx="998991" cy="369332"/>
          </a:xfrm>
          <a:prstGeom prst="rect">
            <a:avLst/>
          </a:prstGeom>
          <a:noFill/>
        </p:spPr>
        <p:txBody>
          <a:bodyPr wrap="none" rtlCol="0">
            <a:spAutoFit/>
          </a:bodyPr>
          <a:lstStyle/>
          <a:p>
            <a:r>
              <a:rPr lang="es-ES" dirty="0"/>
              <a:t>Ejemplo:</a:t>
            </a:r>
          </a:p>
        </p:txBody>
      </p:sp>
    </p:spTree>
    <p:extLst>
      <p:ext uri="{BB962C8B-B14F-4D97-AF65-F5344CB8AC3E}">
        <p14:creationId xmlns:p14="http://schemas.microsoft.com/office/powerpoint/2010/main" val="191800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Creación de tablas condicional</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051406" y="4472918"/>
            <a:ext cx="6178008" cy="1200329"/>
          </a:xfrm>
          <a:prstGeom prst="rect">
            <a:avLst/>
          </a:prstGeom>
        </p:spPr>
        <p:txBody>
          <a:bodyPr wrap="square">
            <a:spAutoFit/>
          </a:bodyPr>
          <a:lstStyle/>
          <a:p>
            <a:pPr marL="285750" indent="-285750">
              <a:buFont typeface="Arial" panose="020B0604020202020204" pitchFamily="34" charset="0"/>
              <a:buChar char="•"/>
            </a:pPr>
            <a:r>
              <a:rPr lang="es-ES" dirty="0"/>
              <a:t>De esta forma si la tabla existe se anula el proceso de intentar crearla y no se produce ningún error</a:t>
            </a:r>
          </a:p>
          <a:p>
            <a:pPr marL="285750" indent="-285750">
              <a:buFont typeface="Arial" panose="020B0604020202020204" pitchFamily="34" charset="0"/>
              <a:buChar char="•"/>
            </a:pPr>
            <a:r>
              <a:rPr lang="es-ES" dirty="0"/>
              <a:t>Como consecuencia el mensaje devuelto es “</a:t>
            </a:r>
            <a:r>
              <a:rPr lang="en-US" i="1" dirty="0"/>
              <a:t>Query OK</a:t>
            </a:r>
            <a:r>
              <a:rPr lang="es-ES" dirty="0"/>
              <a:t>”, tanto si se crea la tabla como si ya existía</a:t>
            </a:r>
          </a:p>
        </p:txBody>
      </p:sp>
      <p:sp>
        <p:nvSpPr>
          <p:cNvPr id="5" name="Rectángulo 4"/>
          <p:cNvSpPr/>
          <p:nvPr/>
        </p:nvSpPr>
        <p:spPr>
          <a:xfrm>
            <a:off x="626365" y="1611418"/>
            <a:ext cx="7447118" cy="923330"/>
          </a:xfrm>
          <a:prstGeom prst="rect">
            <a:avLst/>
          </a:prstGeom>
        </p:spPr>
        <p:txBody>
          <a:bodyPr wrap="square">
            <a:spAutoFit/>
          </a:bodyPr>
          <a:lstStyle/>
          <a:p>
            <a:r>
              <a:rPr lang="es-ES" dirty="0"/>
              <a:t>Si La sentencia </a:t>
            </a:r>
            <a:r>
              <a:rPr lang="es-ES" b="1" dirty="0">
                <a:solidFill>
                  <a:srgbClr val="4A7598"/>
                </a:solidFill>
              </a:rPr>
              <a:t>CREATE TABLE</a:t>
            </a:r>
            <a:r>
              <a:rPr lang="es-ES" dirty="0"/>
              <a:t> es usado para intentar crear una tabla que ya existe, se genera un error. Para evitarlo puede incluirse en su sintaxis la clausula condicional </a:t>
            </a:r>
            <a:r>
              <a:rPr lang="es-ES" b="1" dirty="0">
                <a:solidFill>
                  <a:srgbClr val="4A7598"/>
                </a:solidFill>
              </a:rPr>
              <a:t>IF NOT EXIST </a:t>
            </a:r>
            <a:r>
              <a:rPr lang="es-ES" dirty="0"/>
              <a:t>:</a:t>
            </a:r>
          </a:p>
        </p:txBody>
      </p:sp>
      <p:sp>
        <p:nvSpPr>
          <p:cNvPr id="6" name="Rectángulo 5"/>
          <p:cNvSpPr/>
          <p:nvPr/>
        </p:nvSpPr>
        <p:spPr>
          <a:xfrm>
            <a:off x="880714" y="2769755"/>
            <a:ext cx="6757871" cy="135421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CREATE TABLE IF NOT EXISTS </a:t>
            </a:r>
            <a:r>
              <a:rPr lang="es-ES" sz="1600" dirty="0" err="1">
                <a:solidFill>
                  <a:schemeClr val="lt1"/>
                </a:solidFill>
                <a:latin typeface="Courier New" panose="02070309020205020404" pitchFamily="49" charset="0"/>
                <a:cs typeface="Courier New" panose="02070309020205020404" pitchFamily="49" charset="0"/>
              </a:rPr>
              <a:t>tableName</a:t>
            </a:r>
            <a:endParaRPr lang="es-ES" sz="1600" dirty="0">
              <a:solidFill>
                <a:schemeClr val="lt1"/>
              </a:solidFill>
              <a:latin typeface="Courier New" panose="02070309020205020404" pitchFamily="49" charset="0"/>
              <a:cs typeface="Courier New" panose="02070309020205020404" pitchFamily="49" charset="0"/>
            </a:endParaRPr>
          </a:p>
          <a:p>
            <a:r>
              <a:rPr lang="es-ES" sz="1600" dirty="0">
                <a:solidFill>
                  <a:schemeClr val="lt1"/>
                </a:solidFill>
                <a:latin typeface="Courier New" panose="02070309020205020404" pitchFamily="49" charset="0"/>
                <a:cs typeface="Courier New" panose="02070309020205020404" pitchFamily="49" charset="0"/>
              </a:rPr>
              <a:t>(</a:t>
            </a:r>
          </a:p>
          <a:p>
            <a:r>
              <a:rPr lang="es-ES" sz="1600" dirty="0">
                <a:solidFill>
                  <a:schemeClr val="lt1"/>
                </a:solidFill>
                <a:latin typeface="Courier New" panose="02070309020205020404" pitchFamily="49" charset="0"/>
                <a:cs typeface="Courier New" panose="02070309020205020404" pitchFamily="49" charset="0"/>
              </a:rPr>
              <a:t>    fieldName1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solidFill>
                  <a:schemeClr val="lt1"/>
                </a:solidFill>
                <a:latin typeface="Courier New" panose="02070309020205020404" pitchFamily="49" charset="0"/>
                <a:cs typeface="Courier New" panose="02070309020205020404" pitchFamily="49" charset="0"/>
              </a:rPr>
              <a:t>    fieldName2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solidFill>
                  <a:schemeClr val="lt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419307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Descripción de las tablas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26365" y="1611418"/>
            <a:ext cx="7447118" cy="646331"/>
          </a:xfrm>
          <a:prstGeom prst="rect">
            <a:avLst/>
          </a:prstGeom>
        </p:spPr>
        <p:txBody>
          <a:bodyPr wrap="square">
            <a:spAutoFit/>
          </a:bodyPr>
          <a:lstStyle/>
          <a:p>
            <a:r>
              <a:rPr lang="es-ES" dirty="0"/>
              <a:t>Una vez creada una tabla, podemos consultar en cualquier momento su estructura mediante el comando </a:t>
            </a:r>
            <a:r>
              <a:rPr lang="es-ES" b="1" dirty="0">
                <a:solidFill>
                  <a:srgbClr val="4A7598"/>
                </a:solidFill>
              </a:rPr>
              <a:t>DESCRIBE</a:t>
            </a:r>
            <a:r>
              <a:rPr lang="es-ES" dirty="0"/>
              <a:t> (abreviado como </a:t>
            </a:r>
            <a:r>
              <a:rPr lang="es-ES" b="1" dirty="0">
                <a:solidFill>
                  <a:srgbClr val="4A7598"/>
                </a:solidFill>
              </a:rPr>
              <a:t>DESC</a:t>
            </a:r>
            <a:r>
              <a:rPr lang="es-ES" dirty="0"/>
              <a:t>) </a:t>
            </a:r>
          </a:p>
        </p:txBody>
      </p:sp>
      <p:sp>
        <p:nvSpPr>
          <p:cNvPr id="6" name="Rectángulo 5"/>
          <p:cNvSpPr/>
          <p:nvPr/>
        </p:nvSpPr>
        <p:spPr>
          <a:xfrm>
            <a:off x="626365" y="2579259"/>
            <a:ext cx="7809260" cy="206210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DESC </a:t>
            </a:r>
            <a:r>
              <a:rPr lang="es-ES" sz="1600" dirty="0" err="1">
                <a:solidFill>
                  <a:schemeClr val="lt1"/>
                </a:solidFill>
                <a:latin typeface="Courier New" panose="02070309020205020404" pitchFamily="49" charset="0"/>
                <a:cs typeface="Courier New" panose="02070309020205020404" pitchFamily="49" charset="0"/>
              </a:rPr>
              <a:t>tableName</a:t>
            </a:r>
            <a:endParaRPr lang="es-ES" sz="1600" dirty="0">
              <a:solidFill>
                <a:schemeClr val="lt1"/>
              </a:solidFill>
              <a:latin typeface="Courier New" panose="02070309020205020404" pitchFamily="49" charset="0"/>
              <a:cs typeface="Courier New" panose="02070309020205020404" pitchFamily="49" charset="0"/>
            </a:endParaRPr>
          </a:p>
          <a:p>
            <a:endParaRPr lang="es-ES" sz="1600" dirty="0">
              <a:latin typeface="Courier New" panose="02070309020205020404" pitchFamily="49" charset="0"/>
              <a:cs typeface="Courier New" panose="02070309020205020404" pitchFamily="49" charset="0"/>
            </a:endParaRPr>
          </a:p>
          <a:p>
            <a:r>
              <a:rPr lang="es-ES" sz="1600" dirty="0">
                <a:latin typeface="Courier New" panose="02070309020205020404" pitchFamily="49" charset="0"/>
                <a:cs typeface="Courier New" panose="02070309020205020404" pitchFamily="49" charset="0"/>
              </a:rPr>
              <a:t>+------------+-------------+------+-----+----------+-------+</a:t>
            </a:r>
          </a:p>
          <a:p>
            <a:r>
              <a:rPr lang="es-ES" sz="1600" dirty="0">
                <a:latin typeface="Courier New" panose="02070309020205020404" pitchFamily="49" charset="0"/>
                <a:cs typeface="Courier New" panose="02070309020205020404" pitchFamily="49" charset="0"/>
              </a:rPr>
              <a:t>| Field      | </a:t>
            </a:r>
            <a:r>
              <a:rPr lang="es-ES" sz="1600" dirty="0" err="1">
                <a:latin typeface="Courier New" panose="02070309020205020404" pitchFamily="49" charset="0"/>
                <a:cs typeface="Courier New" panose="02070309020205020404" pitchFamily="49" charset="0"/>
              </a:rPr>
              <a:t>Type</a:t>
            </a:r>
            <a:r>
              <a:rPr lang="es-ES" sz="1600" dirty="0">
                <a:latin typeface="Courier New" panose="02070309020205020404" pitchFamily="49" charset="0"/>
                <a:cs typeface="Courier New" panose="02070309020205020404" pitchFamily="49" charset="0"/>
              </a:rPr>
              <a:t>        | </a:t>
            </a:r>
            <a:r>
              <a:rPr lang="es-ES" sz="1600" dirty="0" err="1">
                <a:latin typeface="Courier New" panose="02070309020205020404" pitchFamily="49" charset="0"/>
                <a:cs typeface="Courier New" panose="02070309020205020404" pitchFamily="49" charset="0"/>
              </a:rPr>
              <a:t>Null</a:t>
            </a:r>
            <a:r>
              <a:rPr lang="es-ES" sz="1600" dirty="0">
                <a:latin typeface="Courier New" panose="02070309020205020404" pitchFamily="49" charset="0"/>
                <a:cs typeface="Courier New" panose="02070309020205020404" pitchFamily="49" charset="0"/>
              </a:rPr>
              <a:t> | Key | Default  | Extra |</a:t>
            </a:r>
          </a:p>
          <a:p>
            <a:r>
              <a:rPr lang="es-ES" sz="1600" dirty="0">
                <a:latin typeface="Courier New" panose="02070309020205020404" pitchFamily="49" charset="0"/>
                <a:cs typeface="Courier New" panose="02070309020205020404" pitchFamily="49" charset="0"/>
              </a:rPr>
              <a:t>+------------+-------------+------+-----+----------+-------+</a:t>
            </a:r>
          </a:p>
          <a:p>
            <a:r>
              <a:rPr lang="es-ES" sz="1600" dirty="0">
                <a:latin typeface="Courier New" panose="02070309020205020404" pitchFamily="49" charset="0"/>
                <a:cs typeface="Courier New" panose="02070309020205020404" pitchFamily="49" charset="0"/>
              </a:rPr>
              <a:t>| fieldName1 | …………        | YES  | YES | NOT NULL |       |</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fieldNamen</a:t>
            </a:r>
            <a:r>
              <a:rPr lang="es-ES" sz="1600" dirty="0">
                <a:latin typeface="Courier New" panose="02070309020205020404" pitchFamily="49" charset="0"/>
                <a:cs typeface="Courier New" panose="02070309020205020404" pitchFamily="49" charset="0"/>
              </a:rPr>
              <a:t> | …………        | YES  |     | NULL     |       |</a:t>
            </a:r>
          </a:p>
          <a:p>
            <a:r>
              <a:rPr lang="es-ES" sz="1600" dirty="0">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9" name="CuadroTexto 8"/>
          <p:cNvSpPr txBox="1"/>
          <p:nvPr/>
        </p:nvSpPr>
        <p:spPr>
          <a:xfrm>
            <a:off x="1077686" y="5567854"/>
            <a:ext cx="998991" cy="369332"/>
          </a:xfrm>
          <a:prstGeom prst="rect">
            <a:avLst/>
          </a:prstGeom>
          <a:noFill/>
        </p:spPr>
        <p:txBody>
          <a:bodyPr wrap="none" rtlCol="0">
            <a:spAutoFit/>
          </a:bodyPr>
          <a:lstStyle/>
          <a:p>
            <a:r>
              <a:rPr lang="es-ES" dirty="0"/>
              <a:t>Ejemplo:</a:t>
            </a:r>
          </a:p>
        </p:txBody>
      </p:sp>
      <p:pic>
        <p:nvPicPr>
          <p:cNvPr id="11" name="Imagen 10"/>
          <p:cNvPicPr>
            <a:picLocks noChangeAspect="1"/>
          </p:cNvPicPr>
          <p:nvPr/>
        </p:nvPicPr>
        <p:blipFill>
          <a:blip r:embed="rId4"/>
          <a:stretch>
            <a:fillRect/>
          </a:stretch>
        </p:blipFill>
        <p:spPr>
          <a:xfrm>
            <a:off x="2464934" y="5019095"/>
            <a:ext cx="4562475" cy="1466850"/>
          </a:xfrm>
          <a:prstGeom prst="rect">
            <a:avLst/>
          </a:prstGeom>
        </p:spPr>
      </p:pic>
    </p:spTree>
    <p:extLst>
      <p:ext uri="{BB962C8B-B14F-4D97-AF65-F5344CB8AC3E}">
        <p14:creationId xmlns:p14="http://schemas.microsoft.com/office/powerpoint/2010/main" val="249747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Definición de la clave primaria</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051406" y="4472918"/>
            <a:ext cx="6178008" cy="646331"/>
          </a:xfrm>
          <a:prstGeom prst="rect">
            <a:avLst/>
          </a:prstGeom>
        </p:spPr>
        <p:txBody>
          <a:bodyPr wrap="square">
            <a:spAutoFit/>
          </a:bodyPr>
          <a:lstStyle/>
          <a:p>
            <a:pPr marL="285750" indent="-285750">
              <a:buFont typeface="Arial" panose="020B0604020202020204" pitchFamily="34" charset="0"/>
              <a:buChar char="•"/>
            </a:pPr>
            <a:r>
              <a:rPr lang="es-ES" dirty="0"/>
              <a:t>también se puede indicar una clave primaria única en la línea que define el campo. </a:t>
            </a:r>
          </a:p>
        </p:txBody>
      </p:sp>
      <p:sp>
        <p:nvSpPr>
          <p:cNvPr id="6" name="Rectángulo 5"/>
          <p:cNvSpPr/>
          <p:nvPr/>
        </p:nvSpPr>
        <p:spPr>
          <a:xfrm>
            <a:off x="880714" y="2769755"/>
            <a:ext cx="6757871" cy="156966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CREATE TABLE </a:t>
            </a:r>
            <a:r>
              <a:rPr lang="es-ES" sz="1600" dirty="0" err="1">
                <a:solidFill>
                  <a:schemeClr val="lt1"/>
                </a:solidFill>
                <a:latin typeface="Courier New" panose="02070309020205020404" pitchFamily="49" charset="0"/>
                <a:cs typeface="Courier New" panose="02070309020205020404" pitchFamily="49" charset="0"/>
              </a:rPr>
              <a:t>tableName</a:t>
            </a:r>
            <a:endParaRPr lang="es-ES" sz="1600" dirty="0">
              <a:solidFill>
                <a:schemeClr val="lt1"/>
              </a:solidFill>
              <a:latin typeface="Courier New" panose="02070309020205020404" pitchFamily="49" charset="0"/>
              <a:cs typeface="Courier New" panose="02070309020205020404" pitchFamily="49" charset="0"/>
            </a:endParaRPr>
          </a:p>
          <a:p>
            <a:r>
              <a:rPr lang="es-ES" sz="1600" dirty="0">
                <a:solidFill>
                  <a:schemeClr val="lt1"/>
                </a:solidFill>
                <a:latin typeface="Courier New" panose="02070309020205020404" pitchFamily="49" charset="0"/>
                <a:cs typeface="Courier New" panose="02070309020205020404" pitchFamily="49" charset="0"/>
              </a:rPr>
              <a:t>(</a:t>
            </a:r>
          </a:p>
          <a:p>
            <a:r>
              <a:rPr lang="es-ES" sz="1600" dirty="0">
                <a:solidFill>
                  <a:schemeClr val="lt1"/>
                </a:solidFill>
                <a:latin typeface="Courier New" panose="02070309020205020404" pitchFamily="49" charset="0"/>
                <a:cs typeface="Courier New" panose="02070309020205020404" pitchFamily="49" charset="0"/>
              </a:rPr>
              <a:t>    fieldName_1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fieldName_n</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dataType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size</a:t>
            </a:r>
            <a:r>
              <a:rPr lang="es-ES" sz="1600" dirty="0">
                <a:solidFill>
                  <a:schemeClr val="lt1"/>
                </a:solidFill>
                <a:latin typeface="Courier New" panose="02070309020205020404" pitchFamily="49" charset="0"/>
                <a:cs typeface="Courier New" panose="02070309020205020404" pitchFamily="49" charset="0"/>
              </a:rPr>
              <a:t>) [NULL | NOT NULL],</a:t>
            </a:r>
          </a:p>
          <a:p>
            <a:r>
              <a:rPr lang="es-ES" sz="1600" dirty="0">
                <a:latin typeface="Courier New" panose="02070309020205020404" pitchFamily="49" charset="0"/>
                <a:cs typeface="Courier New" panose="02070309020205020404" pitchFamily="49" charset="0"/>
              </a:rPr>
              <a:t>    PRIMARI KEY (fieldName_1, fieldName_2,…)</a:t>
            </a:r>
            <a:endParaRPr lang="es-ES" sz="1600" dirty="0">
              <a:solidFill>
                <a:schemeClr val="lt1"/>
              </a:solidFill>
              <a:latin typeface="Courier New" panose="02070309020205020404" pitchFamily="49" charset="0"/>
              <a:cs typeface="Courier New" panose="02070309020205020404" pitchFamily="49" charset="0"/>
            </a:endParaRPr>
          </a:p>
          <a:p>
            <a:r>
              <a:rPr lang="es-ES" sz="1600" dirty="0">
                <a:solidFill>
                  <a:schemeClr val="lt1"/>
                </a:solidFill>
                <a:latin typeface="Courier New" panose="02070309020205020404" pitchFamily="49" charset="0"/>
                <a:cs typeface="Courier New" panose="02070309020205020404" pitchFamily="49" charset="0"/>
              </a:rPr>
              <a:t>); </a:t>
            </a:r>
          </a:p>
        </p:txBody>
      </p:sp>
      <p:sp>
        <p:nvSpPr>
          <p:cNvPr id="4" name="Rectángulo 3"/>
          <p:cNvSpPr/>
          <p:nvPr/>
        </p:nvSpPr>
        <p:spPr>
          <a:xfrm>
            <a:off x="880714" y="1616500"/>
            <a:ext cx="7566600" cy="923330"/>
          </a:xfrm>
          <a:prstGeom prst="rect">
            <a:avLst/>
          </a:prstGeom>
        </p:spPr>
        <p:txBody>
          <a:bodyPr wrap="square">
            <a:spAutoFit/>
          </a:bodyPr>
          <a:lstStyle/>
          <a:p>
            <a:r>
              <a:rPr lang="es-ES" dirty="0"/>
              <a:t>CLAVE PRIMARIA (PRIMARY KEY) es un campo o campos en una tabla que identifican unívocamente a cada registro. Este atributo es usado para definir el nombre del campo para crear una clave primaria. </a:t>
            </a:r>
          </a:p>
        </p:txBody>
      </p:sp>
      <p:sp>
        <p:nvSpPr>
          <p:cNvPr id="7" name="Rectángulo 6"/>
          <p:cNvSpPr/>
          <p:nvPr/>
        </p:nvSpPr>
        <p:spPr>
          <a:xfrm>
            <a:off x="880714" y="5435377"/>
            <a:ext cx="6597772"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fieldName1 INT UNSIGNED AUTO_INCREMENT PRIMARY KEY</a:t>
            </a:r>
          </a:p>
          <a:p>
            <a:r>
              <a:rPr lang="es-ES" sz="1600" dirty="0" err="1">
                <a:solidFill>
                  <a:schemeClr val="lt1"/>
                </a:solidFill>
                <a:latin typeface="Courier New" panose="02070309020205020404" pitchFamily="49" charset="0"/>
                <a:cs typeface="Courier New" panose="02070309020205020404" pitchFamily="49" charset="0"/>
              </a:rPr>
              <a:t>fieldName_n</a:t>
            </a:r>
            <a:r>
              <a:rPr lang="es-ES" sz="1600" dirty="0">
                <a:solidFill>
                  <a:schemeClr val="lt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99077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Borrado de las tablas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59022" y="3298704"/>
            <a:ext cx="7447118" cy="646331"/>
          </a:xfrm>
          <a:prstGeom prst="rect">
            <a:avLst/>
          </a:prstGeom>
        </p:spPr>
        <p:txBody>
          <a:bodyPr wrap="square">
            <a:spAutoFit/>
          </a:bodyPr>
          <a:lstStyle/>
          <a:p>
            <a:r>
              <a:rPr lang="es-ES" dirty="0"/>
              <a:t>La sentencia </a:t>
            </a:r>
            <a:r>
              <a:rPr lang="es-ES" b="1" dirty="0">
                <a:solidFill>
                  <a:srgbClr val="4A7598"/>
                </a:solidFill>
              </a:rPr>
              <a:t>DROP</a:t>
            </a:r>
            <a:r>
              <a:rPr lang="es-ES" dirty="0">
                <a:solidFill>
                  <a:srgbClr val="4A7598"/>
                </a:solidFill>
              </a:rPr>
              <a:t> </a:t>
            </a:r>
            <a:r>
              <a:rPr lang="es-ES" dirty="0"/>
              <a:t>es usada para borrar completamente una o más tablas o la base de datos completa.</a:t>
            </a:r>
          </a:p>
        </p:txBody>
      </p:sp>
      <p:sp>
        <p:nvSpPr>
          <p:cNvPr id="6" name="Rectángulo 5"/>
          <p:cNvSpPr/>
          <p:nvPr/>
        </p:nvSpPr>
        <p:spPr>
          <a:xfrm>
            <a:off x="1225079" y="4088352"/>
            <a:ext cx="4664092"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latin typeface="Courier New" panose="02070309020205020404" pitchFamily="49" charset="0"/>
                <a:cs typeface="Courier New" panose="02070309020205020404" pitchFamily="49" charset="0"/>
              </a:rPr>
              <a:t>mysql</a:t>
            </a:r>
            <a:r>
              <a:rPr lang="es-ES" sz="1600" dirty="0">
                <a:latin typeface="Courier New" panose="02070309020205020404" pitchFamily="49" charset="0"/>
                <a:cs typeface="Courier New" panose="02070309020205020404" pitchFamily="49" charset="0"/>
              </a:rPr>
              <a:t>&gt; </a:t>
            </a:r>
            <a:r>
              <a:rPr lang="es-ES" sz="1600" dirty="0" err="1">
                <a:latin typeface="Courier New" panose="02070309020205020404" pitchFamily="49" charset="0"/>
                <a:cs typeface="Courier New" panose="02070309020205020404" pitchFamily="49" charset="0"/>
              </a:rPr>
              <a:t>drop</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table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tableName</a:t>
            </a:r>
            <a:r>
              <a:rPr lang="es-ES" sz="1600" dirty="0">
                <a:latin typeface="Courier New" panose="02070309020205020404" pitchFamily="49" charset="0"/>
                <a:cs typeface="Courier New" panose="02070309020205020404" pitchFamily="49" charset="0"/>
              </a:rPr>
              <a:t>;</a:t>
            </a:r>
          </a:p>
          <a:p>
            <a:r>
              <a:rPr lang="en-US" sz="1600" dirty="0"/>
              <a:t>Query OK, 0 rows affected (0.00 sec)</a:t>
            </a:r>
            <a:endParaRPr lang="es-ES" sz="1600" dirty="0">
              <a:latin typeface="Courier New" panose="02070309020205020404" pitchFamily="49" charset="0"/>
              <a:cs typeface="Courier New" panose="02070309020205020404" pitchFamily="49" charset="0"/>
            </a:endParaRPr>
          </a:p>
        </p:txBody>
      </p:sp>
      <p:sp>
        <p:nvSpPr>
          <p:cNvPr id="3" name="CuadroTexto 2"/>
          <p:cNvSpPr txBox="1"/>
          <p:nvPr/>
        </p:nvSpPr>
        <p:spPr>
          <a:xfrm>
            <a:off x="659022" y="5932714"/>
            <a:ext cx="6668300" cy="369332"/>
          </a:xfrm>
          <a:prstGeom prst="rect">
            <a:avLst/>
          </a:prstGeom>
          <a:noFill/>
        </p:spPr>
        <p:txBody>
          <a:bodyPr wrap="none" rtlCol="0">
            <a:spAutoFit/>
          </a:bodyPr>
          <a:lstStyle/>
          <a:p>
            <a:r>
              <a:rPr lang="es-ES" dirty="0"/>
              <a:t>Una vez utilizado este comando es imposible recuperar la información.</a:t>
            </a:r>
          </a:p>
        </p:txBody>
      </p:sp>
      <p:sp>
        <p:nvSpPr>
          <p:cNvPr id="4" name="Rectángulo 3"/>
          <p:cNvSpPr/>
          <p:nvPr/>
        </p:nvSpPr>
        <p:spPr>
          <a:xfrm>
            <a:off x="1225079" y="5017370"/>
            <a:ext cx="457200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drop database </a:t>
            </a:r>
            <a:r>
              <a:rPr lang="en-US" sz="1600" dirty="0" err="1">
                <a:solidFill>
                  <a:schemeClr val="lt1"/>
                </a:solidFill>
                <a:latin typeface="Courier New" panose="02070309020205020404" pitchFamily="49" charset="0"/>
                <a:cs typeface="Courier New" panose="02070309020205020404" pitchFamily="49" charset="0"/>
              </a:rPr>
              <a:t>dbName</a:t>
            </a:r>
            <a:r>
              <a:rPr lang="en-US" sz="1600" dirty="0">
                <a:solidFill>
                  <a:schemeClr val="lt1"/>
                </a:solidFill>
                <a:latin typeface="Courier New" panose="02070309020205020404" pitchFamily="49" charset="0"/>
                <a:cs typeface="Courier New" panose="02070309020205020404" pitchFamily="49" charset="0"/>
              </a:rPr>
              <a:t>;</a:t>
            </a:r>
          </a:p>
          <a:p>
            <a:r>
              <a:rPr lang="en-US" sz="1600" dirty="0">
                <a:solidFill>
                  <a:schemeClr val="lt1"/>
                </a:solidFill>
                <a:latin typeface="Courier New" panose="02070309020205020404" pitchFamily="49" charset="0"/>
                <a:cs typeface="Courier New" panose="02070309020205020404" pitchFamily="49" charset="0"/>
              </a:rPr>
              <a:t>Query OK, 1 row affected (0.05 sec)</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 name="Rectángulo 9"/>
          <p:cNvSpPr/>
          <p:nvPr/>
        </p:nvSpPr>
        <p:spPr>
          <a:xfrm>
            <a:off x="659022" y="1574182"/>
            <a:ext cx="7447118" cy="646331"/>
          </a:xfrm>
          <a:prstGeom prst="rect">
            <a:avLst/>
          </a:prstGeom>
        </p:spPr>
        <p:txBody>
          <a:bodyPr wrap="square">
            <a:spAutoFit/>
          </a:bodyPr>
          <a:lstStyle/>
          <a:p>
            <a:r>
              <a:rPr lang="es-ES" dirty="0"/>
              <a:t>La sentencia </a:t>
            </a:r>
            <a:r>
              <a:rPr lang="es-ES" b="1" dirty="0">
                <a:solidFill>
                  <a:srgbClr val="4A7598"/>
                </a:solidFill>
              </a:rPr>
              <a:t>TRUNCATE </a:t>
            </a:r>
            <a:r>
              <a:rPr lang="es-ES" dirty="0"/>
              <a:t> borra completamente todas las filas de un o tabla, pero sin eliminar la tabla misma.</a:t>
            </a:r>
          </a:p>
        </p:txBody>
      </p:sp>
      <p:sp>
        <p:nvSpPr>
          <p:cNvPr id="12" name="Rectángulo 11"/>
          <p:cNvSpPr/>
          <p:nvPr/>
        </p:nvSpPr>
        <p:spPr>
          <a:xfrm>
            <a:off x="1225079" y="2363830"/>
            <a:ext cx="4664092"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latin typeface="Courier New" panose="02070309020205020404" pitchFamily="49" charset="0"/>
                <a:cs typeface="Courier New" panose="02070309020205020404" pitchFamily="49" charset="0"/>
              </a:rPr>
              <a:t>mysql</a:t>
            </a:r>
            <a:r>
              <a:rPr lang="es-ES" sz="1600" dirty="0">
                <a:latin typeface="Courier New" panose="02070309020205020404" pitchFamily="49" charset="0"/>
                <a:cs typeface="Courier New" panose="02070309020205020404" pitchFamily="49" charset="0"/>
              </a:rPr>
              <a:t>&gt; </a:t>
            </a:r>
            <a:r>
              <a:rPr lang="es-ES" sz="1600" dirty="0" err="1">
                <a:latin typeface="Courier New" panose="02070309020205020404" pitchFamily="49" charset="0"/>
                <a:cs typeface="Courier New" panose="02070309020205020404" pitchFamily="49" charset="0"/>
              </a:rPr>
              <a:t>truncate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table</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tableName</a:t>
            </a:r>
            <a:r>
              <a:rPr lang="es-ES" sz="1600" dirty="0">
                <a:latin typeface="Courier New" panose="02070309020205020404" pitchFamily="49" charset="0"/>
                <a:cs typeface="Courier New" panose="02070309020205020404" pitchFamily="49" charset="0"/>
              </a:rPr>
              <a:t>;</a:t>
            </a:r>
          </a:p>
          <a:p>
            <a:r>
              <a:rPr lang="en-US" sz="1600" dirty="0"/>
              <a:t>Query OK, 0 rows affected (0.00 sec)</a:t>
            </a:r>
            <a:endParaRPr lang="es-E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979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4</a:t>
            </a:r>
          </a:p>
        </p:txBody>
      </p:sp>
      <p:sp>
        <p:nvSpPr>
          <p:cNvPr id="5" name="4 Marcador de contenido"/>
          <p:cNvSpPr>
            <a:spLocks noGrp="1"/>
          </p:cNvSpPr>
          <p:nvPr>
            <p:ph idx="1"/>
          </p:nvPr>
        </p:nvSpPr>
        <p:spPr/>
        <p:txBody>
          <a:bodyPr/>
          <a:lstStyle/>
          <a:p>
            <a:r>
              <a:rPr lang="es-ES" dirty="0"/>
              <a:t>Instalación de </a:t>
            </a:r>
            <a:r>
              <a:rPr lang="es-ES" dirty="0" err="1"/>
              <a:t>MySQL</a:t>
            </a:r>
            <a:r>
              <a:rPr lang="es-ES" dirty="0"/>
              <a:t>. Configuración. Interfaces </a:t>
            </a:r>
          </a:p>
          <a:p>
            <a:r>
              <a:rPr lang="es-ES" dirty="0"/>
              <a:t>Instalaciones alternativas. AMP. Interfaces</a:t>
            </a:r>
            <a:br>
              <a:rPr lang="es-ES" dirty="0"/>
            </a:br>
            <a:r>
              <a:rPr lang="es-ES" dirty="0" err="1"/>
              <a:t>Interfaces</a:t>
            </a:r>
            <a:r>
              <a:rPr lang="es-ES" dirty="0"/>
              <a:t> independientes: </a:t>
            </a:r>
            <a:r>
              <a:rPr lang="es-ES" dirty="0" err="1"/>
              <a:t>Toad</a:t>
            </a:r>
            <a:endParaRPr lang="es-ES" dirty="0"/>
          </a:p>
          <a:p>
            <a:r>
              <a:rPr lang="es-ES" dirty="0"/>
              <a:t>Perfiles de interacción con </a:t>
            </a:r>
            <a:r>
              <a:rPr lang="es-ES" dirty="0" err="1"/>
              <a:t>MySQL</a:t>
            </a:r>
            <a:endParaRPr lang="es-ES" dirty="0"/>
          </a:p>
          <a:p>
            <a:r>
              <a:rPr lang="es-ES" dirty="0"/>
              <a:t>Lenguaje SQL. Elementos del Lenguaje</a:t>
            </a:r>
          </a:p>
          <a:p>
            <a:pPr lvl="1"/>
            <a:r>
              <a:rPr lang="es-ES" dirty="0"/>
              <a:t>Tipos de Datos</a:t>
            </a:r>
          </a:p>
          <a:p>
            <a:r>
              <a:rPr lang="es-ES" dirty="0"/>
              <a:t>Conexión al servidor </a:t>
            </a:r>
            <a:r>
              <a:rPr lang="es-ES" dirty="0" err="1"/>
              <a:t>MySQL</a:t>
            </a:r>
            <a:r>
              <a:rPr lang="es-ES" dirty="0"/>
              <a:t>.</a:t>
            </a:r>
          </a:p>
          <a:p>
            <a:r>
              <a:rPr lang="es-ES" dirty="0"/>
              <a:t>Lenguaje de definición de datos (DDL)</a:t>
            </a:r>
          </a:p>
          <a:p>
            <a:pPr lvl="1"/>
            <a:r>
              <a:rPr lang="es-ES" dirty="0"/>
              <a:t>Creación de DDBB. Apertura y uso</a:t>
            </a:r>
          </a:p>
          <a:p>
            <a:pPr lvl="1"/>
            <a:r>
              <a:rPr lang="es-ES" dirty="0"/>
              <a:t>Creación de tablas. Clave primaria</a:t>
            </a:r>
          </a:p>
          <a:p>
            <a:pPr lvl="1"/>
            <a:r>
              <a:rPr lang="es-ES" dirty="0"/>
              <a:t>Borrado de tablas y DDBB</a:t>
            </a:r>
          </a:p>
        </p:txBody>
      </p:sp>
    </p:spTree>
    <p:extLst>
      <p:ext uri="{BB962C8B-B14F-4D97-AF65-F5344CB8AC3E}">
        <p14:creationId xmlns:p14="http://schemas.microsoft.com/office/powerpoint/2010/main" val="13542519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(6a).</a:t>
            </a:r>
          </a:p>
        </p:txBody>
      </p:sp>
      <p:sp>
        <p:nvSpPr>
          <p:cNvPr id="3" name="CuadroTexto 2"/>
          <p:cNvSpPr txBox="1"/>
          <p:nvPr/>
        </p:nvSpPr>
        <p:spPr>
          <a:xfrm>
            <a:off x="1036749" y="1640881"/>
            <a:ext cx="6747769" cy="2862322"/>
          </a:xfrm>
          <a:prstGeom prst="rect">
            <a:avLst/>
          </a:prstGeom>
          <a:noFill/>
        </p:spPr>
        <p:txBody>
          <a:bodyPr wrap="square" rtlCol="0">
            <a:spAutoFit/>
          </a:bodyPr>
          <a:lstStyle/>
          <a:p>
            <a:r>
              <a:rPr lang="es-ES" b="1" dirty="0"/>
              <a:t>Lenguaje SQL (1)</a:t>
            </a:r>
            <a:r>
              <a:rPr lang="es-ES" dirty="0"/>
              <a:t>. Iniciamos el interfaz en línea de comandos o consola de MySQL, para realizar las siguientes operaciones</a:t>
            </a:r>
          </a:p>
          <a:p>
            <a:pPr marL="342900" indent="-342900">
              <a:buFont typeface="+mj-lt"/>
              <a:buAutoNum type="arabicPeriod"/>
            </a:pPr>
            <a:r>
              <a:rPr lang="es-ES" dirty="0"/>
              <a:t>Después de comprobar que no existe creamos una DB “</a:t>
            </a:r>
            <a:r>
              <a:rPr lang="es-ES" dirty="0" err="1"/>
              <a:t>sample</a:t>
            </a:r>
            <a:r>
              <a:rPr lang="es-ES" dirty="0"/>
              <a:t>”</a:t>
            </a:r>
          </a:p>
          <a:p>
            <a:pPr marL="342900" indent="-342900">
              <a:buFont typeface="+mj-lt"/>
              <a:buAutoNum type="arabicPeriod"/>
            </a:pPr>
            <a:r>
              <a:rPr lang="es-ES" dirty="0"/>
              <a:t>Conectamos a </a:t>
            </a:r>
            <a:r>
              <a:rPr lang="es-ES" dirty="0" err="1"/>
              <a:t>sample</a:t>
            </a:r>
            <a:r>
              <a:rPr lang="es-ES" dirty="0"/>
              <a:t> y comprobamos que carece de tablas</a:t>
            </a:r>
          </a:p>
          <a:p>
            <a:pPr marL="342900" indent="-342900">
              <a:buFont typeface="+mj-lt"/>
              <a:buAutoNum type="arabicPeriod"/>
            </a:pPr>
            <a:r>
              <a:rPr lang="es-ES" dirty="0"/>
              <a:t>Conectamos a </a:t>
            </a:r>
            <a:r>
              <a:rPr lang="es-ES" dirty="0" err="1"/>
              <a:t>information_schema</a:t>
            </a:r>
            <a:r>
              <a:rPr lang="es-ES" dirty="0"/>
              <a:t> y comprobamos las tablas que incluye</a:t>
            </a:r>
          </a:p>
          <a:p>
            <a:pPr marL="342900" indent="-342900">
              <a:buFont typeface="+mj-lt"/>
              <a:buAutoNum type="arabicPeriod"/>
            </a:pPr>
            <a:r>
              <a:rPr lang="es-ES" dirty="0"/>
              <a:t>Conectamos a </a:t>
            </a:r>
            <a:r>
              <a:rPr lang="es-ES" dirty="0" err="1"/>
              <a:t>sample</a:t>
            </a:r>
            <a:r>
              <a:rPr lang="es-ES" dirty="0"/>
              <a:t> y comprobamos que carece de tablas</a:t>
            </a:r>
          </a:p>
          <a:p>
            <a:pPr marL="342900" indent="-342900">
              <a:buFont typeface="+mj-lt"/>
              <a:buAutoNum type="arabicPeriod"/>
            </a:pPr>
            <a:r>
              <a:rPr lang="es-ES" dirty="0"/>
              <a:t>Creamos la tabla </a:t>
            </a:r>
            <a:r>
              <a:rPr lang="es-ES" dirty="0" err="1"/>
              <a:t>student</a:t>
            </a:r>
            <a:r>
              <a:rPr lang="es-ES" dirty="0"/>
              <a:t> con los campos: </a:t>
            </a:r>
            <a:br>
              <a:rPr lang="es-ES" dirty="0"/>
            </a:br>
            <a:r>
              <a:rPr lang="es-ES" dirty="0" err="1"/>
              <a:t>studID</a:t>
            </a:r>
            <a:r>
              <a:rPr lang="es-ES" dirty="0"/>
              <a:t> INT(5) como clave y </a:t>
            </a:r>
            <a:r>
              <a:rPr lang="es-ES" dirty="0" err="1"/>
              <a:t>name</a:t>
            </a:r>
            <a:r>
              <a:rPr lang="es-ES" dirty="0"/>
              <a:t> VARCHAR(30),</a:t>
            </a:r>
          </a:p>
          <a:p>
            <a:pPr marL="342900" indent="-342900">
              <a:buFont typeface="+mj-lt"/>
              <a:buAutoNum type="arabicPeriod"/>
            </a:pPr>
            <a:r>
              <a:rPr lang="es-ES" dirty="0"/>
              <a:t>Comprobamos la estructura de la tabla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058642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28650" y="365126"/>
            <a:ext cx="6849836" cy="885605"/>
          </a:xfrm>
        </p:spPr>
        <p:txBody>
          <a:bodyPr/>
          <a:lstStyle/>
          <a:p>
            <a:r>
              <a:rPr lang="es-ES" dirty="0"/>
              <a:t>Inicio de MySQL </a:t>
            </a:r>
            <a:r>
              <a:rPr lang="en-US" dirty="0"/>
              <a:t>Workbench</a:t>
            </a:r>
          </a:p>
        </p:txBody>
      </p:sp>
      <p:pic>
        <p:nvPicPr>
          <p:cNvPr id="6"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628650" y="1356070"/>
            <a:ext cx="4603840" cy="3116778"/>
          </a:xfrm>
          <a:prstGeom prst="rect">
            <a:avLst/>
          </a:prstGeom>
        </p:spPr>
      </p:pic>
      <p:pic>
        <p:nvPicPr>
          <p:cNvPr id="8" name="Imagen 7"/>
          <p:cNvPicPr>
            <a:picLocks noChangeAspect="1"/>
          </p:cNvPicPr>
          <p:nvPr/>
        </p:nvPicPr>
        <p:blipFill>
          <a:blip r:embed="rId4"/>
          <a:stretch>
            <a:fillRect/>
          </a:stretch>
        </p:blipFill>
        <p:spPr>
          <a:xfrm>
            <a:off x="2060102" y="2128893"/>
            <a:ext cx="6535421" cy="4082601"/>
          </a:xfrm>
          <a:prstGeom prst="rect">
            <a:avLst/>
          </a:prstGeom>
        </p:spPr>
      </p:pic>
      <p:sp>
        <p:nvSpPr>
          <p:cNvPr id="9" name="CuadroTexto 8"/>
          <p:cNvSpPr txBox="1"/>
          <p:nvPr/>
        </p:nvSpPr>
        <p:spPr>
          <a:xfrm>
            <a:off x="794191" y="4624233"/>
            <a:ext cx="3500929"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empieza por crear una conexión a una instancia local o en otro equipo</a:t>
            </a:r>
          </a:p>
        </p:txBody>
      </p:sp>
      <p:sp>
        <p:nvSpPr>
          <p:cNvPr id="10" name="CuadroTexto 9"/>
          <p:cNvSpPr txBox="1"/>
          <p:nvPr/>
        </p:nvSpPr>
        <p:spPr>
          <a:xfrm>
            <a:off x="5561031" y="4624233"/>
            <a:ext cx="2502608" cy="923330"/>
          </a:xfrm>
          <a:prstGeom prst="rect">
            <a:avLst/>
          </a:prstGeom>
          <a:noFill/>
        </p:spPr>
        <p:txBody>
          <a:bodyPr wrap="none" rtlCol="0">
            <a:spAutoFit/>
          </a:bodyPr>
          <a:lstStyle/>
          <a:p>
            <a:pPr defTabSz="457200"/>
            <a:r>
              <a:rPr lang="es-ES" dirty="0">
                <a:solidFill>
                  <a:prstClr val="black"/>
                </a:solidFill>
              </a:rPr>
              <a:t>Dirección IP</a:t>
            </a:r>
          </a:p>
          <a:p>
            <a:pPr defTabSz="457200"/>
            <a:r>
              <a:rPr lang="es-ES" dirty="0">
                <a:solidFill>
                  <a:prstClr val="black"/>
                </a:solidFill>
              </a:rPr>
              <a:t>Puerto</a:t>
            </a:r>
          </a:p>
          <a:p>
            <a:pPr defTabSz="457200"/>
            <a:r>
              <a:rPr lang="es-ES" dirty="0">
                <a:solidFill>
                  <a:prstClr val="black"/>
                </a:solidFill>
              </a:rPr>
              <a:t>Usuario / contraseña</a:t>
            </a:r>
          </a:p>
        </p:txBody>
      </p:sp>
      <p:cxnSp>
        <p:nvCxnSpPr>
          <p:cNvPr id="11" name="Conector recto de flecha 10"/>
          <p:cNvCxnSpPr>
            <a:endCxn id="10" idx="1"/>
          </p:cNvCxnSpPr>
          <p:nvPr/>
        </p:nvCxnSpPr>
        <p:spPr>
          <a:xfrm>
            <a:off x="4295120" y="5085898"/>
            <a:ext cx="12659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888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dirty="0"/>
              <a:t>Comandos en el Interfaz gráfico</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3"/>
          <a:srcRect r="12526" b="41892"/>
          <a:stretch/>
        </p:blipFill>
        <p:spPr>
          <a:xfrm>
            <a:off x="539750" y="1757744"/>
            <a:ext cx="7781369" cy="3845575"/>
          </a:xfrm>
          <a:prstGeom prst="rect">
            <a:avLst/>
          </a:prstGeom>
        </p:spPr>
      </p:pic>
      <p:pic>
        <p:nvPicPr>
          <p:cNvPr id="5" name="Imagen 4"/>
          <p:cNvPicPr>
            <a:picLocks noChangeAspect="1"/>
          </p:cNvPicPr>
          <p:nvPr/>
        </p:nvPicPr>
        <p:blipFill>
          <a:blip r:embed="rId4"/>
          <a:stretch>
            <a:fillRect/>
          </a:stretch>
        </p:blipFill>
        <p:spPr>
          <a:xfrm>
            <a:off x="1779056" y="4220262"/>
            <a:ext cx="5302758" cy="2027525"/>
          </a:xfrm>
          <a:prstGeom prst="rect">
            <a:avLst/>
          </a:prstGeom>
        </p:spPr>
      </p:pic>
      <p:sp>
        <p:nvSpPr>
          <p:cNvPr id="6" name="Forma libre 5"/>
          <p:cNvSpPr/>
          <p:nvPr/>
        </p:nvSpPr>
        <p:spPr>
          <a:xfrm rot="20932697">
            <a:off x="1122591" y="2232700"/>
            <a:ext cx="969033" cy="2094822"/>
          </a:xfrm>
          <a:custGeom>
            <a:avLst/>
            <a:gdLst>
              <a:gd name="connsiteX0" fmla="*/ 400700 w 1168796"/>
              <a:gd name="connsiteY0" fmla="*/ 0 h 1950720"/>
              <a:gd name="connsiteX1" fmla="*/ 34940 w 1168796"/>
              <a:gd name="connsiteY1" fmla="*/ 938784 h 1950720"/>
              <a:gd name="connsiteX2" fmla="*/ 1168796 w 1168796"/>
              <a:gd name="connsiteY2" fmla="*/ 1950720 h 1950720"/>
            </a:gdLst>
            <a:ahLst/>
            <a:cxnLst>
              <a:cxn ang="0">
                <a:pos x="connsiteX0" y="connsiteY0"/>
              </a:cxn>
              <a:cxn ang="0">
                <a:pos x="connsiteX1" y="connsiteY1"/>
              </a:cxn>
              <a:cxn ang="0">
                <a:pos x="connsiteX2" y="connsiteY2"/>
              </a:cxn>
            </a:cxnLst>
            <a:rect l="l" t="t" r="r" b="b"/>
            <a:pathLst>
              <a:path w="1168796" h="1950720">
                <a:moveTo>
                  <a:pt x="400700" y="0"/>
                </a:moveTo>
                <a:cubicBezTo>
                  <a:pt x="153812" y="306832"/>
                  <a:pt x="-93076" y="613664"/>
                  <a:pt x="34940" y="938784"/>
                </a:cubicBezTo>
                <a:cubicBezTo>
                  <a:pt x="162956" y="1263904"/>
                  <a:pt x="665876" y="1607312"/>
                  <a:pt x="1168796" y="195072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1023405" y="3070285"/>
            <a:ext cx="3858197"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Al ejecutar una consulta (</a:t>
            </a:r>
            <a:r>
              <a:rPr lang="en-US" i="1" dirty="0"/>
              <a:t>query</a:t>
            </a:r>
            <a:r>
              <a:rPr lang="es-ES" dirty="0"/>
              <a:t>) el resultado aparece en la parte inferior de la pantalla</a:t>
            </a:r>
          </a:p>
        </p:txBody>
      </p:sp>
      <p:sp>
        <p:nvSpPr>
          <p:cNvPr id="8" name="CuadroTexto 7"/>
          <p:cNvSpPr txBox="1"/>
          <p:nvPr/>
        </p:nvSpPr>
        <p:spPr>
          <a:xfrm>
            <a:off x="5279136" y="1420246"/>
            <a:ext cx="3431884"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dirty="0"/>
              <a:t>El entorno del lenguaje incluye sugerencia de términos y autocompletado, detección de errores de sintaxis …</a:t>
            </a:r>
          </a:p>
        </p:txBody>
      </p:sp>
    </p:spTree>
    <p:extLst>
      <p:ext uri="{BB962C8B-B14F-4D97-AF65-F5344CB8AC3E}">
        <p14:creationId xmlns:p14="http://schemas.microsoft.com/office/powerpoint/2010/main" val="72111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2097" y="226852"/>
            <a:ext cx="7886700" cy="924532"/>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“Scripts” de servidor</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CuadroTexto 3"/>
          <p:cNvSpPr txBox="1"/>
          <p:nvPr/>
        </p:nvSpPr>
        <p:spPr>
          <a:xfrm>
            <a:off x="492883" y="5846381"/>
            <a:ext cx="81582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Junto al servidor web, otros servidores de aplicaciones contribuyen a generar las respuestas a las demandas del cliente web, generalmente tomando datos de una DB.</a:t>
            </a:r>
          </a:p>
        </p:txBody>
      </p:sp>
      <p:pic>
        <p:nvPicPr>
          <p:cNvPr id="45060" name="Picture 4" descr="http://help.adobe.com/es_ES/dreamweaver/cs/using/images/ds_process_complete_pop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3" y="1655350"/>
            <a:ext cx="5880567" cy="382533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687806" y="1912205"/>
            <a:ext cx="2200700"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Finalmente es el servidor Web el que envía una salida que incluye:</a:t>
            </a:r>
          </a:p>
          <a:p>
            <a:pPr marL="285750" indent="-285750">
              <a:buFont typeface="Arial" panose="020B0604020202020204" pitchFamily="34" charset="0"/>
              <a:buChar char="•"/>
            </a:pPr>
            <a:r>
              <a:rPr lang="es-ES" dirty="0"/>
              <a:t>HTML</a:t>
            </a:r>
          </a:p>
          <a:p>
            <a:pPr marL="285750" indent="-285750">
              <a:buFont typeface="Arial" panose="020B0604020202020204" pitchFamily="34" charset="0"/>
              <a:buChar char="•"/>
            </a:pPr>
            <a:r>
              <a:rPr lang="es-ES" dirty="0"/>
              <a:t>Código de scripts que se procesan en el lado cliente</a:t>
            </a:r>
          </a:p>
        </p:txBody>
      </p:sp>
      <p:cxnSp>
        <p:nvCxnSpPr>
          <p:cNvPr id="8" name="Conector recto de flecha 7"/>
          <p:cNvCxnSpPr/>
          <p:nvPr/>
        </p:nvCxnSpPr>
        <p:spPr>
          <a:xfrm flipV="1">
            <a:off x="2850776" y="4854388"/>
            <a:ext cx="718157" cy="11026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Forma libre 9"/>
          <p:cNvSpPr/>
          <p:nvPr/>
        </p:nvSpPr>
        <p:spPr>
          <a:xfrm>
            <a:off x="2501153" y="1344705"/>
            <a:ext cx="5150223" cy="779930"/>
          </a:xfrm>
          <a:custGeom>
            <a:avLst/>
            <a:gdLst>
              <a:gd name="connsiteX0" fmla="*/ 5163670 w 5163670"/>
              <a:gd name="connsiteY0" fmla="*/ 551329 h 981635"/>
              <a:gd name="connsiteX1" fmla="*/ 5150223 w 5163670"/>
              <a:gd name="connsiteY1" fmla="*/ 0 h 981635"/>
              <a:gd name="connsiteX2" fmla="*/ 13447 w 5163670"/>
              <a:gd name="connsiteY2" fmla="*/ 26894 h 981635"/>
              <a:gd name="connsiteX3" fmla="*/ 0 w 5163670"/>
              <a:gd name="connsiteY3" fmla="*/ 981635 h 981635"/>
              <a:gd name="connsiteX0" fmla="*/ 5150223 w 5150223"/>
              <a:gd name="connsiteY0" fmla="*/ 551329 h 605118"/>
              <a:gd name="connsiteX1" fmla="*/ 5136776 w 5150223"/>
              <a:gd name="connsiteY1" fmla="*/ 0 h 605118"/>
              <a:gd name="connsiteX2" fmla="*/ 0 w 5150223"/>
              <a:gd name="connsiteY2" fmla="*/ 26894 h 605118"/>
              <a:gd name="connsiteX3" fmla="*/ 0 w 5150223"/>
              <a:gd name="connsiteY3" fmla="*/ 605118 h 605118"/>
              <a:gd name="connsiteX0" fmla="*/ 5150223 w 5150223"/>
              <a:gd name="connsiteY0" fmla="*/ 551329 h 779930"/>
              <a:gd name="connsiteX1" fmla="*/ 5136776 w 5150223"/>
              <a:gd name="connsiteY1" fmla="*/ 0 h 779930"/>
              <a:gd name="connsiteX2" fmla="*/ 0 w 5150223"/>
              <a:gd name="connsiteY2" fmla="*/ 26894 h 779930"/>
              <a:gd name="connsiteX3" fmla="*/ 0 w 5150223"/>
              <a:gd name="connsiteY3" fmla="*/ 779930 h 779930"/>
            </a:gdLst>
            <a:ahLst/>
            <a:cxnLst>
              <a:cxn ang="0">
                <a:pos x="connsiteX0" y="connsiteY0"/>
              </a:cxn>
              <a:cxn ang="0">
                <a:pos x="connsiteX1" y="connsiteY1"/>
              </a:cxn>
              <a:cxn ang="0">
                <a:pos x="connsiteX2" y="connsiteY2"/>
              </a:cxn>
              <a:cxn ang="0">
                <a:pos x="connsiteX3" y="connsiteY3"/>
              </a:cxn>
            </a:cxnLst>
            <a:rect l="l" t="t" r="r" b="b"/>
            <a:pathLst>
              <a:path w="5150223" h="779930">
                <a:moveTo>
                  <a:pt x="5150223" y="551329"/>
                </a:moveTo>
                <a:lnTo>
                  <a:pt x="5136776" y="0"/>
                </a:lnTo>
                <a:lnTo>
                  <a:pt x="0" y="26894"/>
                </a:lnTo>
                <a:lnTo>
                  <a:pt x="0" y="779930"/>
                </a:lnTo>
              </a:path>
            </a:pathLst>
          </a:cu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584568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7"/>
            <a:ext cx="7239000" cy="990944"/>
          </a:xfrm>
        </p:spPr>
        <p:txBody>
          <a:bodyPr>
            <a:normAutofit/>
          </a:bodyPr>
          <a:lstStyle/>
          <a:p>
            <a:r>
              <a:rPr lang="es-ES" dirty="0"/>
              <a:t>Creación de una DB (esquema)</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3"/>
          <a:stretch>
            <a:fillRect/>
          </a:stretch>
        </p:blipFill>
        <p:spPr>
          <a:xfrm>
            <a:off x="1382912" y="2810093"/>
            <a:ext cx="3667125" cy="2686050"/>
          </a:xfrm>
          <a:prstGeom prst="rect">
            <a:avLst/>
          </a:prstGeom>
        </p:spPr>
      </p:pic>
      <p:sp>
        <p:nvSpPr>
          <p:cNvPr id="10" name="CuadroTexto 9"/>
          <p:cNvSpPr txBox="1"/>
          <p:nvPr/>
        </p:nvSpPr>
        <p:spPr>
          <a:xfrm>
            <a:off x="517978" y="1687286"/>
            <a:ext cx="4324858" cy="923330"/>
          </a:xfrm>
          <a:prstGeom prst="rect">
            <a:avLst/>
          </a:prstGeom>
          <a:noFill/>
        </p:spPr>
        <p:txBody>
          <a:bodyPr wrap="square" rtlCol="0">
            <a:spAutoFit/>
          </a:bodyPr>
          <a:lstStyle/>
          <a:p>
            <a:pPr defTabSz="457200"/>
            <a:r>
              <a:rPr lang="es-ES" dirty="0"/>
              <a:t>El </a:t>
            </a:r>
            <a:r>
              <a:rPr lang="en-US" i="1" dirty="0"/>
              <a:t>Workbench</a:t>
            </a:r>
            <a:r>
              <a:rPr lang="es-ES" dirty="0"/>
              <a:t> de MySQL denomina esquemas a las DB e incluye un icono para poder crearlas</a:t>
            </a:r>
          </a:p>
        </p:txBody>
      </p:sp>
      <p:cxnSp>
        <p:nvCxnSpPr>
          <p:cNvPr id="11" name="Conector recto de flecha 10"/>
          <p:cNvCxnSpPr/>
          <p:nvPr/>
        </p:nvCxnSpPr>
        <p:spPr>
          <a:xfrm flipH="1">
            <a:off x="2477588" y="2638417"/>
            <a:ext cx="304800" cy="963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p:nvPicPr>
        <p:blipFill>
          <a:blip r:embed="rId4"/>
          <a:stretch>
            <a:fillRect/>
          </a:stretch>
        </p:blipFill>
        <p:spPr>
          <a:xfrm>
            <a:off x="5342772" y="3119923"/>
            <a:ext cx="3333750" cy="1047750"/>
          </a:xfrm>
          <a:prstGeom prst="rect">
            <a:avLst/>
          </a:prstGeom>
        </p:spPr>
      </p:pic>
      <p:pic>
        <p:nvPicPr>
          <p:cNvPr id="13" name="Imagen 12"/>
          <p:cNvPicPr>
            <a:picLocks noChangeAspect="1"/>
          </p:cNvPicPr>
          <p:nvPr/>
        </p:nvPicPr>
        <p:blipFill>
          <a:blip r:embed="rId5"/>
          <a:stretch>
            <a:fillRect/>
          </a:stretch>
        </p:blipFill>
        <p:spPr>
          <a:xfrm>
            <a:off x="5980947" y="4289363"/>
            <a:ext cx="2695575" cy="476250"/>
          </a:xfrm>
          <a:prstGeom prst="rect">
            <a:avLst/>
          </a:prstGeom>
        </p:spPr>
      </p:pic>
      <p:sp>
        <p:nvSpPr>
          <p:cNvPr id="14" name="Forma libre 13"/>
          <p:cNvSpPr/>
          <p:nvPr/>
        </p:nvSpPr>
        <p:spPr>
          <a:xfrm>
            <a:off x="2489780" y="3638006"/>
            <a:ext cx="2889504" cy="322469"/>
          </a:xfrm>
          <a:custGeom>
            <a:avLst/>
            <a:gdLst>
              <a:gd name="connsiteX0" fmla="*/ 0 w 2889504"/>
              <a:gd name="connsiteY0" fmla="*/ 170688 h 322469"/>
              <a:gd name="connsiteX1" fmla="*/ 1450848 w 2889504"/>
              <a:gd name="connsiteY1" fmla="*/ 316992 h 322469"/>
              <a:gd name="connsiteX2" fmla="*/ 2889504 w 2889504"/>
              <a:gd name="connsiteY2" fmla="*/ 0 h 322469"/>
            </a:gdLst>
            <a:ahLst/>
            <a:cxnLst>
              <a:cxn ang="0">
                <a:pos x="connsiteX0" y="connsiteY0"/>
              </a:cxn>
              <a:cxn ang="0">
                <a:pos x="connsiteX1" y="connsiteY1"/>
              </a:cxn>
              <a:cxn ang="0">
                <a:pos x="connsiteX2" y="connsiteY2"/>
              </a:cxn>
            </a:cxnLst>
            <a:rect l="l" t="t" r="r" b="b"/>
            <a:pathLst>
              <a:path w="2889504" h="322469">
                <a:moveTo>
                  <a:pt x="0" y="170688"/>
                </a:moveTo>
                <a:cubicBezTo>
                  <a:pt x="484632" y="258064"/>
                  <a:pt x="969264" y="345440"/>
                  <a:pt x="1450848" y="316992"/>
                </a:cubicBezTo>
                <a:cubicBezTo>
                  <a:pt x="1932432" y="288544"/>
                  <a:pt x="2410968" y="144272"/>
                  <a:pt x="2889504"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15" name="CuadroTexto 14"/>
          <p:cNvSpPr txBox="1"/>
          <p:nvPr/>
        </p:nvSpPr>
        <p:spPr>
          <a:xfrm>
            <a:off x="5699007" y="2074903"/>
            <a:ext cx="262128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nombre: caracteres alfanuméricos sin espacios</a:t>
            </a:r>
          </a:p>
        </p:txBody>
      </p:sp>
      <p:sp>
        <p:nvSpPr>
          <p:cNvPr id="16" name="CuadroTexto 15"/>
          <p:cNvSpPr txBox="1"/>
          <p:nvPr/>
        </p:nvSpPr>
        <p:spPr>
          <a:xfrm>
            <a:off x="5606869" y="4917471"/>
            <a:ext cx="3069653" cy="646331"/>
          </a:xfrm>
          <a:prstGeom prst="rect">
            <a:avLst/>
          </a:prstGeom>
          <a:noFill/>
        </p:spPr>
        <p:txBody>
          <a:bodyPr wrap="square" rtlCol="0">
            <a:spAutoFit/>
          </a:bodyPr>
          <a:lstStyle/>
          <a:p>
            <a:pPr defTabSz="457200"/>
            <a:r>
              <a:rPr lang="es-ES" dirty="0"/>
              <a:t>seleccionamos el</a:t>
            </a:r>
            <a:br>
              <a:rPr lang="es-ES" dirty="0"/>
            </a:br>
            <a:r>
              <a:rPr lang="es-ES" dirty="0"/>
              <a:t>conjunto de caracteres</a:t>
            </a:r>
          </a:p>
        </p:txBody>
      </p:sp>
    </p:spTree>
    <p:extLst>
      <p:ext uri="{BB962C8B-B14F-4D97-AF65-F5344CB8AC3E}">
        <p14:creationId xmlns:p14="http://schemas.microsoft.com/office/powerpoint/2010/main" val="2939121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528988"/>
          </a:xfrm>
        </p:spPr>
        <p:txBody>
          <a:bodyPr>
            <a:normAutofit/>
          </a:bodyPr>
          <a:lstStyle/>
          <a:p>
            <a:r>
              <a:rPr lang="es-ES"/>
              <a:t>Apertura e información sobre un esquema (BD)</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850201" y="2067496"/>
            <a:ext cx="3590925" cy="2162175"/>
          </a:xfrm>
          <a:prstGeom prst="rect">
            <a:avLst/>
          </a:prstGeom>
        </p:spPr>
      </p:pic>
      <p:pic>
        <p:nvPicPr>
          <p:cNvPr id="5" name="Imagen 4"/>
          <p:cNvPicPr>
            <a:picLocks noChangeAspect="1"/>
          </p:cNvPicPr>
          <p:nvPr/>
        </p:nvPicPr>
        <p:blipFill>
          <a:blip r:embed="rId4"/>
          <a:stretch>
            <a:fillRect/>
          </a:stretch>
        </p:blipFill>
        <p:spPr>
          <a:xfrm>
            <a:off x="2241423" y="3410853"/>
            <a:ext cx="1466850" cy="1038225"/>
          </a:xfrm>
          <a:prstGeom prst="rect">
            <a:avLst/>
          </a:prstGeom>
        </p:spPr>
      </p:pic>
      <p:pic>
        <p:nvPicPr>
          <p:cNvPr id="6" name="Imagen 5"/>
          <p:cNvPicPr>
            <a:picLocks noChangeAspect="1"/>
          </p:cNvPicPr>
          <p:nvPr/>
        </p:nvPicPr>
        <p:blipFill>
          <a:blip r:embed="rId5"/>
          <a:stretch>
            <a:fillRect/>
          </a:stretch>
        </p:blipFill>
        <p:spPr>
          <a:xfrm>
            <a:off x="974821" y="4725745"/>
            <a:ext cx="7599242" cy="1356268"/>
          </a:xfrm>
          <a:prstGeom prst="rect">
            <a:avLst/>
          </a:prstGeom>
        </p:spPr>
      </p:pic>
      <p:cxnSp>
        <p:nvCxnSpPr>
          <p:cNvPr id="7" name="Conector recto de flecha 6"/>
          <p:cNvCxnSpPr/>
          <p:nvPr/>
        </p:nvCxnSpPr>
        <p:spPr>
          <a:xfrm>
            <a:off x="1597152" y="2486516"/>
            <a:ext cx="3974592" cy="659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901185" y="3241258"/>
            <a:ext cx="352348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i="1" dirty="0"/>
              <a:t>Schema Inspector </a:t>
            </a:r>
            <a:r>
              <a:rPr lang="es-ES" dirty="0"/>
              <a:t>muestra información detallada de todos los aspectos de la BD</a:t>
            </a:r>
          </a:p>
        </p:txBody>
      </p:sp>
      <p:sp>
        <p:nvSpPr>
          <p:cNvPr id="9" name="Flecha abajo 8"/>
          <p:cNvSpPr/>
          <p:nvPr/>
        </p:nvSpPr>
        <p:spPr>
          <a:xfrm>
            <a:off x="6431281" y="4164588"/>
            <a:ext cx="231648" cy="515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574421" y="3693043"/>
            <a:ext cx="1633728"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Navegación por la DB</a:t>
            </a:r>
          </a:p>
        </p:txBody>
      </p:sp>
      <p:cxnSp>
        <p:nvCxnSpPr>
          <p:cNvPr id="11" name="Conector recto de flecha 10"/>
          <p:cNvCxnSpPr/>
          <p:nvPr/>
        </p:nvCxnSpPr>
        <p:spPr>
          <a:xfrm>
            <a:off x="1597152" y="3564696"/>
            <a:ext cx="6442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2866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a:t>Creación de tablas</a:t>
            </a:r>
            <a:endParaRPr lang="es-ES" dirty="0"/>
          </a:p>
        </p:txBody>
      </p:sp>
      <p:pic>
        <p:nvPicPr>
          <p:cNvPr id="3"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539750" y="2017014"/>
            <a:ext cx="4505325" cy="2019300"/>
          </a:xfrm>
          <a:prstGeom prst="rect">
            <a:avLst/>
          </a:prstGeom>
        </p:spPr>
      </p:pic>
      <p:pic>
        <p:nvPicPr>
          <p:cNvPr id="5" name="Imagen 4"/>
          <p:cNvPicPr>
            <a:picLocks noChangeAspect="1"/>
          </p:cNvPicPr>
          <p:nvPr/>
        </p:nvPicPr>
        <p:blipFill>
          <a:blip r:embed="rId5"/>
          <a:stretch>
            <a:fillRect/>
          </a:stretch>
        </p:blipFill>
        <p:spPr>
          <a:xfrm>
            <a:off x="484710" y="4036314"/>
            <a:ext cx="8334375" cy="2438400"/>
          </a:xfrm>
          <a:prstGeom prst="rect">
            <a:avLst/>
          </a:prstGeom>
        </p:spPr>
      </p:pic>
      <p:sp>
        <p:nvSpPr>
          <p:cNvPr id="6" name="Forma libre 5"/>
          <p:cNvSpPr/>
          <p:nvPr/>
        </p:nvSpPr>
        <p:spPr>
          <a:xfrm>
            <a:off x="1675581" y="2438400"/>
            <a:ext cx="896931" cy="1609344"/>
          </a:xfrm>
          <a:custGeom>
            <a:avLst/>
            <a:gdLst>
              <a:gd name="connsiteX0" fmla="*/ 201987 w 896931"/>
              <a:gd name="connsiteY0" fmla="*/ 0 h 1609344"/>
              <a:gd name="connsiteX1" fmla="*/ 43491 w 896931"/>
              <a:gd name="connsiteY1" fmla="*/ 402336 h 1609344"/>
              <a:gd name="connsiteX2" fmla="*/ 896931 w 896931"/>
              <a:gd name="connsiteY2" fmla="*/ 1609344 h 1609344"/>
            </a:gdLst>
            <a:ahLst/>
            <a:cxnLst>
              <a:cxn ang="0">
                <a:pos x="connsiteX0" y="connsiteY0"/>
              </a:cxn>
              <a:cxn ang="0">
                <a:pos x="connsiteX1" y="connsiteY1"/>
              </a:cxn>
              <a:cxn ang="0">
                <a:pos x="connsiteX2" y="connsiteY2"/>
              </a:cxn>
            </a:cxnLst>
            <a:rect l="l" t="t" r="r" b="b"/>
            <a:pathLst>
              <a:path w="896931" h="1609344">
                <a:moveTo>
                  <a:pt x="201987" y="0"/>
                </a:moveTo>
                <a:cubicBezTo>
                  <a:pt x="64827" y="67056"/>
                  <a:pt x="-72333" y="134112"/>
                  <a:pt x="43491" y="402336"/>
                </a:cubicBezTo>
                <a:cubicBezTo>
                  <a:pt x="159315" y="670560"/>
                  <a:pt x="528123" y="1139952"/>
                  <a:pt x="896931" y="1609344"/>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6394442" y="2327470"/>
            <a:ext cx="1939955" cy="203132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Primary Key</a:t>
            </a:r>
          </a:p>
          <a:p>
            <a:r>
              <a:rPr lang="en-US" dirty="0"/>
              <a:t>Not Null</a:t>
            </a:r>
          </a:p>
          <a:p>
            <a:r>
              <a:rPr lang="en-US" dirty="0"/>
              <a:t>Unique</a:t>
            </a:r>
          </a:p>
          <a:p>
            <a:r>
              <a:rPr lang="en-US" dirty="0"/>
              <a:t>Binary</a:t>
            </a:r>
          </a:p>
          <a:p>
            <a:r>
              <a:rPr lang="en-US" dirty="0"/>
              <a:t>Unsigned</a:t>
            </a:r>
          </a:p>
          <a:p>
            <a:r>
              <a:rPr lang="en-US" dirty="0"/>
              <a:t>Zero Fill</a:t>
            </a:r>
          </a:p>
          <a:p>
            <a:r>
              <a:rPr lang="en-US" dirty="0"/>
              <a:t>Auto Increment</a:t>
            </a:r>
          </a:p>
        </p:txBody>
      </p:sp>
      <p:cxnSp>
        <p:nvCxnSpPr>
          <p:cNvPr id="8" name="Conector recto de flecha 7"/>
          <p:cNvCxnSpPr/>
          <p:nvPr/>
        </p:nvCxnSpPr>
        <p:spPr>
          <a:xfrm flipV="1">
            <a:off x="4328160" y="3343133"/>
            <a:ext cx="1999488" cy="1912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0521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66450" y="417724"/>
            <a:ext cx="5141085" cy="884125"/>
          </a:xfrm>
        </p:spPr>
        <p:txBody>
          <a:bodyPr vert="horz" lIns="91440" tIns="45720" rIns="91440" bIns="45720" rtlCol="0" anchor="ctr">
            <a:normAutofit/>
          </a:bodyPr>
          <a:lstStyle/>
          <a:p>
            <a:pP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(6b). </a:t>
            </a:r>
            <a:r>
              <a:rPr lang="es-ES" dirty="0"/>
              <a:t>MySQL</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CuadroTexto 2"/>
          <p:cNvSpPr txBox="1"/>
          <p:nvPr/>
        </p:nvSpPr>
        <p:spPr>
          <a:xfrm>
            <a:off x="1036749" y="1640881"/>
            <a:ext cx="6747769" cy="3416320"/>
          </a:xfrm>
          <a:prstGeom prst="rect">
            <a:avLst/>
          </a:prstGeom>
          <a:noFill/>
        </p:spPr>
        <p:txBody>
          <a:bodyPr wrap="square" rtlCol="0">
            <a:spAutoFit/>
          </a:bodyPr>
          <a:lstStyle/>
          <a:p>
            <a:r>
              <a:rPr lang="es-ES" b="1" dirty="0"/>
              <a:t>MySQL Gráfico (1)</a:t>
            </a:r>
            <a:r>
              <a:rPr lang="es-ES" dirty="0"/>
              <a:t>. Iniciamos el interfaz grafico para repetir las operaciones realizadas antes en línea de comandos o consola de MySQL:</a:t>
            </a:r>
          </a:p>
          <a:p>
            <a:pPr marL="342900" indent="-342900">
              <a:buFont typeface="+mj-lt"/>
              <a:buAutoNum type="arabicPeriod"/>
            </a:pPr>
            <a:r>
              <a:rPr lang="es-ES" dirty="0"/>
              <a:t>Después de comprobar que no existe creamos una DB “</a:t>
            </a:r>
            <a:r>
              <a:rPr lang="es-ES" dirty="0" err="1"/>
              <a:t>sample</a:t>
            </a:r>
            <a:r>
              <a:rPr lang="es-ES" dirty="0"/>
              <a:t>”</a:t>
            </a:r>
          </a:p>
          <a:p>
            <a:pPr marL="342900" indent="-342900">
              <a:buFont typeface="+mj-lt"/>
              <a:buAutoNum type="arabicPeriod"/>
            </a:pPr>
            <a:r>
              <a:rPr lang="es-ES" dirty="0"/>
              <a:t>Conectamos a </a:t>
            </a:r>
            <a:r>
              <a:rPr lang="es-ES" dirty="0" err="1"/>
              <a:t>sample</a:t>
            </a:r>
            <a:r>
              <a:rPr lang="es-ES" dirty="0"/>
              <a:t> y comprobamos que carece de tablas</a:t>
            </a:r>
          </a:p>
          <a:p>
            <a:pPr marL="342900" indent="-342900">
              <a:buFont typeface="+mj-lt"/>
              <a:buAutoNum type="arabicPeriod"/>
            </a:pPr>
            <a:r>
              <a:rPr lang="es-ES" dirty="0"/>
              <a:t>Conectamos a </a:t>
            </a:r>
            <a:r>
              <a:rPr lang="es-ES" dirty="0" err="1"/>
              <a:t>information_schema</a:t>
            </a:r>
            <a:r>
              <a:rPr lang="es-ES" dirty="0"/>
              <a:t> y comprobamos las tablas que incluye</a:t>
            </a:r>
          </a:p>
          <a:p>
            <a:pPr marL="342900" indent="-342900">
              <a:buFont typeface="+mj-lt"/>
              <a:buAutoNum type="arabicPeriod"/>
            </a:pPr>
            <a:r>
              <a:rPr lang="es-ES" dirty="0"/>
              <a:t>Conectamos a test y comprobamos que carece de tablas</a:t>
            </a:r>
          </a:p>
          <a:p>
            <a:pPr marL="342900" indent="-342900">
              <a:buFont typeface="+mj-lt"/>
              <a:buAutoNum type="arabicPeriod"/>
            </a:pPr>
            <a:r>
              <a:rPr lang="es-ES" dirty="0"/>
              <a:t>Creamos la tabla </a:t>
            </a:r>
            <a:r>
              <a:rPr lang="es-ES" dirty="0" err="1"/>
              <a:t>student</a:t>
            </a:r>
            <a:r>
              <a:rPr lang="es-ES" dirty="0"/>
              <a:t> con los campos: </a:t>
            </a:r>
            <a:br>
              <a:rPr lang="es-ES" dirty="0"/>
            </a:br>
            <a:r>
              <a:rPr lang="es-ES" dirty="0" err="1"/>
              <a:t>studID</a:t>
            </a:r>
            <a:r>
              <a:rPr lang="es-ES" dirty="0"/>
              <a:t> INT(5) como clave y </a:t>
            </a:r>
            <a:r>
              <a:rPr lang="es-ES" dirty="0" err="1"/>
              <a:t>name</a:t>
            </a:r>
            <a:r>
              <a:rPr lang="es-ES" dirty="0"/>
              <a:t> VARCHAR(30),</a:t>
            </a:r>
          </a:p>
          <a:p>
            <a:pPr marL="342900" indent="-342900">
              <a:buFont typeface="+mj-lt"/>
              <a:buAutoNum type="arabicPeriod"/>
            </a:pPr>
            <a:r>
              <a:rPr lang="es-ES" dirty="0"/>
              <a:t>Comprobamos la estructura de la tabla</a:t>
            </a:r>
          </a:p>
          <a:p>
            <a:pPr marL="342900" indent="-342900">
              <a:buFont typeface="+mj-lt"/>
              <a:buAutoNum type="arabicPeriod"/>
            </a:pPr>
            <a:r>
              <a:rPr lang="es-ES" dirty="0"/>
              <a:t>Eliminamos la </a:t>
            </a:r>
            <a:r>
              <a:rPr lang="es-ES" dirty="0" err="1"/>
              <a:t>db</a:t>
            </a:r>
            <a:r>
              <a:rPr lang="es-ES" dirty="0"/>
              <a:t> </a:t>
            </a:r>
            <a:r>
              <a:rPr lang="es-ES" dirty="0" err="1"/>
              <a:t>sample</a:t>
            </a:r>
            <a:endParaRPr lang="es-ES" dirty="0"/>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grpSp>
        <p:nvGrpSpPr>
          <p:cNvPr id="10" name="Grupo 9"/>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6616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518103"/>
          </a:xfrm>
        </p:spPr>
        <p:txBody>
          <a:bodyPr>
            <a:normAutofit/>
          </a:bodyPr>
          <a:lstStyle/>
          <a:p>
            <a:r>
              <a:rPr lang="es-ES"/>
              <a:t>Tipos de tablas: “motores de almacenamiento”</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xtec.net/~acastan/textos/imagenes_MySQL/moto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494" y="2090580"/>
            <a:ext cx="4247760" cy="178001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539750" y="2214543"/>
            <a:ext cx="3141824" cy="1477328"/>
          </a:xfrm>
          <a:prstGeom prst="rect">
            <a:avLst/>
          </a:prstGeom>
        </p:spPr>
        <p:txBody>
          <a:bodyPr wrap="square">
            <a:spAutoFit/>
          </a:bodyPr>
          <a:lstStyle/>
          <a:p>
            <a:r>
              <a:rPr lang="es-ES" dirty="0"/>
              <a:t>MySQL incorpora "motores de almacenamiento", que nos permite seleccionar el tipo de almacenamiento interno de cada tabla</a:t>
            </a:r>
          </a:p>
        </p:txBody>
      </p:sp>
      <p:sp>
        <p:nvSpPr>
          <p:cNvPr id="6" name="Rectángulo 5"/>
          <p:cNvSpPr/>
          <p:nvPr/>
        </p:nvSpPr>
        <p:spPr>
          <a:xfrm>
            <a:off x="661737" y="4120916"/>
            <a:ext cx="7708401" cy="923330"/>
          </a:xfrm>
          <a:prstGeom prst="rect">
            <a:avLst/>
          </a:prstGeom>
        </p:spPr>
        <p:txBody>
          <a:bodyPr wrap="square">
            <a:spAutoFit/>
          </a:bodyPr>
          <a:lstStyle/>
          <a:p>
            <a:pPr marL="285750" indent="-285750">
              <a:buFont typeface="Arial" panose="020B0604020202020204" pitchFamily="34" charset="0"/>
              <a:buChar char="•"/>
            </a:pPr>
            <a:r>
              <a:rPr lang="es-ES" dirty="0"/>
              <a:t>no afecta a la interacción del cliente con el servidor</a:t>
            </a:r>
          </a:p>
          <a:p>
            <a:pPr marL="285750" indent="-285750">
              <a:buFont typeface="Arial" panose="020B0604020202020204" pitchFamily="34" charset="0"/>
              <a:buChar char="•"/>
            </a:pPr>
            <a:r>
              <a:rPr lang="es-ES" dirty="0"/>
              <a:t>los comandos SQL son los mismos </a:t>
            </a:r>
          </a:p>
          <a:p>
            <a:pPr marL="285750" indent="-285750">
              <a:buFont typeface="Arial" panose="020B0604020202020204" pitchFamily="34" charset="0"/>
              <a:buChar char="•"/>
            </a:pPr>
            <a:r>
              <a:rPr lang="es-ES" dirty="0"/>
              <a:t>el cliente no necesita saber como se guardan los datos.</a:t>
            </a:r>
          </a:p>
        </p:txBody>
      </p:sp>
      <p:sp>
        <p:nvSpPr>
          <p:cNvPr id="7" name="Rectángulo 6"/>
          <p:cNvSpPr/>
          <p:nvPr/>
        </p:nvSpPr>
        <p:spPr>
          <a:xfrm>
            <a:off x="661737" y="5199579"/>
            <a:ext cx="7203239" cy="923330"/>
          </a:xfrm>
          <a:prstGeom prst="rect">
            <a:avLst/>
          </a:prstGeom>
        </p:spPr>
        <p:txBody>
          <a:bodyPr wrap="square">
            <a:spAutoFit/>
          </a:bodyPr>
          <a:lstStyle/>
          <a:p>
            <a:r>
              <a:rPr lang="es-ES" dirty="0"/>
              <a:t>Hay una docena de motores de almacenamiento propios de MySQL, más los desarrollados por terceros.</a:t>
            </a:r>
          </a:p>
          <a:p>
            <a:r>
              <a:rPr lang="es-ES" dirty="0"/>
              <a:t>Los más conocidos son: </a:t>
            </a:r>
            <a:r>
              <a:rPr lang="es-ES" noProof="1"/>
              <a:t>MyISAM, InnoDB, </a:t>
            </a:r>
            <a:r>
              <a:rPr lang="es-ES" dirty="0"/>
              <a:t>HEAP, NDB.</a:t>
            </a:r>
          </a:p>
        </p:txBody>
      </p:sp>
    </p:spTree>
    <p:extLst>
      <p:ext uri="{BB962C8B-B14F-4D97-AF65-F5344CB8AC3E}">
        <p14:creationId xmlns:p14="http://schemas.microsoft.com/office/powerpoint/2010/main" val="3783233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a:t>Tipos principales</a:t>
            </a:r>
            <a:endParaRPr lang="es-ES" dirty="0"/>
          </a:p>
        </p:txBody>
      </p:sp>
      <p:sp>
        <p:nvSpPr>
          <p:cNvPr id="4" name="Marcador de contenido 3"/>
          <p:cNvSpPr>
            <a:spLocks noGrp="1"/>
          </p:cNvSpPr>
          <p:nvPr>
            <p:ph idx="1"/>
          </p:nvPr>
        </p:nvSpPr>
        <p:spPr>
          <a:xfrm>
            <a:off x="628650" y="1825625"/>
            <a:ext cx="7886700" cy="3334204"/>
          </a:xfrm>
        </p:spPr>
        <p:txBody>
          <a:bodyPr>
            <a:normAutofit/>
          </a:bodyPr>
          <a:lstStyle/>
          <a:p>
            <a:pPr>
              <a:buFont typeface="Wingdings" panose="05000000000000000000" pitchFamily="2" charset="2"/>
              <a:buChar char="§"/>
            </a:pPr>
            <a:r>
              <a:rPr lang="es-ES" sz="2400" b="1" noProof="1">
                <a:solidFill>
                  <a:schemeClr val="accent5">
                    <a:lumMod val="75000"/>
                  </a:schemeClr>
                </a:solidFill>
              </a:rPr>
              <a:t>MyISAM</a:t>
            </a:r>
            <a:r>
              <a:rPr lang="es-ES" sz="2400" dirty="0"/>
              <a:t>: formato estable, maduro y simple de manejar. Internamente admite tres posibilidades que gestiona directamente MySQL: Estáticas, Dinámicas y Comprimidas</a:t>
            </a:r>
          </a:p>
          <a:p>
            <a:r>
              <a:rPr lang="es-ES" sz="2400" b="1" noProof="1">
                <a:solidFill>
                  <a:schemeClr val="accent5">
                    <a:lumMod val="75000"/>
                  </a:schemeClr>
                </a:solidFill>
              </a:rPr>
              <a:t>InnoDB</a:t>
            </a:r>
            <a:r>
              <a:rPr lang="es-ES" sz="2400" dirty="0"/>
              <a:t>: formato más moderno, que soporta transacciones y bloqueos a nivel de fila, claves foráneas y recuperación frente a desastres.</a:t>
            </a:r>
            <a:br>
              <a:rPr lang="es-ES" sz="2400" dirty="0"/>
            </a:br>
            <a:r>
              <a:rPr lang="es-ES" sz="2400" dirty="0"/>
              <a:t>Como inconvenientes: ocupan más espacio, su administración es más compleja (debido a sus índices), no soportan índices de texto completo…</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452075" y="5294765"/>
            <a:ext cx="6941652" cy="923330"/>
          </a:xfrm>
          <a:prstGeom prst="rect">
            <a:avLst/>
          </a:prstGeom>
          <a:noFill/>
        </p:spPr>
        <p:txBody>
          <a:bodyPr wrap="square" rtlCol="0">
            <a:spAutoFit/>
          </a:bodyPr>
          <a:lstStyle/>
          <a:p>
            <a:r>
              <a:rPr lang="es-ES" dirty="0"/>
              <a:t>Ambos pueden coexistir en una misma DB, las primeras cuando se necesite la máxima eficacia y las segundas cuando interesa utilizar transacciones</a:t>
            </a:r>
          </a:p>
        </p:txBody>
      </p:sp>
    </p:spTree>
    <p:extLst>
      <p:ext uri="{BB962C8B-B14F-4D97-AF65-F5344CB8AC3E}">
        <p14:creationId xmlns:p14="http://schemas.microsoft.com/office/powerpoint/2010/main" val="12948536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21417"/>
          </a:xfrm>
        </p:spPr>
        <p:txBody>
          <a:bodyPr>
            <a:normAutofit/>
          </a:bodyPr>
          <a:lstStyle/>
          <a:p>
            <a:pPr algn="ctr"/>
            <a:r>
              <a:rPr lang="es-ES"/>
              <a:t>Motor MyISAM</a:t>
            </a:r>
            <a:endParaRPr lang="es-ES" dirty="0"/>
          </a:p>
        </p:txBody>
      </p:sp>
      <p:sp>
        <p:nvSpPr>
          <p:cNvPr id="4" name="Marcador de contenido 3"/>
          <p:cNvSpPr>
            <a:spLocks noGrp="1"/>
          </p:cNvSpPr>
          <p:nvPr>
            <p:ph idx="1"/>
          </p:nvPr>
        </p:nvSpPr>
        <p:spPr/>
        <p:txBody>
          <a:bodyPr>
            <a:normAutofit/>
          </a:bodyPr>
          <a:lstStyle/>
          <a:p>
            <a:pPr>
              <a:buFont typeface="Wingdings" panose="05000000000000000000" pitchFamily="2" charset="2"/>
              <a:buChar char="§"/>
            </a:pPr>
            <a:r>
              <a:rPr lang="es-ES" sz="2400" dirty="0"/>
              <a:t>No transaccional.</a:t>
            </a:r>
          </a:p>
          <a:p>
            <a:pPr>
              <a:buFont typeface="Wingdings" panose="05000000000000000000" pitchFamily="2" charset="2"/>
              <a:buChar char="§"/>
            </a:pPr>
            <a:r>
              <a:rPr lang="es-ES" sz="2400" dirty="0"/>
              <a:t>Bloqueos a nivel de tabla.</a:t>
            </a:r>
          </a:p>
          <a:p>
            <a:pPr>
              <a:buFont typeface="Wingdings" panose="05000000000000000000" pitchFamily="2" charset="2"/>
              <a:buChar char="§"/>
            </a:pPr>
            <a:r>
              <a:rPr lang="es-ES" sz="2400" dirty="0"/>
              <a:t>Muy rápido en lectura y escritura (excepto escrituras simultaneas en la misma tabla).</a:t>
            </a:r>
          </a:p>
          <a:p>
            <a:pPr>
              <a:buFont typeface="Wingdings" panose="05000000000000000000" pitchFamily="2" charset="2"/>
              <a:buChar char="§"/>
            </a:pPr>
            <a:r>
              <a:rPr lang="es-ES" sz="2400" dirty="0"/>
              <a:t>Bajo requerimiento de espacio en disco y memoria.</a:t>
            </a:r>
          </a:p>
          <a:p>
            <a:pPr>
              <a:buFont typeface="Wingdings" panose="05000000000000000000" pitchFamily="2" charset="2"/>
              <a:buChar char="§"/>
            </a:pPr>
            <a:r>
              <a:rPr lang="es-ES" sz="2400" dirty="0"/>
              <a:t>Los datos se guardan en disco: diferentes ficheros para la definición de la tabla, los datos y los índices.</a:t>
            </a:r>
          </a:p>
          <a:p>
            <a:pPr>
              <a:buFont typeface="Wingdings" panose="05000000000000000000" pitchFamily="2" charset="2"/>
              <a:buChar char="§"/>
            </a:pPr>
            <a:r>
              <a:rPr lang="es-ES" sz="2400" dirty="0"/>
              <a:t>Es el motor por defecto de MySQL.</a:t>
            </a:r>
          </a:p>
          <a:p>
            <a:pPr>
              <a:buFont typeface="Wingdings" panose="05000000000000000000" pitchFamily="2" charset="2"/>
              <a:buChar char="§"/>
            </a:pPr>
            <a:r>
              <a:rPr lang="es-ES" sz="2400" dirty="0"/>
              <a:t>Es una buena elección cuando necesitamos velocidad, y tenemos pocas modificaciones simultaneas de la tabla.</a:t>
            </a:r>
          </a:p>
          <a:p>
            <a:pPr>
              <a:buFont typeface="Wingdings" panose="05000000000000000000" pitchFamily="2" charset="2"/>
              <a:buChar char="§"/>
            </a:pPr>
            <a:endParaRPr lang="es-ES" sz="2400"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819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21417"/>
          </a:xfrm>
        </p:spPr>
        <p:txBody>
          <a:bodyPr>
            <a:normAutofit/>
          </a:bodyPr>
          <a:lstStyle/>
          <a:p>
            <a:pPr algn="ctr"/>
            <a:r>
              <a:rPr lang="es-ES" dirty="0"/>
              <a:t>Motor </a:t>
            </a:r>
            <a:r>
              <a:rPr lang="es-ES" noProof="1"/>
              <a:t>InnoDB</a:t>
            </a:r>
            <a:endParaRPr lang="es-ES" dirty="0"/>
          </a:p>
        </p:txBody>
      </p:sp>
      <p:sp>
        <p:nvSpPr>
          <p:cNvPr id="4" name="Marcador de contenido 3"/>
          <p:cNvSpPr>
            <a:spLocks noGrp="1"/>
          </p:cNvSpPr>
          <p:nvPr>
            <p:ph idx="1"/>
          </p:nvPr>
        </p:nvSpPr>
        <p:spPr>
          <a:xfrm>
            <a:off x="498020" y="1356070"/>
            <a:ext cx="8406493" cy="5049498"/>
          </a:xfrm>
        </p:spPr>
        <p:txBody>
          <a:bodyPr>
            <a:noAutofit/>
          </a:bodyPr>
          <a:lstStyle/>
          <a:p>
            <a:r>
              <a:rPr lang="es-ES" sz="2400" dirty="0"/>
              <a:t>Transaccional. Permite deshacer transacciones a medias ("</a:t>
            </a:r>
            <a:r>
              <a:rPr lang="es-ES" sz="2400" dirty="0" err="1"/>
              <a:t>rollback</a:t>
            </a:r>
            <a:r>
              <a:rPr lang="es-ES" sz="2400" dirty="0"/>
              <a:t>"). </a:t>
            </a:r>
            <a:r>
              <a:rPr lang="es-ES" sz="2400" dirty="0" err="1"/>
              <a:t>Multiversionado</a:t>
            </a:r>
            <a:endParaRPr lang="es-ES" sz="2400" dirty="0"/>
          </a:p>
          <a:p>
            <a:r>
              <a:rPr lang="es-ES" sz="2400" dirty="0"/>
              <a:t>Bloqueos a nivel de registro</a:t>
            </a:r>
          </a:p>
          <a:p>
            <a:r>
              <a:rPr lang="es-ES" sz="2400" dirty="0"/>
              <a:t>Restricciones en claves foráneas</a:t>
            </a:r>
          </a:p>
          <a:p>
            <a:r>
              <a:rPr lang="es-ES" sz="2400" dirty="0"/>
              <a:t>Fácil recuperación de datos en caso de error.</a:t>
            </a:r>
          </a:p>
          <a:p>
            <a:r>
              <a:rPr lang="es-ES" sz="2400" dirty="0"/>
              <a:t>Alta concurrencia más segura en escritura.</a:t>
            </a:r>
          </a:p>
          <a:p>
            <a:r>
              <a:rPr lang="es-ES" sz="2400" dirty="0"/>
              <a:t>Los datos se guardan en un fichero para la definición de la tabla, y un "</a:t>
            </a:r>
            <a:r>
              <a:rPr lang="es-ES" sz="2400" dirty="0" err="1"/>
              <a:t>tablespace</a:t>
            </a:r>
            <a:r>
              <a:rPr lang="es-ES" sz="2400" dirty="0"/>
              <a:t>" para guardar conjuntamente datos e índices. </a:t>
            </a:r>
          </a:p>
          <a:p>
            <a:r>
              <a:rPr lang="es-ES" sz="2400" dirty="0"/>
              <a:t>Necesita mas espacio en disco y memoria</a:t>
            </a:r>
          </a:p>
          <a:p>
            <a:r>
              <a:rPr lang="es-ES" sz="2400" dirty="0"/>
              <a:t>Es una buena elección cuando necesitamos transacciones, restricciones en claves foráneas, o tenemos muchas escrituras simultaneas.</a:t>
            </a:r>
          </a:p>
          <a:p>
            <a:endParaRPr lang="es-ES" sz="2400" dirty="0"/>
          </a:p>
        </p:txBody>
      </p:sp>
      <p:pic>
        <p:nvPicPr>
          <p:cNvPr id="3"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7004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21417"/>
          </a:xfrm>
        </p:spPr>
        <p:txBody>
          <a:bodyPr>
            <a:normAutofit/>
          </a:bodyPr>
          <a:lstStyle/>
          <a:p>
            <a:pPr algn="ctr"/>
            <a:r>
              <a:rPr lang="es-ES" dirty="0"/>
              <a:t>Motor HEAP</a:t>
            </a:r>
          </a:p>
        </p:txBody>
      </p:sp>
      <p:sp>
        <p:nvSpPr>
          <p:cNvPr id="4" name="Marcador de contenido 3"/>
          <p:cNvSpPr>
            <a:spLocks noGrp="1"/>
          </p:cNvSpPr>
          <p:nvPr>
            <p:ph idx="1"/>
          </p:nvPr>
        </p:nvSpPr>
        <p:spPr>
          <a:xfrm>
            <a:off x="628650" y="1825625"/>
            <a:ext cx="7886700" cy="3911146"/>
          </a:xfrm>
        </p:spPr>
        <p:txBody>
          <a:bodyPr>
            <a:normAutofit/>
          </a:bodyPr>
          <a:lstStyle/>
          <a:p>
            <a:r>
              <a:rPr lang="es-ES" sz="2400" dirty="0"/>
              <a:t>Los datos se guardan en memoria, utilizando algoritmos que hacen un uso óptimo de este medio.</a:t>
            </a:r>
          </a:p>
          <a:p>
            <a:r>
              <a:rPr lang="es-ES" sz="2400" dirty="0"/>
              <a:t>Es muy, muy rápido.</a:t>
            </a:r>
          </a:p>
          <a:p>
            <a:r>
              <a:rPr lang="es-ES" sz="2400" dirty="0"/>
              <a:t>Podemos crear una tabla HEAP a partir de una tabla en disco con:</a:t>
            </a:r>
            <a:br>
              <a:rPr lang="es-ES" sz="2400" dirty="0"/>
            </a:br>
            <a:r>
              <a:rPr lang="es-ES" sz="2400" dirty="0"/>
              <a:t>CREATE TABLE </a:t>
            </a:r>
            <a:r>
              <a:rPr lang="es-ES" sz="2400" dirty="0" err="1"/>
              <a:t>nombre_tabla</a:t>
            </a:r>
            <a:r>
              <a:rPr lang="es-ES" sz="2400" dirty="0"/>
              <a:t> ENGINE=MEMORY</a:t>
            </a:r>
            <a:br>
              <a:rPr lang="es-ES" sz="2400" dirty="0"/>
            </a:br>
            <a:r>
              <a:rPr lang="es-ES" sz="2400" dirty="0"/>
              <a:t>SELECT * FROM </a:t>
            </a:r>
            <a:r>
              <a:rPr lang="es-ES" sz="2400" dirty="0" err="1"/>
              <a:t>nombre_tabla_disco</a:t>
            </a:r>
            <a:r>
              <a:rPr lang="es-ES" sz="2400" dirty="0"/>
              <a:t>;</a:t>
            </a:r>
          </a:p>
          <a:p>
            <a:r>
              <a:rPr lang="es-ES" sz="2400" dirty="0"/>
              <a:t>Es una buena elección cuando necesitamos realizar operaciones muy rápidas sobre conjuntos pequeños de datos</a:t>
            </a:r>
          </a:p>
          <a:p>
            <a:endParaRPr lang="es-ES" sz="2400"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94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21417"/>
          </a:xfrm>
        </p:spPr>
        <p:txBody>
          <a:bodyPr>
            <a:normAutofit/>
          </a:bodyPr>
          <a:lstStyle/>
          <a:p>
            <a:pPr algn="ctr"/>
            <a:r>
              <a:rPr lang="es-ES" dirty="0"/>
              <a:t>Motor NDB</a:t>
            </a:r>
          </a:p>
        </p:txBody>
      </p:sp>
      <p:sp>
        <p:nvSpPr>
          <p:cNvPr id="4" name="Marcador de contenido 3"/>
          <p:cNvSpPr>
            <a:spLocks noGrp="1"/>
          </p:cNvSpPr>
          <p:nvPr>
            <p:ph idx="1"/>
          </p:nvPr>
        </p:nvSpPr>
        <p:spPr>
          <a:xfrm>
            <a:off x="508906" y="1464583"/>
            <a:ext cx="8406493" cy="4946759"/>
          </a:xfrm>
        </p:spPr>
        <p:txBody>
          <a:bodyPr>
            <a:noAutofit/>
          </a:bodyPr>
          <a:lstStyle/>
          <a:p>
            <a:r>
              <a:rPr lang="es-ES" sz="2400" dirty="0"/>
              <a:t>Es el motor de almacenamiento de los clúster de MySQL. </a:t>
            </a:r>
          </a:p>
          <a:p>
            <a:r>
              <a:rPr lang="es-ES" sz="2400" dirty="0"/>
              <a:t>La base de datos esta repartida por los diferentes nodos del clúster.</a:t>
            </a:r>
          </a:p>
          <a:p>
            <a:r>
              <a:rPr lang="es-ES" sz="2400" dirty="0"/>
              <a:t>Proporciona alta disponibilidad mediante redundancia.</a:t>
            </a:r>
          </a:p>
          <a:p>
            <a:r>
              <a:rPr lang="es-ES" sz="2400" dirty="0"/>
              <a:t>Proporciona alto rendimiento mediante fragmentación de datos sobre los grupos de nodos.</a:t>
            </a:r>
          </a:p>
          <a:p>
            <a:r>
              <a:rPr lang="es-ES" sz="2400" dirty="0"/>
              <a:t>Proporciona alta escalabilidad mediante la combinación de las dos características anteriores.</a:t>
            </a:r>
          </a:p>
          <a:p>
            <a:r>
              <a:rPr lang="es-ES" sz="2400" dirty="0"/>
              <a:t>Los datos se guardan en memoria, pero los </a:t>
            </a:r>
            <a:r>
              <a:rPr lang="es-ES" sz="2400" dirty="0" err="1"/>
              <a:t>logs</a:t>
            </a:r>
            <a:r>
              <a:rPr lang="es-ES" sz="2400" dirty="0"/>
              <a:t> van a disco.</a:t>
            </a:r>
          </a:p>
          <a:p>
            <a:r>
              <a:rPr lang="es-ES" sz="2400" dirty="0"/>
              <a:t>Es una buena elección cuando disponiendo de varios servidores necesitamos a   la vez velocidad, transacciones y redundancia de datos; replicación síncrona; y resistencia a caídas de servidores</a:t>
            </a:r>
          </a:p>
          <a:p>
            <a:endParaRPr lang="es-ES" sz="2400"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1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5772" y="352248"/>
            <a:ext cx="7886700" cy="729578"/>
          </a:xfrm>
        </p:spPr>
        <p:txBody>
          <a:bodyPr>
            <a:normAutofit/>
          </a:bodyPr>
          <a:lstStyle/>
          <a:p>
            <a:pPr algn="ctr"/>
            <a:r>
              <a:rPr lang="es-ES" sz="3600" b="1" i="1" dirty="0">
                <a:solidFill>
                  <a:srgbClr val="04617B"/>
                </a:solidFill>
                <a:effectLst>
                  <a:outerShdw blurRad="38100" dist="38100" dir="2700000" algn="tl">
                    <a:srgbClr val="C0C0C0"/>
                  </a:outerShdw>
                </a:effectLst>
                <a:latin typeface="Constantia"/>
                <a:cs typeface="+mn-cs"/>
              </a:rPr>
              <a:t>Web 2.0. HTML dinámico</a:t>
            </a:r>
            <a:endParaRPr lang="es-ES" dirty="0"/>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1317901" y="1283163"/>
            <a:ext cx="6482442" cy="5123895"/>
          </a:xfrm>
          <a:prstGeom prst="rect">
            <a:avLst/>
          </a:prstGeom>
        </p:spPr>
      </p:pic>
    </p:spTree>
    <p:extLst>
      <p:ext uri="{BB962C8B-B14F-4D97-AF65-F5344CB8AC3E}">
        <p14:creationId xmlns:p14="http://schemas.microsoft.com/office/powerpoint/2010/main" val="202778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Indexación</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87641" y="2440503"/>
            <a:ext cx="6757871"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latin typeface="Courier New" panose="02070309020205020404" pitchFamily="49" charset="0"/>
                <a:cs typeface="Courier New" panose="02070309020205020404" pitchFamily="49" charset="0"/>
              </a:rPr>
              <a:t>CREATE INDEX </a:t>
            </a:r>
            <a:r>
              <a:rPr lang="en-US" sz="1600" dirty="0" err="1">
                <a:latin typeface="Courier New" panose="02070309020205020404" pitchFamily="49" charset="0"/>
                <a:cs typeface="Courier New" panose="02070309020205020404" pitchFamily="49" charset="0"/>
              </a:rPr>
              <a:t>index_name</a:t>
            </a:r>
            <a:r>
              <a:rPr lang="en-US" sz="1600" dirty="0">
                <a:latin typeface="Courier New" panose="02070309020205020404" pitchFamily="49" charset="0"/>
                <a:cs typeface="Courier New" panose="02070309020205020404" pitchFamily="49" charset="0"/>
              </a:rPr>
              <a:t> ON </a:t>
            </a:r>
            <a:r>
              <a:rPr lang="en-US" sz="1600" dirty="0" err="1">
                <a:latin typeface="Courier New" panose="02070309020205020404" pitchFamily="49" charset="0"/>
                <a:cs typeface="Courier New" panose="02070309020205020404" pitchFamily="49" charset="0"/>
              </a:rPr>
              <a:t>tablename</a:t>
            </a:r>
            <a:r>
              <a:rPr lang="en-US" sz="1600" dirty="0">
                <a:latin typeface="Courier New" panose="02070309020205020404" pitchFamily="49" charset="0"/>
                <a:cs typeface="Courier New" panose="02070309020205020404" pitchFamily="49" charset="0"/>
              </a:rPr>
              <a:t> (column1,</a:t>
            </a:r>
          </a:p>
          <a:p>
            <a:r>
              <a:rPr lang="en-US" sz="1600" dirty="0">
                <a:latin typeface="Courier New" panose="02070309020205020404" pitchFamily="49" charset="0"/>
                <a:cs typeface="Courier New" panose="02070309020205020404" pitchFamily="49" charset="0"/>
              </a:rPr>
              <a:t>                                      column2,</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columnN</a:t>
            </a:r>
            <a:r>
              <a:rPr lang="en-US" sz="1600" dirty="0">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4" name="Rectángulo 3"/>
          <p:cNvSpPr/>
          <p:nvPr/>
        </p:nvSpPr>
        <p:spPr>
          <a:xfrm>
            <a:off x="774003" y="1530863"/>
            <a:ext cx="7566600" cy="646331"/>
          </a:xfrm>
          <a:prstGeom prst="rect">
            <a:avLst/>
          </a:prstGeom>
        </p:spPr>
        <p:txBody>
          <a:bodyPr wrap="square">
            <a:spAutoFit/>
          </a:bodyPr>
          <a:lstStyle/>
          <a:p>
            <a:r>
              <a:rPr lang="es-ES" dirty="0"/>
              <a:t>La creación de índices aporta velocidad a las búsquedas, sacrificando espacio en disco y rapidez a la hora de realizar modificaciones. </a:t>
            </a:r>
          </a:p>
        </p:txBody>
      </p:sp>
      <p:sp>
        <p:nvSpPr>
          <p:cNvPr id="8" name="Rectángulo 7"/>
          <p:cNvSpPr/>
          <p:nvPr/>
        </p:nvSpPr>
        <p:spPr>
          <a:xfrm>
            <a:off x="774003" y="4841112"/>
            <a:ext cx="7552962"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3494088" indent="-3494088"/>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a:t>
            </a:r>
            <a:r>
              <a:rPr lang="en-US" sz="1600" dirty="0">
                <a:latin typeface="Courier New" panose="02070309020205020404" pitchFamily="49" charset="0"/>
                <a:cs typeface="Courier New" panose="02070309020205020404" pitchFamily="49" charset="0"/>
              </a:rPr>
              <a:t>CREATE TABLE material (id INT NOT NULL,</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name CHAR(50) NOT NULL,</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resistance INT,</a:t>
            </a:r>
            <a:br>
              <a:rPr lang="en-US" sz="1600" dirty="0">
                <a:latin typeface="Courier New" panose="02070309020205020404" pitchFamily="49" charset="0"/>
                <a:cs typeface="Courier New" panose="02070309020205020404" pitchFamily="49" charset="0"/>
              </a:rPr>
            </a:br>
            <a:r>
              <a:rPr lang="en-US" sz="1600" dirty="0" err="1">
                <a:latin typeface="Courier New" panose="02070309020205020404" pitchFamily="49" charset="0"/>
                <a:cs typeface="Courier New" panose="02070309020205020404" pitchFamily="49" charset="0"/>
              </a:rPr>
              <a:t>melting_pt</a:t>
            </a:r>
            <a:r>
              <a:rPr lang="en-US" sz="1600" dirty="0">
                <a:latin typeface="Courier New" panose="02070309020205020404" pitchFamily="49" charset="0"/>
                <a:cs typeface="Courier New" panose="02070309020205020404" pitchFamily="49" charset="0"/>
              </a:rPr>
              <a:t> FLOAT,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INDEX index1 (id, name),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UNIQUE INDEX index2 (name))</a:t>
            </a:r>
            <a:r>
              <a:rPr lang="es-ES" sz="1600" dirty="0">
                <a:solidFill>
                  <a:schemeClr val="lt1"/>
                </a:solidFill>
                <a:latin typeface="Courier New" panose="02070309020205020404" pitchFamily="49" charset="0"/>
                <a:cs typeface="Courier New" panose="02070309020205020404" pitchFamily="49" charset="0"/>
              </a:rPr>
              <a:t>;</a:t>
            </a:r>
          </a:p>
        </p:txBody>
      </p:sp>
      <p:sp>
        <p:nvSpPr>
          <p:cNvPr id="5" name="CuadroTexto 4"/>
          <p:cNvSpPr txBox="1"/>
          <p:nvPr/>
        </p:nvSpPr>
        <p:spPr>
          <a:xfrm>
            <a:off x="3714286" y="3883279"/>
            <a:ext cx="2933657" cy="646331"/>
          </a:xfrm>
          <a:prstGeom prst="rect">
            <a:avLst/>
          </a:prstGeom>
          <a:noFill/>
        </p:spPr>
        <p:txBody>
          <a:bodyPr wrap="square" rtlCol="0">
            <a:spAutoFit/>
          </a:bodyPr>
          <a:lstStyle/>
          <a:p>
            <a:r>
              <a:rPr lang="es-ES" dirty="0" err="1"/>
              <a:t>index</a:t>
            </a:r>
            <a:r>
              <a:rPr lang="es-ES" dirty="0"/>
              <a:t> 1 por “id” e “</a:t>
            </a:r>
            <a:r>
              <a:rPr lang="es-ES" dirty="0" err="1"/>
              <a:t>id+name</a:t>
            </a:r>
            <a:r>
              <a:rPr lang="es-ES" dirty="0"/>
              <a:t>”</a:t>
            </a:r>
          </a:p>
          <a:p>
            <a:r>
              <a:rPr lang="es-ES" dirty="0" err="1"/>
              <a:t>index</a:t>
            </a:r>
            <a:r>
              <a:rPr lang="es-ES" dirty="0"/>
              <a:t> 2, por “</a:t>
            </a:r>
            <a:r>
              <a:rPr lang="es-ES" dirty="0" err="1"/>
              <a:t>name</a:t>
            </a:r>
            <a:r>
              <a:rPr lang="es-ES" dirty="0"/>
              <a:t>”</a:t>
            </a:r>
          </a:p>
        </p:txBody>
      </p:sp>
      <p:sp>
        <p:nvSpPr>
          <p:cNvPr id="9" name="Rectángulo 8"/>
          <p:cNvSpPr/>
          <p:nvPr/>
        </p:nvSpPr>
        <p:spPr>
          <a:xfrm>
            <a:off x="787641" y="3883280"/>
            <a:ext cx="2076018" cy="646331"/>
          </a:xfrm>
          <a:prstGeom prst="rect">
            <a:avLst/>
          </a:prstGeom>
        </p:spPr>
        <p:txBody>
          <a:bodyPr wrap="none">
            <a:spAutoFit/>
          </a:bodyPr>
          <a:lstStyle/>
          <a:p>
            <a:r>
              <a:rPr lang="es-ES" dirty="0"/>
              <a:t>En el ejemplo,</a:t>
            </a:r>
            <a:br>
              <a:rPr lang="es-ES" dirty="0"/>
            </a:br>
            <a:r>
              <a:rPr lang="es-ES" dirty="0"/>
              <a:t>se crean los índices </a:t>
            </a:r>
          </a:p>
        </p:txBody>
      </p:sp>
      <p:cxnSp>
        <p:nvCxnSpPr>
          <p:cNvPr id="11" name="Conector recto de flecha 10"/>
          <p:cNvCxnSpPr>
            <a:stCxn id="9" idx="3"/>
            <a:endCxn id="5" idx="1"/>
          </p:cNvCxnSpPr>
          <p:nvPr/>
        </p:nvCxnSpPr>
        <p:spPr>
          <a:xfrm flipV="1">
            <a:off x="2863659" y="4206445"/>
            <a:ext cx="8506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797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Cambios en tablas ya creadas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20484" y="1468101"/>
            <a:ext cx="7674429" cy="1200329"/>
          </a:xfrm>
          <a:prstGeom prst="rect">
            <a:avLst/>
          </a:prstGeom>
        </p:spPr>
        <p:txBody>
          <a:bodyPr wrap="square">
            <a:spAutoFit/>
          </a:bodyPr>
          <a:lstStyle/>
          <a:p>
            <a:r>
              <a:rPr lang="es-ES" dirty="0"/>
              <a:t> ALTER TABLE es usado para cambiar la estructura de una tabla existente. Podemos añadir o borrar columnas, cambiar el tipo de las columnas existentes, o renombrar las columnas o la tabla misma. También podemos cambiar el comentario de la tabla y el tipo de tabla. La Sintaxis es </a:t>
            </a:r>
          </a:p>
        </p:txBody>
      </p:sp>
      <p:sp>
        <p:nvSpPr>
          <p:cNvPr id="7" name="Rectángulo 6"/>
          <p:cNvSpPr/>
          <p:nvPr/>
        </p:nvSpPr>
        <p:spPr>
          <a:xfrm>
            <a:off x="620484" y="2847096"/>
            <a:ext cx="7260773"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ALTER TABLE </a:t>
            </a:r>
            <a:r>
              <a:rPr lang="es-ES" sz="1600" dirty="0" err="1">
                <a:solidFill>
                  <a:schemeClr val="lt1"/>
                </a:solidFill>
                <a:latin typeface="Courier New" panose="02070309020205020404" pitchFamily="49" charset="0"/>
                <a:cs typeface="Courier New" panose="02070309020205020404" pitchFamily="49" charset="0"/>
              </a:rPr>
              <a:t>tbl_name</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specification</a:t>
            </a:r>
            <a:r>
              <a:rPr lang="es-ES" sz="1600" dirty="0">
                <a:latin typeface="Courier New" panose="02070309020205020404" pitchFamily="49" charset="0"/>
                <a:cs typeface="Courier New" panose="02070309020205020404" pitchFamily="49" charset="0"/>
              </a:rPr>
              <a:t> </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specification</a:t>
            </a:r>
            <a:r>
              <a:rPr lang="es-ES" sz="1600" dirty="0">
                <a:solidFill>
                  <a:schemeClr val="lt1"/>
                </a:solidFill>
                <a:latin typeface="Courier New" panose="02070309020205020404" pitchFamily="49" charset="0"/>
                <a:cs typeface="Courier New" panose="02070309020205020404" pitchFamily="49" charset="0"/>
              </a:rPr>
              <a:t>] ...</a:t>
            </a:r>
          </a:p>
        </p:txBody>
      </p:sp>
      <p:graphicFrame>
        <p:nvGraphicFramePr>
          <p:cNvPr id="10" name="Tabla 9"/>
          <p:cNvGraphicFramePr>
            <a:graphicFrameLocks noGrp="1"/>
          </p:cNvGraphicFramePr>
          <p:nvPr>
            <p:extLst>
              <p:ext uri="{D42A27DB-BD31-4B8C-83A1-F6EECF244321}">
                <p14:modId xmlns:p14="http://schemas.microsoft.com/office/powerpoint/2010/main" val="2867883447"/>
              </p:ext>
            </p:extLst>
          </p:nvPr>
        </p:nvGraphicFramePr>
        <p:xfrm>
          <a:off x="620484" y="3413411"/>
          <a:ext cx="7260773" cy="2966720"/>
        </p:xfrm>
        <a:graphic>
          <a:graphicData uri="http://schemas.openxmlformats.org/drawingml/2006/table">
            <a:tbl>
              <a:tblPr bandRow="1">
                <a:tableStyleId>{5C22544A-7EE6-4342-B048-85BDC9FD1C3A}</a:tableStyleId>
              </a:tblPr>
              <a:tblGrid>
                <a:gridCol w="2431015">
                  <a:extLst>
                    <a:ext uri="{9D8B030D-6E8A-4147-A177-3AD203B41FA5}">
                      <a16:colId xmlns:a16="http://schemas.microsoft.com/office/drawing/2014/main" val="20000"/>
                    </a:ext>
                  </a:extLst>
                </a:gridCol>
                <a:gridCol w="4829758">
                  <a:extLst>
                    <a:ext uri="{9D8B030D-6E8A-4147-A177-3AD203B41FA5}">
                      <a16:colId xmlns:a16="http://schemas.microsoft.com/office/drawing/2014/main" val="20001"/>
                    </a:ext>
                  </a:extLst>
                </a:gridCol>
              </a:tblGrid>
              <a:tr h="370840">
                <a:tc>
                  <a:txBody>
                    <a:bodyPr/>
                    <a:lstStyle/>
                    <a:p>
                      <a:pPr algn="l"/>
                      <a:r>
                        <a:rPr lang="en-US" sz="1600" u="none" strike="noStrike" noProof="0" dirty="0">
                          <a:solidFill>
                            <a:srgbClr val="042F01"/>
                          </a:solidFill>
                          <a:effectLst/>
                          <a:latin typeface="+mn-lt"/>
                          <a:hlinkClick r:id="rId4"/>
                        </a:rPr>
                        <a:t>Rename</a:t>
                      </a:r>
                      <a:endParaRPr lang="en-US" sz="1600" noProof="0" dirty="0">
                        <a:latin typeface="+mn-lt"/>
                      </a:endParaRPr>
                    </a:p>
                  </a:txBody>
                  <a:tcPr anchor="ctr"/>
                </a:tc>
                <a:tc>
                  <a:txBody>
                    <a:bodyPr/>
                    <a:lstStyle/>
                    <a:p>
                      <a:pPr algn="ctr"/>
                      <a:r>
                        <a:rPr lang="es-ES" sz="1600" dirty="0"/>
                        <a:t>Renombra el nombre de una Tabla</a:t>
                      </a:r>
                    </a:p>
                  </a:txBody>
                  <a:tcPr anchor="ctr"/>
                </a:tc>
                <a:extLst>
                  <a:ext uri="{0D108BD9-81ED-4DB2-BD59-A6C34878D82A}">
                    <a16:rowId xmlns:a16="http://schemas.microsoft.com/office/drawing/2014/main" val="10000"/>
                  </a:ext>
                </a:extLst>
              </a:tr>
              <a:tr h="370840">
                <a:tc>
                  <a:txBody>
                    <a:bodyPr/>
                    <a:lstStyle/>
                    <a:p>
                      <a:pPr algn="l"/>
                      <a:r>
                        <a:rPr lang="en-US" sz="1600" u="none" strike="noStrike" noProof="0" dirty="0">
                          <a:solidFill>
                            <a:srgbClr val="042F01"/>
                          </a:solidFill>
                          <a:effectLst/>
                          <a:latin typeface="+mn-lt"/>
                          <a:hlinkClick r:id="rId5"/>
                        </a:rPr>
                        <a:t>Add</a:t>
                      </a:r>
                      <a:endParaRPr lang="en-US" sz="1600" noProof="0" dirty="0">
                        <a:latin typeface="+mn-lt"/>
                      </a:endParaRPr>
                    </a:p>
                  </a:txBody>
                  <a:tcPr anchor="ctr"/>
                </a:tc>
                <a:tc>
                  <a:txBody>
                    <a:bodyPr/>
                    <a:lstStyle/>
                    <a:p>
                      <a:pPr algn="ctr"/>
                      <a:r>
                        <a:rPr lang="es-ES" sz="1600" dirty="0"/>
                        <a:t>Añade una columna nueva, clave, índice</a:t>
                      </a:r>
                    </a:p>
                  </a:txBody>
                  <a:tcPr anchor="ctr"/>
                </a:tc>
                <a:extLst>
                  <a:ext uri="{0D108BD9-81ED-4DB2-BD59-A6C34878D82A}">
                    <a16:rowId xmlns:a16="http://schemas.microsoft.com/office/drawing/2014/main" val="10001"/>
                  </a:ext>
                </a:extLst>
              </a:tr>
              <a:tr h="370840">
                <a:tc>
                  <a:txBody>
                    <a:bodyPr/>
                    <a:lstStyle/>
                    <a:p>
                      <a:pPr algn="l"/>
                      <a:r>
                        <a:rPr lang="en-US" sz="1600" u="none" strike="noStrike" noProof="0" dirty="0">
                          <a:solidFill>
                            <a:srgbClr val="042F01"/>
                          </a:solidFill>
                          <a:effectLst/>
                          <a:latin typeface="+mn-lt"/>
                          <a:hlinkClick r:id="rId6"/>
                        </a:rPr>
                        <a:t>Add First</a:t>
                      </a:r>
                      <a:endParaRPr lang="en-US" sz="1600" noProof="0" dirty="0">
                        <a:latin typeface="+mn-lt"/>
                      </a:endParaRPr>
                    </a:p>
                  </a:txBody>
                  <a:tcPr anchor="ctr"/>
                </a:tc>
                <a:tc>
                  <a:txBody>
                    <a:bodyPr/>
                    <a:lstStyle/>
                    <a:p>
                      <a:pPr algn="ctr"/>
                      <a:r>
                        <a:rPr lang="es-ES" sz="1600" dirty="0"/>
                        <a:t>Añade una columna antes</a:t>
                      </a:r>
                    </a:p>
                  </a:txBody>
                  <a:tcPr anchor="ctr"/>
                </a:tc>
                <a:extLst>
                  <a:ext uri="{0D108BD9-81ED-4DB2-BD59-A6C34878D82A}">
                    <a16:rowId xmlns:a16="http://schemas.microsoft.com/office/drawing/2014/main" val="10002"/>
                  </a:ext>
                </a:extLst>
              </a:tr>
              <a:tr h="370840">
                <a:tc>
                  <a:txBody>
                    <a:bodyPr/>
                    <a:lstStyle/>
                    <a:p>
                      <a:pPr algn="l"/>
                      <a:r>
                        <a:rPr lang="en-US" sz="1600" u="none" strike="noStrike" noProof="0" dirty="0">
                          <a:solidFill>
                            <a:srgbClr val="042F01"/>
                          </a:solidFill>
                          <a:effectLst/>
                          <a:latin typeface="+mn-lt"/>
                          <a:hlinkClick r:id="rId7"/>
                        </a:rPr>
                        <a:t>Add After</a:t>
                      </a:r>
                      <a:endParaRPr lang="en-US" sz="1600" noProof="0" dirty="0">
                        <a:latin typeface="+mn-lt"/>
                      </a:endParaRPr>
                    </a:p>
                  </a:txBody>
                  <a:tcPr anchor="ctr"/>
                </a:tc>
                <a:tc>
                  <a:txBody>
                    <a:bodyPr/>
                    <a:lstStyle/>
                    <a:p>
                      <a:pPr algn="ctr"/>
                      <a:r>
                        <a:rPr lang="es-ES" sz="1600" dirty="0"/>
                        <a:t>Añade una columna </a:t>
                      </a:r>
                      <a:r>
                        <a:rPr lang="es-ES" sz="1600" dirty="0" err="1"/>
                        <a:t>despues</a:t>
                      </a:r>
                      <a:endParaRPr lang="es-ES" sz="1600" dirty="0"/>
                    </a:p>
                  </a:txBody>
                  <a:tcPr anchor="ctr"/>
                </a:tc>
                <a:extLst>
                  <a:ext uri="{0D108BD9-81ED-4DB2-BD59-A6C34878D82A}">
                    <a16:rowId xmlns:a16="http://schemas.microsoft.com/office/drawing/2014/main" val="10003"/>
                  </a:ext>
                </a:extLst>
              </a:tr>
              <a:tr h="370840">
                <a:tc>
                  <a:txBody>
                    <a:bodyPr/>
                    <a:lstStyle/>
                    <a:p>
                      <a:pPr algn="l"/>
                      <a:r>
                        <a:rPr lang="en-US" sz="1600" u="none" strike="noStrike" noProof="0" dirty="0">
                          <a:solidFill>
                            <a:srgbClr val="042F01"/>
                          </a:solidFill>
                          <a:effectLst/>
                          <a:latin typeface="+mn-lt"/>
                          <a:hlinkClick r:id="rId8"/>
                        </a:rPr>
                        <a:t>Drop</a:t>
                      </a:r>
                      <a:endParaRPr lang="en-US" sz="1600" noProof="0" dirty="0">
                        <a:latin typeface="+mn-lt"/>
                      </a:endParaRPr>
                    </a:p>
                  </a:txBody>
                  <a:tcPr anchor="ctr"/>
                </a:tc>
                <a:tc>
                  <a:txBody>
                    <a:bodyPr/>
                    <a:lstStyle/>
                    <a:p>
                      <a:pPr algn="ctr"/>
                      <a:r>
                        <a:rPr lang="es-ES" sz="1600" dirty="0"/>
                        <a:t>Suelta una columna, Índice, clave</a:t>
                      </a:r>
                    </a:p>
                  </a:txBody>
                  <a:tcPr anchor="ctr"/>
                </a:tc>
                <a:extLst>
                  <a:ext uri="{0D108BD9-81ED-4DB2-BD59-A6C34878D82A}">
                    <a16:rowId xmlns:a16="http://schemas.microsoft.com/office/drawing/2014/main" val="10004"/>
                  </a:ext>
                </a:extLst>
              </a:tr>
              <a:tr h="370840">
                <a:tc>
                  <a:txBody>
                    <a:bodyPr/>
                    <a:lstStyle/>
                    <a:p>
                      <a:pPr algn="l"/>
                      <a:r>
                        <a:rPr lang="en-US" sz="1600" u="none" strike="noStrike" noProof="0" dirty="0">
                          <a:solidFill>
                            <a:srgbClr val="042F01"/>
                          </a:solidFill>
                          <a:effectLst/>
                          <a:latin typeface="+mn-lt"/>
                          <a:hlinkClick r:id="rId9"/>
                        </a:rPr>
                        <a:t>Change</a:t>
                      </a:r>
                      <a:endParaRPr lang="en-US" sz="1600" noProof="0" dirty="0">
                        <a:latin typeface="+mn-lt"/>
                      </a:endParaRPr>
                    </a:p>
                  </a:txBody>
                  <a:tcPr anchor="ctr"/>
                </a:tc>
                <a:tc>
                  <a:txBody>
                    <a:bodyPr/>
                    <a:lstStyle/>
                    <a:p>
                      <a:pPr algn="ctr"/>
                      <a:r>
                        <a:rPr lang="es-ES" sz="1600" dirty="0"/>
                        <a:t>Cambia el nombre de una columna</a:t>
                      </a:r>
                    </a:p>
                  </a:txBody>
                  <a:tcPr anchor="ctr"/>
                </a:tc>
                <a:extLst>
                  <a:ext uri="{0D108BD9-81ED-4DB2-BD59-A6C34878D82A}">
                    <a16:rowId xmlns:a16="http://schemas.microsoft.com/office/drawing/2014/main" val="10005"/>
                  </a:ext>
                </a:extLst>
              </a:tr>
              <a:tr h="370840">
                <a:tc>
                  <a:txBody>
                    <a:bodyPr/>
                    <a:lstStyle/>
                    <a:p>
                      <a:pPr algn="l"/>
                      <a:r>
                        <a:rPr lang="en-US" sz="1600" u="none" strike="noStrike" noProof="0" dirty="0">
                          <a:solidFill>
                            <a:srgbClr val="042F01"/>
                          </a:solidFill>
                          <a:effectLst/>
                          <a:latin typeface="+mn-lt"/>
                          <a:hlinkClick r:id="rId10"/>
                        </a:rPr>
                        <a:t>Change Type</a:t>
                      </a:r>
                      <a:endParaRPr lang="en-US" sz="1600" noProof="0" dirty="0">
                        <a:latin typeface="+mn-lt"/>
                      </a:endParaRPr>
                    </a:p>
                  </a:txBody>
                  <a:tcPr anchor="ctr"/>
                </a:tc>
                <a:tc>
                  <a:txBody>
                    <a:bodyPr/>
                    <a:lstStyle/>
                    <a:p>
                      <a:pPr algn="ctr"/>
                      <a:r>
                        <a:rPr lang="es-ES" sz="1600" dirty="0"/>
                        <a:t>Cambia el tipo de columna</a:t>
                      </a:r>
                    </a:p>
                  </a:txBody>
                  <a:tcPr anchor="ctr"/>
                </a:tc>
                <a:extLst>
                  <a:ext uri="{0D108BD9-81ED-4DB2-BD59-A6C34878D82A}">
                    <a16:rowId xmlns:a16="http://schemas.microsoft.com/office/drawing/2014/main" val="10006"/>
                  </a:ext>
                </a:extLst>
              </a:tr>
              <a:tr h="370840">
                <a:tc>
                  <a:txBody>
                    <a:bodyPr/>
                    <a:lstStyle/>
                    <a:p>
                      <a:pPr algn="l"/>
                      <a:r>
                        <a:rPr lang="en-US" sz="1600" u="none" strike="noStrike" noProof="0" dirty="0">
                          <a:solidFill>
                            <a:srgbClr val="042F01"/>
                          </a:solidFill>
                          <a:effectLst/>
                          <a:latin typeface="+mn-lt"/>
                          <a:hlinkClick r:id="rId11"/>
                        </a:rPr>
                        <a:t>Modify</a:t>
                      </a:r>
                      <a:endParaRPr lang="en-US" sz="1600" noProof="0" dirty="0">
                        <a:latin typeface="+mn-lt"/>
                      </a:endParaRPr>
                    </a:p>
                  </a:txBody>
                  <a:tcPr anchor="ctr"/>
                </a:tc>
                <a:tc>
                  <a:txBody>
                    <a:bodyPr/>
                    <a:lstStyle/>
                    <a:p>
                      <a:pPr algn="ctr"/>
                      <a:r>
                        <a:rPr lang="es-ES" sz="1600" dirty="0"/>
                        <a:t>Modifica el tipo de columna</a:t>
                      </a:r>
                    </a:p>
                  </a:txBody>
                  <a:tcPr anchor="ctr"/>
                </a:tc>
                <a:extLst>
                  <a:ext uri="{0D108BD9-81ED-4DB2-BD59-A6C34878D82A}">
                    <a16:rowId xmlns:a16="http://schemas.microsoft.com/office/drawing/2014/main" val="10007"/>
                  </a:ext>
                </a:extLst>
              </a:tr>
            </a:tbl>
          </a:graphicData>
        </a:graphic>
      </p:graphicFrame>
      <p:cxnSp>
        <p:nvCxnSpPr>
          <p:cNvPr id="12" name="Conector recto de flecha 11"/>
          <p:cNvCxnSpPr/>
          <p:nvPr/>
        </p:nvCxnSpPr>
        <p:spPr>
          <a:xfrm flipH="1">
            <a:off x="2253343" y="3145971"/>
            <a:ext cx="1828800" cy="2830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51319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Cambios en tablas ya creadas: algunos ejemplos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64028" y="3127667"/>
            <a:ext cx="7587343" cy="369332"/>
          </a:xfrm>
          <a:prstGeom prst="rect">
            <a:avLst/>
          </a:prstGeom>
        </p:spPr>
        <p:txBody>
          <a:bodyPr wrap="square">
            <a:spAutoFit/>
          </a:bodyPr>
          <a:lstStyle/>
          <a:p>
            <a:r>
              <a:rPr lang="es-ES" dirty="0"/>
              <a:t>Para renombrar una tabla se utiliza ALTER TABLE junto con </a:t>
            </a:r>
            <a:r>
              <a:rPr lang="es-ES" b="1" dirty="0">
                <a:solidFill>
                  <a:srgbClr val="4A7598"/>
                </a:solidFill>
              </a:rPr>
              <a:t>RENAME</a:t>
            </a:r>
            <a:r>
              <a:rPr lang="es-ES" dirty="0"/>
              <a:t>. </a:t>
            </a:r>
          </a:p>
        </p:txBody>
      </p:sp>
      <p:sp>
        <p:nvSpPr>
          <p:cNvPr id="6" name="Rectángulo 5"/>
          <p:cNvSpPr/>
          <p:nvPr/>
        </p:nvSpPr>
        <p:spPr>
          <a:xfrm>
            <a:off x="893925" y="3685023"/>
            <a:ext cx="6292501"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 ALTER TABLE </a:t>
            </a:r>
            <a:r>
              <a:rPr lang="es-ES" sz="1600" dirty="0" err="1">
                <a:solidFill>
                  <a:schemeClr val="lt1"/>
                </a:solidFill>
                <a:latin typeface="Courier New" panose="02070309020205020404" pitchFamily="49" charset="0"/>
                <a:cs typeface="Courier New" panose="02070309020205020404" pitchFamily="49" charset="0"/>
              </a:rPr>
              <a:t>tbl_name</a:t>
            </a:r>
            <a:r>
              <a:rPr lang="es-ES" sz="1600" dirty="0">
                <a:solidFill>
                  <a:schemeClr val="lt1"/>
                </a:solidFill>
                <a:latin typeface="Courier New" panose="02070309020205020404" pitchFamily="49" charset="0"/>
                <a:cs typeface="Courier New" panose="02070309020205020404" pitchFamily="49" charset="0"/>
              </a:rPr>
              <a:t> RENAME </a:t>
            </a:r>
            <a:r>
              <a:rPr lang="es-ES" sz="1600" dirty="0" err="1">
                <a:solidFill>
                  <a:schemeClr val="lt1"/>
                </a:solidFill>
                <a:latin typeface="Courier New" panose="02070309020205020404" pitchFamily="49" charset="0"/>
                <a:cs typeface="Courier New" panose="02070309020205020404" pitchFamily="49" charset="0"/>
              </a:rPr>
              <a:t>tbl_name_new</a:t>
            </a:r>
            <a:r>
              <a:rPr lang="es-ES" sz="1600" dirty="0">
                <a:solidFill>
                  <a:schemeClr val="lt1"/>
                </a:solidFill>
                <a:latin typeface="Courier New" panose="02070309020205020404" pitchFamily="49" charset="0"/>
                <a:cs typeface="Courier New" panose="02070309020205020404" pitchFamily="49" charset="0"/>
              </a:rPr>
              <a:t>;</a:t>
            </a:r>
          </a:p>
        </p:txBody>
      </p:sp>
      <p:sp>
        <p:nvSpPr>
          <p:cNvPr id="13" name="Rectángulo 12"/>
          <p:cNvSpPr/>
          <p:nvPr/>
        </p:nvSpPr>
        <p:spPr>
          <a:xfrm>
            <a:off x="1066243" y="4263623"/>
            <a:ext cx="4431919" cy="369332"/>
          </a:xfrm>
          <a:prstGeom prst="rect">
            <a:avLst/>
          </a:prstGeom>
        </p:spPr>
        <p:txBody>
          <a:bodyPr wrap="none">
            <a:spAutoFit/>
          </a:bodyPr>
          <a:lstStyle/>
          <a:p>
            <a:r>
              <a:rPr lang="es-ES" dirty="0"/>
              <a:t>Renombra la tabla </a:t>
            </a:r>
            <a:r>
              <a:rPr lang="es-ES" dirty="0" err="1"/>
              <a:t>tbl_name</a:t>
            </a:r>
            <a:r>
              <a:rPr lang="es-ES" dirty="0"/>
              <a:t> a </a:t>
            </a:r>
            <a:r>
              <a:rPr lang="es-ES" dirty="0" err="1"/>
              <a:t>tbl_neme_new</a:t>
            </a:r>
            <a:endParaRPr lang="es-ES" dirty="0"/>
          </a:p>
        </p:txBody>
      </p:sp>
      <p:sp>
        <p:nvSpPr>
          <p:cNvPr id="15" name="Rectángulo 14"/>
          <p:cNvSpPr/>
          <p:nvPr/>
        </p:nvSpPr>
        <p:spPr>
          <a:xfrm>
            <a:off x="664028" y="1739075"/>
            <a:ext cx="6694716" cy="369332"/>
          </a:xfrm>
          <a:prstGeom prst="rect">
            <a:avLst/>
          </a:prstGeom>
        </p:spPr>
        <p:txBody>
          <a:bodyPr wrap="square">
            <a:spAutoFit/>
          </a:bodyPr>
          <a:lstStyle/>
          <a:p>
            <a:r>
              <a:rPr lang="es-ES" b="1" dirty="0">
                <a:solidFill>
                  <a:srgbClr val="4A7598"/>
                </a:solidFill>
              </a:rPr>
              <a:t>DROP COLUMN </a:t>
            </a:r>
            <a:r>
              <a:rPr lang="es-ES" dirty="0"/>
              <a:t>es usado para borrar una columna de una tabla. . </a:t>
            </a:r>
          </a:p>
        </p:txBody>
      </p:sp>
      <p:sp>
        <p:nvSpPr>
          <p:cNvPr id="16" name="Rectángulo 15"/>
          <p:cNvSpPr/>
          <p:nvPr/>
        </p:nvSpPr>
        <p:spPr>
          <a:xfrm>
            <a:off x="893925" y="2279483"/>
            <a:ext cx="5987701"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a:t>
            </a:r>
            <a:r>
              <a:rPr lang="en-US" sz="1600" dirty="0">
                <a:latin typeface="Courier New" panose="02070309020205020404" pitchFamily="49" charset="0"/>
                <a:cs typeface="Courier New" panose="02070309020205020404" pitchFamily="49" charset="0"/>
              </a:rPr>
              <a:t>ALTER TABLE </a:t>
            </a:r>
            <a:r>
              <a:rPr lang="en-US" sz="1600" dirty="0" err="1">
                <a:latin typeface="Courier New" panose="02070309020205020404" pitchFamily="49" charset="0"/>
                <a:cs typeface="Courier New" panose="02070309020205020404" pitchFamily="49" charset="0"/>
              </a:rPr>
              <a:t>tbl_name</a:t>
            </a:r>
            <a:r>
              <a:rPr lang="en-US" sz="1600" dirty="0">
                <a:latin typeface="Courier New" panose="02070309020205020404" pitchFamily="49" charset="0"/>
                <a:cs typeface="Courier New" panose="02070309020205020404" pitchFamily="49" charset="0"/>
              </a:rPr>
              <a:t> DROP </a:t>
            </a:r>
            <a:r>
              <a:rPr lang="en-US" sz="1600" dirty="0" err="1">
                <a:latin typeface="Courier New" panose="02070309020205020404" pitchFamily="49" charset="0"/>
                <a:cs typeface="Courier New" panose="02070309020205020404" pitchFamily="49" charset="0"/>
              </a:rPr>
              <a:t>col_name</a:t>
            </a:r>
            <a:r>
              <a:rPr lang="es-ES" sz="1600" dirty="0">
                <a:solidFill>
                  <a:schemeClr val="lt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70755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Cambios en tablas ya creadas: algunos ejemplos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697481" y="1929208"/>
            <a:ext cx="7178247" cy="369332"/>
          </a:xfrm>
          <a:prstGeom prst="rect">
            <a:avLst/>
          </a:prstGeom>
          <a:noFill/>
        </p:spPr>
        <p:txBody>
          <a:bodyPr wrap="none" rtlCol="0">
            <a:spAutoFit/>
          </a:bodyPr>
          <a:lstStyle/>
          <a:p>
            <a:r>
              <a:rPr lang="es-ES" dirty="0"/>
              <a:t>Añadir una columna usando ALTER TABLE con el modificador </a:t>
            </a:r>
            <a:r>
              <a:rPr lang="es-ES" b="1" dirty="0">
                <a:solidFill>
                  <a:srgbClr val="4A7598"/>
                </a:solidFill>
              </a:rPr>
              <a:t>ADD COLUMN</a:t>
            </a:r>
            <a:r>
              <a:rPr lang="es-ES" dirty="0"/>
              <a:t> </a:t>
            </a:r>
          </a:p>
        </p:txBody>
      </p:sp>
      <p:sp>
        <p:nvSpPr>
          <p:cNvPr id="9" name="Rectángulo 8"/>
          <p:cNvSpPr/>
          <p:nvPr/>
        </p:nvSpPr>
        <p:spPr>
          <a:xfrm>
            <a:off x="927378" y="2685788"/>
            <a:ext cx="7357446" cy="83099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ALTER TABLE </a:t>
            </a:r>
            <a:r>
              <a:rPr lang="es-ES" sz="1600" dirty="0" err="1"/>
              <a:t>tbl_name</a:t>
            </a:r>
            <a:r>
              <a:rPr lang="en-US" sz="1600" dirty="0">
                <a:solidFill>
                  <a:schemeClr val="lt1"/>
                </a:solidFill>
                <a:latin typeface="Courier New" panose="02070309020205020404" pitchFamily="49" charset="0"/>
                <a:cs typeface="Courier New" panose="02070309020205020404" pitchFamily="49" charset="0"/>
              </a:rPr>
              <a:t> ADD COLUMN </a:t>
            </a:r>
            <a:r>
              <a:rPr lang="en-US" sz="1600" dirty="0" err="1">
                <a:solidFill>
                  <a:schemeClr val="lt1"/>
                </a:solidFill>
                <a:latin typeface="Courier New" panose="02070309020205020404" pitchFamily="49" charset="0"/>
                <a:cs typeface="Courier New" panose="02070309020205020404" pitchFamily="49" charset="0"/>
              </a:rPr>
              <a:t>fieldname_n</a:t>
            </a:r>
            <a:r>
              <a:rPr lang="en-US" sz="1600" dirty="0">
                <a:solidFill>
                  <a:schemeClr val="lt1"/>
                </a:solidFill>
                <a:latin typeface="Courier New" panose="02070309020205020404" pitchFamily="49" charset="0"/>
                <a:cs typeface="Courier New" panose="02070309020205020404" pitchFamily="49" charset="0"/>
              </a:rPr>
              <a:t> INT(10);</a:t>
            </a:r>
          </a:p>
          <a:p>
            <a:r>
              <a:rPr lang="en-US" sz="1600" dirty="0">
                <a:solidFill>
                  <a:schemeClr val="lt1"/>
                </a:solidFill>
                <a:latin typeface="Courier New" panose="02070309020205020404" pitchFamily="49" charset="0"/>
                <a:cs typeface="Courier New" panose="02070309020205020404" pitchFamily="49" charset="0"/>
              </a:rPr>
              <a:t>Query OK, 0 rows affected (0.05 sec)</a:t>
            </a:r>
          </a:p>
          <a:p>
            <a:r>
              <a:rPr lang="en-US" sz="1600" dirty="0">
                <a:solidFill>
                  <a:schemeClr val="lt1"/>
                </a:solidFill>
                <a:latin typeface="Courier New" panose="02070309020205020404" pitchFamily="49" charset="0"/>
                <a:cs typeface="Courier New" panose="02070309020205020404" pitchFamily="49" charset="0"/>
              </a:rPr>
              <a:t>Records: 0  Duplicates: 0  Warnings: 0</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1" name="CuadroTexto 10"/>
          <p:cNvSpPr txBox="1"/>
          <p:nvPr/>
        </p:nvSpPr>
        <p:spPr>
          <a:xfrm>
            <a:off x="1025351" y="3904033"/>
            <a:ext cx="7357446" cy="646331"/>
          </a:xfrm>
          <a:prstGeom prst="rect">
            <a:avLst/>
          </a:prstGeom>
          <a:noFill/>
        </p:spPr>
        <p:txBody>
          <a:bodyPr wrap="square" rtlCol="0">
            <a:spAutoFit/>
          </a:bodyPr>
          <a:lstStyle/>
          <a:p>
            <a:r>
              <a:rPr lang="es-ES" dirty="0"/>
              <a:t>Podemos añadir </a:t>
            </a:r>
            <a:r>
              <a:rPr lang="es-ES" b="1" dirty="0">
                <a:solidFill>
                  <a:srgbClr val="4A7598"/>
                </a:solidFill>
              </a:rPr>
              <a:t>FIRST</a:t>
            </a:r>
            <a:r>
              <a:rPr lang="es-ES" dirty="0"/>
              <a:t>, para añadir la nueva columna al principio de la tabla  o </a:t>
            </a:r>
            <a:r>
              <a:rPr lang="es-ES" b="1" dirty="0">
                <a:solidFill>
                  <a:srgbClr val="4A7598"/>
                </a:solidFill>
              </a:rPr>
              <a:t>AFTER</a:t>
            </a:r>
            <a:r>
              <a:rPr lang="es-ES" dirty="0">
                <a:solidFill>
                  <a:srgbClr val="4A7598"/>
                </a:solidFill>
              </a:rPr>
              <a:t> </a:t>
            </a:r>
            <a:r>
              <a:rPr lang="es-ES" dirty="0"/>
              <a:t>&lt;</a:t>
            </a:r>
            <a:r>
              <a:rPr lang="es-ES" dirty="0" err="1"/>
              <a:t>fieldname</a:t>
            </a:r>
            <a:r>
              <a:rPr lang="es-ES" dirty="0"/>
              <a:t>&gt; para añadirla después de un campo concreto.</a:t>
            </a:r>
          </a:p>
        </p:txBody>
      </p:sp>
      <p:sp>
        <p:nvSpPr>
          <p:cNvPr id="10" name="Rectángulo 9"/>
          <p:cNvSpPr/>
          <p:nvPr/>
        </p:nvSpPr>
        <p:spPr>
          <a:xfrm>
            <a:off x="927378" y="4937612"/>
            <a:ext cx="7357446"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ALTER TABLE </a:t>
            </a:r>
            <a:r>
              <a:rPr lang="es-ES" sz="1600" dirty="0" err="1"/>
              <a:t>tbl_name</a:t>
            </a:r>
            <a:r>
              <a:rPr lang="en-US" sz="1600" dirty="0">
                <a:solidFill>
                  <a:schemeClr val="lt1"/>
                </a:solidFill>
                <a:latin typeface="Courier New" panose="02070309020205020404" pitchFamily="49" charset="0"/>
                <a:cs typeface="Courier New" panose="02070309020205020404" pitchFamily="49" charset="0"/>
              </a:rPr>
              <a:t> ADD COLUMN </a:t>
            </a:r>
            <a:r>
              <a:rPr lang="en-US" sz="1600" dirty="0" err="1">
                <a:solidFill>
                  <a:schemeClr val="lt1"/>
                </a:solidFill>
                <a:latin typeface="Courier New" panose="02070309020205020404" pitchFamily="49" charset="0"/>
                <a:cs typeface="Courier New" panose="02070309020205020404" pitchFamily="49" charset="0"/>
              </a:rPr>
              <a:t>fieldname_n</a:t>
            </a:r>
            <a:r>
              <a:rPr lang="en-US" sz="1600" dirty="0">
                <a:solidFill>
                  <a:schemeClr val="lt1"/>
                </a:solidFill>
                <a:latin typeface="Courier New" panose="02070309020205020404" pitchFamily="49" charset="0"/>
                <a:cs typeface="Courier New" panose="02070309020205020404" pitchFamily="49" charset="0"/>
              </a:rPr>
              <a:t> INT(10) FIRST;</a:t>
            </a:r>
          </a:p>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ALTER TABLE </a:t>
            </a:r>
            <a:r>
              <a:rPr lang="es-ES" sz="1600" dirty="0" err="1"/>
              <a:t>tbl_name</a:t>
            </a:r>
            <a:r>
              <a:rPr lang="en-US" sz="1600" dirty="0">
                <a:latin typeface="Courier New" panose="02070309020205020404" pitchFamily="49" charset="0"/>
                <a:cs typeface="Courier New" panose="02070309020205020404" pitchFamily="49" charset="0"/>
              </a:rPr>
              <a:t> ADD COLUMN </a:t>
            </a:r>
            <a:r>
              <a:rPr lang="en-US" sz="1600" dirty="0" err="1">
                <a:latin typeface="Courier New" panose="02070309020205020404" pitchFamily="49" charset="0"/>
                <a:cs typeface="Courier New" panose="02070309020205020404" pitchFamily="49" charset="0"/>
              </a:rPr>
              <a:t>fieldname_n</a:t>
            </a:r>
            <a:r>
              <a:rPr lang="en-US" sz="1600" dirty="0">
                <a:latin typeface="Courier New" panose="02070309020205020404" pitchFamily="49" charset="0"/>
                <a:cs typeface="Courier New" panose="02070309020205020404" pitchFamily="49" charset="0"/>
              </a:rPr>
              <a:t> INT(10) AFTER </a:t>
            </a:r>
            <a:r>
              <a:rPr lang="en-US" sz="1600" dirty="0" err="1">
                <a:latin typeface="Courier New" panose="02070309020205020404" pitchFamily="49" charset="0"/>
                <a:cs typeface="Courier New" panose="02070309020205020404" pitchFamily="49" charset="0"/>
              </a:rPr>
              <a:t>fieldname_m</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14140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Cambios en tablas ya creadas: algunos ejemplos (3)</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09598" y="1633687"/>
            <a:ext cx="7434943" cy="646331"/>
          </a:xfrm>
          <a:prstGeom prst="rect">
            <a:avLst/>
          </a:prstGeom>
        </p:spPr>
        <p:txBody>
          <a:bodyPr wrap="square">
            <a:spAutoFit/>
          </a:bodyPr>
          <a:lstStyle/>
          <a:p>
            <a:r>
              <a:rPr lang="es-ES" dirty="0"/>
              <a:t>Para renombrar un campo utilizamos </a:t>
            </a:r>
            <a:r>
              <a:rPr lang="es-ES" b="1" dirty="0">
                <a:solidFill>
                  <a:srgbClr val="4A7598"/>
                </a:solidFill>
              </a:rPr>
              <a:t>CHANGE</a:t>
            </a:r>
            <a:r>
              <a:rPr lang="es-ES" dirty="0"/>
              <a:t>, recordando que  cuando modificamos una columna, tenemos que especificar de nuevo su tipo de datos. </a:t>
            </a:r>
          </a:p>
        </p:txBody>
      </p:sp>
      <p:sp>
        <p:nvSpPr>
          <p:cNvPr id="10" name="Rectángulo 9"/>
          <p:cNvSpPr/>
          <p:nvPr/>
        </p:nvSpPr>
        <p:spPr>
          <a:xfrm>
            <a:off x="1098899" y="2497451"/>
            <a:ext cx="6564086"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ALTER TABLE </a:t>
            </a:r>
            <a:r>
              <a:rPr lang="en-US" sz="1600" dirty="0" err="1">
                <a:solidFill>
                  <a:schemeClr val="lt1"/>
                </a:solidFill>
                <a:latin typeface="Courier New" panose="02070309020205020404" pitchFamily="49" charset="0"/>
                <a:cs typeface="Courier New" panose="02070309020205020404" pitchFamily="49" charset="0"/>
              </a:rPr>
              <a:t>tbl_name</a:t>
            </a:r>
            <a:r>
              <a:rPr lang="en-US" sz="1600" dirty="0">
                <a:solidFill>
                  <a:schemeClr val="lt1"/>
                </a:solidFill>
                <a:latin typeface="Courier New" panose="02070309020205020404" pitchFamily="49" charset="0"/>
                <a:cs typeface="Courier New" panose="02070309020205020404" pitchFamily="49" charset="0"/>
              </a:rPr>
              <a:t> CHANGE </a:t>
            </a:r>
            <a:r>
              <a:rPr lang="en-US" sz="1600" dirty="0" err="1">
                <a:solidFill>
                  <a:schemeClr val="lt1"/>
                </a:solidFill>
                <a:latin typeface="Courier New" panose="02070309020205020404" pitchFamily="49" charset="0"/>
                <a:cs typeface="Courier New" panose="02070309020205020404" pitchFamily="49" charset="0"/>
              </a:rPr>
              <a:t>fieldname_n</a:t>
            </a:r>
            <a:r>
              <a:rPr lang="en-US" sz="1600" dirty="0">
                <a:solidFill>
                  <a:schemeClr val="lt1"/>
                </a:solidFill>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fieldname_new</a:t>
            </a:r>
            <a:r>
              <a:rPr lang="en-US" sz="1600" dirty="0">
                <a:solidFill>
                  <a:schemeClr val="lt1"/>
                </a:solidFill>
                <a:latin typeface="Courier New" panose="02070309020205020404" pitchFamily="49" charset="0"/>
                <a:cs typeface="Courier New" panose="02070309020205020404" pitchFamily="49" charset="0"/>
              </a:rPr>
              <a:t> VARCHAR(20);</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2" name="CuadroTexto 11"/>
          <p:cNvSpPr txBox="1"/>
          <p:nvPr/>
        </p:nvSpPr>
        <p:spPr>
          <a:xfrm>
            <a:off x="625927" y="3307526"/>
            <a:ext cx="6933643" cy="646331"/>
          </a:xfrm>
          <a:prstGeom prst="rect">
            <a:avLst/>
          </a:prstGeom>
          <a:noFill/>
        </p:spPr>
        <p:txBody>
          <a:bodyPr wrap="square" rtlCol="0">
            <a:spAutoFit/>
          </a:bodyPr>
          <a:lstStyle/>
          <a:p>
            <a:r>
              <a:rPr lang="es-ES" dirty="0"/>
              <a:t>Si indicamos como nuevo nombre el mismo que existía podemos usar esta expresión para cambiar el tipo de datos</a:t>
            </a:r>
          </a:p>
        </p:txBody>
      </p:sp>
      <p:sp>
        <p:nvSpPr>
          <p:cNvPr id="15" name="Rectángulo 14"/>
          <p:cNvSpPr/>
          <p:nvPr/>
        </p:nvSpPr>
        <p:spPr>
          <a:xfrm>
            <a:off x="1098899" y="4138531"/>
            <a:ext cx="6564086"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ALTER TABLE </a:t>
            </a:r>
            <a:r>
              <a:rPr lang="en-US" sz="1600" dirty="0" err="1">
                <a:solidFill>
                  <a:schemeClr val="lt1"/>
                </a:solidFill>
                <a:latin typeface="Courier New" panose="02070309020205020404" pitchFamily="49" charset="0"/>
                <a:cs typeface="Courier New" panose="02070309020205020404" pitchFamily="49" charset="0"/>
              </a:rPr>
              <a:t>tbl_name</a:t>
            </a:r>
            <a:r>
              <a:rPr lang="en-US" sz="1600" dirty="0">
                <a:solidFill>
                  <a:schemeClr val="lt1"/>
                </a:solidFill>
                <a:latin typeface="Courier New" panose="02070309020205020404" pitchFamily="49" charset="0"/>
                <a:cs typeface="Courier New" panose="02070309020205020404" pitchFamily="49" charset="0"/>
              </a:rPr>
              <a:t> CHANGE fieldname_1 </a:t>
            </a:r>
            <a:r>
              <a:rPr lang="en-US" sz="1600" dirty="0" err="1">
                <a:solidFill>
                  <a:schemeClr val="lt1"/>
                </a:solidFill>
                <a:latin typeface="Courier New" panose="02070309020205020404" pitchFamily="49" charset="0"/>
                <a:cs typeface="Courier New" panose="02070309020205020404" pitchFamily="49" charset="0"/>
              </a:rPr>
              <a:t>fieldname_1</a:t>
            </a:r>
            <a:r>
              <a:rPr lang="en-US" sz="1600" dirty="0">
                <a:solidFill>
                  <a:schemeClr val="lt1"/>
                </a:solidFill>
                <a:latin typeface="Courier New" panose="02070309020205020404" pitchFamily="49" charset="0"/>
                <a:cs typeface="Courier New" panose="02070309020205020404" pitchFamily="49" charset="0"/>
              </a:rPr>
              <a:t> VARCHAR(40);</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4" name="CuadroTexto 13"/>
          <p:cNvSpPr txBox="1"/>
          <p:nvPr/>
        </p:nvSpPr>
        <p:spPr>
          <a:xfrm>
            <a:off x="804426" y="5010162"/>
            <a:ext cx="5573257" cy="369332"/>
          </a:xfrm>
          <a:prstGeom prst="rect">
            <a:avLst/>
          </a:prstGeom>
          <a:noFill/>
        </p:spPr>
        <p:txBody>
          <a:bodyPr wrap="none" rtlCol="0">
            <a:spAutoFit/>
          </a:bodyPr>
          <a:lstStyle/>
          <a:p>
            <a:r>
              <a:rPr lang="es-ES" dirty="0"/>
              <a:t>El mismo resultado se puede conseguir utilizando MODIFY</a:t>
            </a:r>
          </a:p>
        </p:txBody>
      </p:sp>
      <p:sp>
        <p:nvSpPr>
          <p:cNvPr id="19" name="Rectángulo 18"/>
          <p:cNvSpPr/>
          <p:nvPr/>
        </p:nvSpPr>
        <p:spPr>
          <a:xfrm>
            <a:off x="1098899" y="5666350"/>
            <a:ext cx="6564086"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ALTER TABLE </a:t>
            </a:r>
            <a:r>
              <a:rPr lang="en-US" sz="1600" dirty="0" err="1">
                <a:solidFill>
                  <a:schemeClr val="lt1"/>
                </a:solidFill>
                <a:latin typeface="Courier New" panose="02070309020205020404" pitchFamily="49" charset="0"/>
                <a:cs typeface="Courier New" panose="02070309020205020404" pitchFamily="49" charset="0"/>
              </a:rPr>
              <a:t>tbl_name</a:t>
            </a:r>
            <a:r>
              <a:rPr lang="en-US" sz="1600" dirty="0">
                <a:solidFill>
                  <a:schemeClr val="lt1"/>
                </a:solidFill>
                <a:latin typeface="Courier New" panose="02070309020205020404" pitchFamily="49" charset="0"/>
                <a:cs typeface="Courier New" panose="02070309020205020404" pitchFamily="49" charset="0"/>
              </a:rPr>
              <a:t> MODIFY fieldname_1 VARCHAR(40);</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7018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(7a).</a:t>
            </a:r>
          </a:p>
        </p:txBody>
      </p:sp>
      <p:sp>
        <p:nvSpPr>
          <p:cNvPr id="3" name="CuadroTexto 2"/>
          <p:cNvSpPr txBox="1"/>
          <p:nvPr/>
        </p:nvSpPr>
        <p:spPr>
          <a:xfrm>
            <a:off x="1036749" y="1640881"/>
            <a:ext cx="6747769" cy="2031325"/>
          </a:xfrm>
          <a:prstGeom prst="rect">
            <a:avLst/>
          </a:prstGeom>
          <a:noFill/>
        </p:spPr>
        <p:txBody>
          <a:bodyPr wrap="square" rtlCol="0">
            <a:spAutoFit/>
          </a:bodyPr>
          <a:lstStyle/>
          <a:p>
            <a:r>
              <a:rPr lang="es-ES" b="1" dirty="0"/>
              <a:t>Lenguaje SQL (2)</a:t>
            </a:r>
            <a:r>
              <a:rPr lang="es-ES" dirty="0"/>
              <a:t>. Iniciamos el interfaz en línea de comandos o consola de MySQL, para realizar las siguientes operaciones</a:t>
            </a:r>
          </a:p>
          <a:p>
            <a:pPr marL="342900" indent="-342900">
              <a:buFont typeface="+mj-lt"/>
              <a:buAutoNum type="arabicPeriod"/>
            </a:pPr>
            <a:r>
              <a:rPr lang="es-ES" dirty="0"/>
              <a:t>Conectamos a test y comprobamos que incluye la tabla </a:t>
            </a:r>
            <a:r>
              <a:rPr lang="es-ES" dirty="0" err="1"/>
              <a:t>student</a:t>
            </a:r>
            <a:r>
              <a:rPr lang="es-ES" dirty="0"/>
              <a:t> con los campos: </a:t>
            </a:r>
            <a:br>
              <a:rPr lang="es-ES" dirty="0"/>
            </a:br>
            <a:r>
              <a:rPr lang="es-ES" dirty="0" err="1"/>
              <a:t>studID</a:t>
            </a:r>
            <a:r>
              <a:rPr lang="es-ES" dirty="0"/>
              <a:t> INT(5) como clave y </a:t>
            </a:r>
            <a:r>
              <a:rPr lang="es-ES" dirty="0" err="1"/>
              <a:t>name</a:t>
            </a:r>
            <a:r>
              <a:rPr lang="es-ES" dirty="0"/>
              <a:t> VARCHAR(30),</a:t>
            </a:r>
          </a:p>
          <a:p>
            <a:pPr marL="342900" indent="-342900">
              <a:buFont typeface="+mj-lt"/>
              <a:buAutoNum type="arabicPeriod"/>
            </a:pPr>
            <a:r>
              <a:rPr lang="es-ES" dirty="0"/>
              <a:t>Añadimos los campos  </a:t>
            </a:r>
            <a:r>
              <a:rPr lang="es-ES" dirty="0" err="1"/>
              <a:t>address</a:t>
            </a:r>
            <a:r>
              <a:rPr lang="es-ES" dirty="0"/>
              <a:t> </a:t>
            </a:r>
            <a:r>
              <a:rPr lang="es-ES" dirty="0" err="1"/>
              <a:t>varchar</a:t>
            </a:r>
            <a:r>
              <a:rPr lang="es-ES" dirty="0"/>
              <a:t>(40), </a:t>
            </a:r>
            <a:r>
              <a:rPr lang="es-ES" dirty="0" err="1"/>
              <a:t>phone</a:t>
            </a:r>
            <a:r>
              <a:rPr lang="es-ES" dirty="0"/>
              <a:t> </a:t>
            </a:r>
            <a:r>
              <a:rPr lang="es-ES" dirty="0" err="1"/>
              <a:t>int</a:t>
            </a:r>
            <a:r>
              <a:rPr lang="es-ES" dirty="0"/>
              <a:t>(10));</a:t>
            </a:r>
          </a:p>
          <a:p>
            <a:pPr marL="342900" indent="-342900">
              <a:buFont typeface="+mj-lt"/>
              <a:buAutoNum type="arabicPeriod"/>
            </a:pPr>
            <a:r>
              <a:rPr lang="es-ES" dirty="0"/>
              <a:t>Comprobamos la estructura de la tabla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grpSp>
        <p:nvGrpSpPr>
          <p:cNvPr id="10" name="Grupo 9"/>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41790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750" y="294910"/>
            <a:ext cx="7001150" cy="728341"/>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Añadir índices y modificar</a:t>
            </a:r>
          </a:p>
        </p:txBody>
      </p:sp>
      <p:pic>
        <p:nvPicPr>
          <p:cNvPr id="3" name="Imagen 2"/>
          <p:cNvPicPr>
            <a:picLocks noChangeAspect="1"/>
          </p:cNvPicPr>
          <p:nvPr/>
        </p:nvPicPr>
        <p:blipFill>
          <a:blip r:embed="rId2"/>
          <a:stretch>
            <a:fillRect/>
          </a:stretch>
        </p:blipFill>
        <p:spPr>
          <a:xfrm>
            <a:off x="539750" y="1323833"/>
            <a:ext cx="2724150" cy="3371850"/>
          </a:xfrm>
          <a:prstGeom prst="rect">
            <a:avLst/>
          </a:prstGeom>
        </p:spPr>
      </p:pic>
      <p:grpSp>
        <p:nvGrpSpPr>
          <p:cNvPr id="6" name="Grupo 5"/>
          <p:cNvGrpSpPr/>
          <p:nvPr/>
        </p:nvGrpSpPr>
        <p:grpSpPr>
          <a:xfrm>
            <a:off x="2633472" y="3425952"/>
            <a:ext cx="5986081" cy="2865120"/>
            <a:chOff x="1414462" y="2033587"/>
            <a:chExt cx="6315075" cy="3099245"/>
          </a:xfrm>
        </p:grpSpPr>
        <p:pic>
          <p:nvPicPr>
            <p:cNvPr id="4" name="Imagen 3"/>
            <p:cNvPicPr>
              <a:picLocks noChangeAspect="1"/>
            </p:cNvPicPr>
            <p:nvPr/>
          </p:nvPicPr>
          <p:blipFill>
            <a:blip r:embed="rId3"/>
            <a:stretch>
              <a:fillRect/>
            </a:stretch>
          </p:blipFill>
          <p:spPr>
            <a:xfrm>
              <a:off x="1414462" y="2033587"/>
              <a:ext cx="6315075" cy="2790825"/>
            </a:xfrm>
            <a:prstGeom prst="rect">
              <a:avLst/>
            </a:prstGeom>
          </p:spPr>
        </p:pic>
        <p:pic>
          <p:nvPicPr>
            <p:cNvPr id="5" name="Imagen 4"/>
            <p:cNvPicPr>
              <a:picLocks noChangeAspect="1"/>
            </p:cNvPicPr>
            <p:nvPr/>
          </p:nvPicPr>
          <p:blipFill rotWithShape="1">
            <a:blip r:embed="rId4"/>
            <a:srcRect r="2399" b="4764"/>
            <a:stretch/>
          </p:blipFill>
          <p:spPr>
            <a:xfrm>
              <a:off x="1414462" y="4824412"/>
              <a:ext cx="6303074" cy="308420"/>
            </a:xfrm>
            <a:prstGeom prst="rect">
              <a:avLst/>
            </a:prstGeom>
          </p:spPr>
        </p:pic>
      </p:grpSp>
      <p:sp>
        <p:nvSpPr>
          <p:cNvPr id="7" name="Forma libre 6"/>
          <p:cNvSpPr/>
          <p:nvPr/>
        </p:nvSpPr>
        <p:spPr>
          <a:xfrm>
            <a:off x="2426208" y="2872560"/>
            <a:ext cx="1302264" cy="785040"/>
          </a:xfrm>
          <a:custGeom>
            <a:avLst/>
            <a:gdLst>
              <a:gd name="connsiteX0" fmla="*/ 0 w 1302264"/>
              <a:gd name="connsiteY0" fmla="*/ 516816 h 785040"/>
              <a:gd name="connsiteX1" fmla="*/ 1267968 w 1302264"/>
              <a:gd name="connsiteY1" fmla="*/ 4752 h 785040"/>
              <a:gd name="connsiteX2" fmla="*/ 816864 w 1302264"/>
              <a:gd name="connsiteY2" fmla="*/ 785040 h 785040"/>
            </a:gdLst>
            <a:ahLst/>
            <a:cxnLst>
              <a:cxn ang="0">
                <a:pos x="connsiteX0" y="connsiteY0"/>
              </a:cxn>
              <a:cxn ang="0">
                <a:pos x="connsiteX1" y="connsiteY1"/>
              </a:cxn>
              <a:cxn ang="0">
                <a:pos x="connsiteX2" y="connsiteY2"/>
              </a:cxn>
            </a:cxnLst>
            <a:rect l="l" t="t" r="r" b="b"/>
            <a:pathLst>
              <a:path w="1302264" h="785040">
                <a:moveTo>
                  <a:pt x="0" y="516816"/>
                </a:moveTo>
                <a:cubicBezTo>
                  <a:pt x="565912" y="238432"/>
                  <a:pt x="1131824" y="-39952"/>
                  <a:pt x="1267968" y="4752"/>
                </a:cubicBezTo>
                <a:cubicBezTo>
                  <a:pt x="1404112" y="49456"/>
                  <a:pt x="1110488" y="417248"/>
                  <a:pt x="816864" y="78504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3778710" y="1995257"/>
            <a:ext cx="4619917"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t>Mediante ALTER TABLE volvemos al interfaz de creación de las tablas, en el que podemos añadir o modificar características: campos, índices…</a:t>
            </a:r>
          </a:p>
        </p:txBody>
      </p:sp>
      <p:pic>
        <p:nvPicPr>
          <p:cNvPr id="9" name="Picture 2" descr="http://www.aliencoders.com/sites/default/files/1/mysql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338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(7b).</a:t>
            </a:r>
          </a:p>
        </p:txBody>
      </p:sp>
      <p:sp>
        <p:nvSpPr>
          <p:cNvPr id="3" name="CuadroTexto 2"/>
          <p:cNvSpPr txBox="1"/>
          <p:nvPr/>
        </p:nvSpPr>
        <p:spPr>
          <a:xfrm>
            <a:off x="1036749" y="1640881"/>
            <a:ext cx="6747769" cy="2308324"/>
          </a:xfrm>
          <a:prstGeom prst="rect">
            <a:avLst/>
          </a:prstGeom>
          <a:noFill/>
        </p:spPr>
        <p:txBody>
          <a:bodyPr wrap="square" rtlCol="0">
            <a:spAutoFit/>
          </a:bodyPr>
          <a:lstStyle/>
          <a:p>
            <a:r>
              <a:rPr lang="es-ES" b="1" dirty="0"/>
              <a:t>MySQL Gráfico (2)</a:t>
            </a:r>
            <a:r>
              <a:rPr lang="es-ES" dirty="0"/>
              <a:t>. Iniciamos el interfaz grafico para repetir las operaciones realizadas antes en línea de comandos o consola de MySQL </a:t>
            </a:r>
          </a:p>
          <a:p>
            <a:pPr marL="342900" indent="-342900">
              <a:buFont typeface="+mj-lt"/>
              <a:buAutoNum type="arabicPeriod"/>
            </a:pPr>
            <a:r>
              <a:rPr lang="es-ES" dirty="0"/>
              <a:t>Conectamos a test y comprobamos que incluye la tabla </a:t>
            </a:r>
            <a:r>
              <a:rPr lang="es-ES" dirty="0" err="1"/>
              <a:t>student</a:t>
            </a:r>
            <a:r>
              <a:rPr lang="es-ES" dirty="0"/>
              <a:t> con los campos: </a:t>
            </a:r>
            <a:br>
              <a:rPr lang="es-ES" dirty="0"/>
            </a:br>
            <a:r>
              <a:rPr lang="es-ES" dirty="0" err="1"/>
              <a:t>studID</a:t>
            </a:r>
            <a:r>
              <a:rPr lang="es-ES" dirty="0"/>
              <a:t> INT(5) como clave y </a:t>
            </a:r>
            <a:r>
              <a:rPr lang="es-ES" dirty="0" err="1"/>
              <a:t>name</a:t>
            </a:r>
            <a:r>
              <a:rPr lang="es-ES" dirty="0"/>
              <a:t> VARCHAR(30),</a:t>
            </a:r>
          </a:p>
          <a:p>
            <a:pPr marL="342900" indent="-342900">
              <a:buFont typeface="+mj-lt"/>
              <a:buAutoNum type="arabicPeriod"/>
            </a:pPr>
            <a:r>
              <a:rPr lang="es-ES" dirty="0"/>
              <a:t>Añadimos los campos  </a:t>
            </a:r>
            <a:r>
              <a:rPr lang="es-ES" dirty="0" err="1"/>
              <a:t>address</a:t>
            </a:r>
            <a:r>
              <a:rPr lang="es-ES" dirty="0"/>
              <a:t> </a:t>
            </a:r>
            <a:r>
              <a:rPr lang="es-ES" dirty="0" err="1"/>
              <a:t>varchar</a:t>
            </a:r>
            <a:r>
              <a:rPr lang="es-ES" dirty="0"/>
              <a:t>(40), </a:t>
            </a:r>
            <a:r>
              <a:rPr lang="es-ES" dirty="0" err="1"/>
              <a:t>phone</a:t>
            </a:r>
            <a:r>
              <a:rPr lang="es-ES" dirty="0"/>
              <a:t> </a:t>
            </a:r>
            <a:r>
              <a:rPr lang="es-ES" dirty="0" err="1"/>
              <a:t>int</a:t>
            </a:r>
            <a:r>
              <a:rPr lang="es-ES" dirty="0"/>
              <a:t>(10));</a:t>
            </a:r>
          </a:p>
          <a:p>
            <a:pPr marL="342900" indent="-342900">
              <a:buFont typeface="+mj-lt"/>
              <a:buAutoNum type="arabicPeriod"/>
            </a:pPr>
            <a:r>
              <a:rPr lang="es-ES" dirty="0"/>
              <a:t>Comprobamos la estructura de la tabla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grpSp>
        <p:nvGrpSpPr>
          <p:cNvPr id="10" name="Grupo 9"/>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4118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a:t>Crear modelos (1)</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539750" y="1410921"/>
            <a:ext cx="2590800" cy="1019175"/>
          </a:xfrm>
          <a:prstGeom prst="rect">
            <a:avLst/>
          </a:prstGeom>
        </p:spPr>
      </p:pic>
      <p:pic>
        <p:nvPicPr>
          <p:cNvPr id="5" name="Imagen 4"/>
          <p:cNvPicPr>
            <a:picLocks noChangeAspect="1"/>
          </p:cNvPicPr>
          <p:nvPr/>
        </p:nvPicPr>
        <p:blipFill>
          <a:blip r:embed="rId4"/>
          <a:stretch>
            <a:fillRect/>
          </a:stretch>
        </p:blipFill>
        <p:spPr>
          <a:xfrm>
            <a:off x="1945276" y="2167729"/>
            <a:ext cx="5326473" cy="4098468"/>
          </a:xfrm>
          <a:prstGeom prst="rect">
            <a:avLst/>
          </a:prstGeom>
        </p:spPr>
      </p:pic>
      <p:sp>
        <p:nvSpPr>
          <p:cNvPr id="6" name="Flecha derecha 5"/>
          <p:cNvSpPr/>
          <p:nvPr/>
        </p:nvSpPr>
        <p:spPr>
          <a:xfrm>
            <a:off x="1511991" y="2243025"/>
            <a:ext cx="237998" cy="148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pic>
        <p:nvPicPr>
          <p:cNvPr id="7" name="Imagen 6"/>
          <p:cNvPicPr>
            <a:picLocks noChangeAspect="1"/>
          </p:cNvPicPr>
          <p:nvPr/>
        </p:nvPicPr>
        <p:blipFill>
          <a:blip r:embed="rId5"/>
          <a:stretch>
            <a:fillRect/>
          </a:stretch>
        </p:blipFill>
        <p:spPr>
          <a:xfrm>
            <a:off x="4778660" y="1549182"/>
            <a:ext cx="2704081" cy="4945621"/>
          </a:xfrm>
          <a:prstGeom prst="rect">
            <a:avLst/>
          </a:prstGeom>
        </p:spPr>
      </p:pic>
      <p:cxnSp>
        <p:nvCxnSpPr>
          <p:cNvPr id="8" name="Conector recto de flecha 7"/>
          <p:cNvCxnSpPr/>
          <p:nvPr/>
        </p:nvCxnSpPr>
        <p:spPr>
          <a:xfrm>
            <a:off x="2722230" y="2635216"/>
            <a:ext cx="1886282" cy="1219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5730240" y="2549872"/>
            <a:ext cx="2535935"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En </a:t>
            </a:r>
            <a:r>
              <a:rPr lang="es-ES" dirty="0" err="1">
                <a:solidFill>
                  <a:prstClr val="white"/>
                </a:solidFill>
              </a:rPr>
              <a:t>MuSQL</a:t>
            </a:r>
            <a:r>
              <a:rPr lang="es-ES" dirty="0">
                <a:solidFill>
                  <a:prstClr val="white"/>
                </a:solidFill>
              </a:rPr>
              <a:t> se pueden crear modelo entidad/relación que posteriormente se reflejan en el código SQL que los </a:t>
            </a:r>
            <a:r>
              <a:rPr lang="es-ES" dirty="0" err="1">
                <a:solidFill>
                  <a:prstClr val="white"/>
                </a:solidFill>
              </a:rPr>
              <a:t>crearia</a:t>
            </a:r>
            <a:endParaRPr lang="es-ES" dirty="0">
              <a:solidFill>
                <a:prstClr val="white"/>
              </a:solidFill>
            </a:endParaRPr>
          </a:p>
        </p:txBody>
      </p:sp>
    </p:spTree>
    <p:extLst>
      <p:ext uri="{BB962C8B-B14F-4D97-AF65-F5344CB8AC3E}">
        <p14:creationId xmlns:p14="http://schemas.microsoft.com/office/powerpoint/2010/main" val="28983690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a:t>Crear modelos (2)</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46760" y="1956481"/>
            <a:ext cx="2207623"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Añadimos las entidades (tablas) con sus correspondientes atributos (campos) </a:t>
            </a:r>
          </a:p>
        </p:txBody>
      </p:sp>
      <p:pic>
        <p:nvPicPr>
          <p:cNvPr id="5" name="Imagen 4"/>
          <p:cNvPicPr>
            <a:picLocks noChangeAspect="1"/>
          </p:cNvPicPr>
          <p:nvPr/>
        </p:nvPicPr>
        <p:blipFill>
          <a:blip r:embed="rId3"/>
          <a:stretch>
            <a:fillRect/>
          </a:stretch>
        </p:blipFill>
        <p:spPr>
          <a:xfrm>
            <a:off x="3356708" y="1464583"/>
            <a:ext cx="4978359" cy="4436881"/>
          </a:xfrm>
          <a:prstGeom prst="rect">
            <a:avLst/>
          </a:prstGeom>
        </p:spPr>
      </p:pic>
      <p:cxnSp>
        <p:nvCxnSpPr>
          <p:cNvPr id="6" name="Conector recto de flecha 5"/>
          <p:cNvCxnSpPr/>
          <p:nvPr/>
        </p:nvCxnSpPr>
        <p:spPr>
          <a:xfrm>
            <a:off x="2954383" y="2870881"/>
            <a:ext cx="496388" cy="613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459377" y="4294151"/>
            <a:ext cx="2495006"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Establecemos la relación entre las entidades con la Cardinalidad apropiada (</a:t>
            </a:r>
            <a:r>
              <a:rPr lang="es-ES" dirty="0" err="1">
                <a:solidFill>
                  <a:prstClr val="white"/>
                </a:solidFill>
              </a:rPr>
              <a:t>e.g</a:t>
            </a:r>
            <a:r>
              <a:rPr lang="es-ES" dirty="0">
                <a:solidFill>
                  <a:prstClr val="white"/>
                </a:solidFill>
              </a:rPr>
              <a:t>. n:m)</a:t>
            </a:r>
          </a:p>
        </p:txBody>
      </p:sp>
      <p:cxnSp>
        <p:nvCxnSpPr>
          <p:cNvPr id="8" name="Conector recto de flecha 7"/>
          <p:cNvCxnSpPr/>
          <p:nvPr/>
        </p:nvCxnSpPr>
        <p:spPr>
          <a:xfrm>
            <a:off x="2954383" y="5171314"/>
            <a:ext cx="496388" cy="22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orma libre 8"/>
          <p:cNvSpPr/>
          <p:nvPr/>
        </p:nvSpPr>
        <p:spPr>
          <a:xfrm rot="268926">
            <a:off x="4866019" y="2975064"/>
            <a:ext cx="1959735" cy="1471485"/>
          </a:xfrm>
          <a:custGeom>
            <a:avLst/>
            <a:gdLst>
              <a:gd name="connsiteX0" fmla="*/ 0 w 1959735"/>
              <a:gd name="connsiteY0" fmla="*/ 0 h 1471485"/>
              <a:gd name="connsiteX1" fmla="*/ 1867988 w 1959735"/>
              <a:gd name="connsiteY1" fmla="*/ 1463040 h 1471485"/>
              <a:gd name="connsiteX2" fmla="*/ 1672045 w 1959735"/>
              <a:gd name="connsiteY2" fmla="*/ 600892 h 1471485"/>
              <a:gd name="connsiteX3" fmla="*/ 1672045 w 1959735"/>
              <a:gd name="connsiteY3" fmla="*/ 613955 h 1471485"/>
            </a:gdLst>
            <a:ahLst/>
            <a:cxnLst>
              <a:cxn ang="0">
                <a:pos x="connsiteX0" y="connsiteY0"/>
              </a:cxn>
              <a:cxn ang="0">
                <a:pos x="connsiteX1" y="connsiteY1"/>
              </a:cxn>
              <a:cxn ang="0">
                <a:pos x="connsiteX2" y="connsiteY2"/>
              </a:cxn>
              <a:cxn ang="0">
                <a:pos x="connsiteX3" y="connsiteY3"/>
              </a:cxn>
            </a:cxnLst>
            <a:rect l="l" t="t" r="r" b="b"/>
            <a:pathLst>
              <a:path w="1959735" h="1471485">
                <a:moveTo>
                  <a:pt x="0" y="0"/>
                </a:moveTo>
                <a:cubicBezTo>
                  <a:pt x="794657" y="681445"/>
                  <a:pt x="1589314" y="1362891"/>
                  <a:pt x="1867988" y="1463040"/>
                </a:cubicBezTo>
                <a:cubicBezTo>
                  <a:pt x="2146662" y="1563189"/>
                  <a:pt x="1704702" y="742406"/>
                  <a:pt x="1672045" y="600892"/>
                </a:cubicBezTo>
                <a:cubicBezTo>
                  <a:pt x="1639388" y="459378"/>
                  <a:pt x="1655716" y="536666"/>
                  <a:pt x="1672045" y="6139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10" name="CuadroTexto 9"/>
          <p:cNvSpPr txBox="1"/>
          <p:nvPr/>
        </p:nvSpPr>
        <p:spPr>
          <a:xfrm>
            <a:off x="6068172" y="4571149"/>
            <a:ext cx="2429691"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Al establecer la relación se genera automáticamente la tabla correspondiente</a:t>
            </a:r>
          </a:p>
        </p:txBody>
      </p:sp>
    </p:spTree>
    <p:extLst>
      <p:ext uri="{BB962C8B-B14F-4D97-AF65-F5344CB8AC3E}">
        <p14:creationId xmlns:p14="http://schemas.microsoft.com/office/powerpoint/2010/main" val="571942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53220"/>
            <a:ext cx="7886700" cy="13255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DBMS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a:t>
            </a:r>
            <a:r>
              <a:rPr lang="es-ES" sz="3600" b="1" i="1" dirty="0" err="1">
                <a:solidFill>
                  <a:srgbClr val="04617B"/>
                </a:solidFill>
                <a:effectLst>
                  <a:outerShdw blurRad="38100" dist="38100" dir="2700000" algn="tl">
                    <a:srgbClr val="C0C0C0"/>
                  </a:outerShdw>
                </a:effectLst>
                <a:latin typeface="Constantia"/>
                <a:cs typeface="+mn-cs"/>
              </a:rPr>
              <a:t>Database</a:t>
            </a:r>
            <a:r>
              <a:rPr lang="es-ES" sz="3600" b="1" i="1" dirty="0">
                <a:solidFill>
                  <a:srgbClr val="04617B"/>
                </a:solidFill>
                <a:effectLst>
                  <a:outerShdw blurRad="38100" dist="38100" dir="2700000" algn="tl">
                    <a:srgbClr val="C0C0C0"/>
                  </a:outerShdw>
                </a:effectLst>
                <a:latin typeface="Constantia"/>
                <a:cs typeface="+mn-cs"/>
              </a:rPr>
              <a:t> Management </a:t>
            </a:r>
            <a:r>
              <a:rPr lang="es-ES" sz="3600" b="1" i="1" dirty="0" err="1">
                <a:solidFill>
                  <a:srgbClr val="04617B"/>
                </a:solidFill>
                <a:effectLst>
                  <a:outerShdw blurRad="38100" dist="38100" dir="2700000" algn="tl">
                    <a:srgbClr val="C0C0C0"/>
                  </a:outerShdw>
                </a:effectLst>
                <a:latin typeface="Constantia"/>
                <a:cs typeface="+mn-cs"/>
              </a:rPr>
              <a:t>System</a:t>
            </a:r>
            <a:r>
              <a:rPr lang="es-ES" sz="3600" b="1" i="1" dirty="0">
                <a:solidFill>
                  <a:srgbClr val="04617B"/>
                </a:solidFill>
                <a:effectLst>
                  <a:outerShdw blurRad="38100" dist="38100" dir="2700000" algn="tl">
                    <a:srgbClr val="C0C0C0"/>
                  </a:outerShdw>
                </a:effectLst>
                <a:latin typeface="Constantia"/>
                <a:cs typeface="+mn-cs"/>
              </a:rPr>
              <a:t>)</a:t>
            </a:r>
          </a:p>
        </p:txBody>
      </p:sp>
      <p:sp>
        <p:nvSpPr>
          <p:cNvPr id="5" name="CuadroTexto 4"/>
          <p:cNvSpPr txBox="1"/>
          <p:nvPr/>
        </p:nvSpPr>
        <p:spPr>
          <a:xfrm>
            <a:off x="628650" y="4409082"/>
            <a:ext cx="391820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Oracle </a:t>
            </a:r>
            <a:r>
              <a:rPr lang="es-ES" dirty="0" err="1"/>
              <a:t>Database</a:t>
            </a:r>
            <a:r>
              <a:rPr lang="es-ES" dirty="0"/>
              <a:t> </a:t>
            </a:r>
          </a:p>
          <a:p>
            <a:r>
              <a:rPr lang="es-ES" dirty="0"/>
              <a:t>DB2 / </a:t>
            </a:r>
            <a:r>
              <a:rPr lang="es-ES" dirty="0" err="1"/>
              <a:t>Informix</a:t>
            </a:r>
            <a:r>
              <a:rPr lang="es-ES" dirty="0"/>
              <a:t> – IBM</a:t>
            </a:r>
          </a:p>
          <a:p>
            <a:r>
              <a:rPr lang="es-ES" dirty="0"/>
              <a:t>MS SQL Server</a:t>
            </a:r>
          </a:p>
          <a:p>
            <a:r>
              <a:rPr lang="es-ES" dirty="0"/>
              <a:t>SAP </a:t>
            </a:r>
            <a:r>
              <a:rPr lang="es-ES" dirty="0" err="1"/>
              <a:t>MaxDB</a:t>
            </a:r>
            <a:r>
              <a:rPr lang="es-ES" dirty="0"/>
              <a:t> (</a:t>
            </a:r>
            <a:r>
              <a:rPr lang="es-ES" dirty="0" err="1"/>
              <a:t>Adabas</a:t>
            </a:r>
            <a:r>
              <a:rPr lang="es-ES" dirty="0"/>
              <a:t>) / </a:t>
            </a:r>
            <a:r>
              <a:rPr lang="es-ES" dirty="0" err="1"/>
              <a:t>Sybase</a:t>
            </a:r>
            <a:endParaRPr lang="es-ES" dirty="0"/>
          </a:p>
          <a:p>
            <a:endParaRPr lang="es-ES" dirty="0"/>
          </a:p>
          <a:p>
            <a:pPr>
              <a:tabLst>
                <a:tab pos="358775" algn="l"/>
              </a:tabLst>
            </a:pPr>
            <a:r>
              <a:rPr lang="es-ES" dirty="0" err="1"/>
              <a:t>Teradata</a:t>
            </a:r>
            <a:r>
              <a:rPr lang="es-ES" dirty="0"/>
              <a:t> 	(Data </a:t>
            </a:r>
            <a:r>
              <a:rPr lang="es-ES" dirty="0" err="1"/>
              <a:t>warehousing</a:t>
            </a:r>
            <a:r>
              <a:rPr lang="es-ES" dirty="0"/>
              <a:t>)</a:t>
            </a:r>
          </a:p>
        </p:txBody>
      </p:sp>
      <p:sp>
        <p:nvSpPr>
          <p:cNvPr id="4" name="Rectángulo 3"/>
          <p:cNvSpPr/>
          <p:nvPr/>
        </p:nvSpPr>
        <p:spPr>
          <a:xfrm>
            <a:off x="6912428" y="2323999"/>
            <a:ext cx="859972" cy="2248002"/>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p:cNvSpPr txBox="1"/>
          <p:nvPr/>
        </p:nvSpPr>
        <p:spPr>
          <a:xfrm>
            <a:off x="795083" y="1954667"/>
            <a:ext cx="1792670" cy="369332"/>
          </a:xfrm>
          <a:prstGeom prst="rect">
            <a:avLst/>
          </a:prstGeom>
          <a:noFill/>
        </p:spPr>
        <p:txBody>
          <a:bodyPr wrap="none" rtlCol="0">
            <a:spAutoFit/>
          </a:bodyPr>
          <a:lstStyle/>
          <a:p>
            <a:r>
              <a:rPr lang="es-ES" dirty="0"/>
              <a:t>Sistemas de pago</a:t>
            </a:r>
          </a:p>
        </p:txBody>
      </p:sp>
      <p:pic>
        <p:nvPicPr>
          <p:cNvPr id="47106" name="Picture 2" descr="http://cdn.ttgtmedia.com/ITKE/uploads/blogs.dir/104/files/2012/04/2011rdbms-market-revenu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785" y="2295535"/>
            <a:ext cx="5475273" cy="283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587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a:t>Implementar un modelo (1)</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856831" y="1825999"/>
            <a:ext cx="5200650" cy="4076700"/>
          </a:xfrm>
          <a:prstGeom prst="rect">
            <a:avLst/>
          </a:prstGeom>
        </p:spPr>
      </p:pic>
      <p:pic>
        <p:nvPicPr>
          <p:cNvPr id="5" name="Imagen 4"/>
          <p:cNvPicPr>
            <a:picLocks noChangeAspect="1"/>
          </p:cNvPicPr>
          <p:nvPr/>
        </p:nvPicPr>
        <p:blipFill>
          <a:blip r:embed="rId4"/>
          <a:stretch>
            <a:fillRect/>
          </a:stretch>
        </p:blipFill>
        <p:spPr>
          <a:xfrm>
            <a:off x="685131" y="2191667"/>
            <a:ext cx="2171700" cy="2181225"/>
          </a:xfrm>
          <a:prstGeom prst="rect">
            <a:avLst/>
          </a:prstGeom>
        </p:spPr>
      </p:pic>
      <p:pic>
        <p:nvPicPr>
          <p:cNvPr id="6" name="Imagen 5"/>
          <p:cNvPicPr>
            <a:picLocks noChangeAspect="1"/>
          </p:cNvPicPr>
          <p:nvPr/>
        </p:nvPicPr>
        <p:blipFill>
          <a:blip r:embed="rId5"/>
          <a:stretch>
            <a:fillRect/>
          </a:stretch>
        </p:blipFill>
        <p:spPr>
          <a:xfrm>
            <a:off x="1328068" y="4324987"/>
            <a:ext cx="3057525" cy="257175"/>
          </a:xfrm>
          <a:prstGeom prst="rect">
            <a:avLst/>
          </a:prstGeom>
        </p:spPr>
      </p:pic>
    </p:spTree>
    <p:extLst>
      <p:ext uri="{BB962C8B-B14F-4D97-AF65-F5344CB8AC3E}">
        <p14:creationId xmlns:p14="http://schemas.microsoft.com/office/powerpoint/2010/main" val="277487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5605"/>
          </a:xfrm>
        </p:spPr>
        <p:txBody>
          <a:bodyPr>
            <a:normAutofit/>
          </a:bodyPr>
          <a:lstStyle/>
          <a:p>
            <a:r>
              <a:rPr lang="es-ES"/>
              <a:t>Implementar un modelo (2)</a:t>
            </a:r>
            <a:endParaRPr lang="es-ES" dirty="0"/>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4419" y="1611087"/>
            <a:ext cx="5560919" cy="4202206"/>
          </a:xfrm>
          <a:prstGeom prst="rect">
            <a:avLst/>
          </a:prstGeom>
        </p:spPr>
      </p:pic>
      <p:pic>
        <p:nvPicPr>
          <p:cNvPr id="5" name="Imagen 4"/>
          <p:cNvPicPr>
            <a:picLocks noChangeAspect="1"/>
          </p:cNvPicPr>
          <p:nvPr/>
        </p:nvPicPr>
        <p:blipFill>
          <a:blip r:embed="rId4"/>
          <a:stretch>
            <a:fillRect/>
          </a:stretch>
        </p:blipFill>
        <p:spPr>
          <a:xfrm>
            <a:off x="4405513" y="3301843"/>
            <a:ext cx="3833252" cy="2793838"/>
          </a:xfrm>
          <a:prstGeom prst="rect">
            <a:avLst/>
          </a:prstGeom>
        </p:spPr>
      </p:pic>
    </p:spTree>
    <p:extLst>
      <p:ext uri="{BB962C8B-B14F-4D97-AF65-F5344CB8AC3E}">
        <p14:creationId xmlns:p14="http://schemas.microsoft.com/office/powerpoint/2010/main" val="3933033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(8).</a:t>
            </a:r>
          </a:p>
        </p:txBody>
      </p:sp>
      <p:sp>
        <p:nvSpPr>
          <p:cNvPr id="3" name="CuadroTexto 2"/>
          <p:cNvSpPr txBox="1"/>
          <p:nvPr/>
        </p:nvSpPr>
        <p:spPr>
          <a:xfrm>
            <a:off x="1198115" y="1640881"/>
            <a:ext cx="6747769" cy="2862322"/>
          </a:xfrm>
          <a:prstGeom prst="rect">
            <a:avLst/>
          </a:prstGeom>
          <a:noFill/>
        </p:spPr>
        <p:txBody>
          <a:bodyPr wrap="square" rtlCol="0">
            <a:spAutoFit/>
          </a:bodyPr>
          <a:lstStyle/>
          <a:p>
            <a:r>
              <a:rPr lang="es-ES" b="1" dirty="0"/>
              <a:t>Modelos de DDBB</a:t>
            </a:r>
            <a:r>
              <a:rPr lang="es-ES" dirty="0"/>
              <a:t>. </a:t>
            </a:r>
          </a:p>
          <a:p>
            <a:endParaRPr lang="es-ES" dirty="0"/>
          </a:p>
          <a:p>
            <a:pPr marL="285750" indent="-285750">
              <a:buFont typeface="Arial" panose="020B0604020202020204" pitchFamily="34" charset="0"/>
              <a:buChar char="•"/>
            </a:pPr>
            <a:r>
              <a:rPr lang="es-ES" dirty="0"/>
              <a:t>Crear un modelo sencillo de 2 tablas con una relación entre ellas n:n (e.g. Autores y Libros)</a:t>
            </a:r>
            <a:br>
              <a:rPr lang="es-ES" dirty="0"/>
            </a:br>
            <a:r>
              <a:rPr lang="es-ES" dirty="0"/>
              <a:t>Comprobar como se incorpora automáticamente la tabla correspondiente a la relación</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Implementar el modelo sobre la DB test, generando las correspondientes tablas</a:t>
            </a:r>
          </a:p>
          <a:p>
            <a:endParaRPr lang="es-ES" dirty="0"/>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grpSp>
        <p:nvGrpSpPr>
          <p:cNvPr id="10" name="Grupo 9"/>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6311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Lenguajes de manipulación y consulta de datos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322987" y="2277351"/>
            <a:ext cx="1221051" cy="1200329"/>
          </a:xfrm>
          <a:prstGeom prst="rect">
            <a:avLst/>
          </a:prstGeom>
          <a:noFill/>
        </p:spPr>
        <p:txBody>
          <a:bodyPr wrap="square" rtlCol="0">
            <a:spAutoFit/>
          </a:bodyPr>
          <a:lstStyle/>
          <a:p>
            <a:r>
              <a:rPr lang="es-ES" sz="2400" b="1" dirty="0">
                <a:solidFill>
                  <a:srgbClr val="4A7598"/>
                </a:solidFill>
              </a:rPr>
              <a:t>INSERT</a:t>
            </a:r>
          </a:p>
          <a:p>
            <a:r>
              <a:rPr lang="es-ES" sz="2400" b="1" dirty="0">
                <a:solidFill>
                  <a:srgbClr val="4A7598"/>
                </a:solidFill>
              </a:rPr>
              <a:t>UPDATE</a:t>
            </a:r>
          </a:p>
          <a:p>
            <a:r>
              <a:rPr lang="es-ES" sz="2400" b="1" dirty="0">
                <a:solidFill>
                  <a:srgbClr val="4A7598"/>
                </a:solidFill>
              </a:rPr>
              <a:t>DELETE</a:t>
            </a:r>
          </a:p>
        </p:txBody>
      </p:sp>
      <p:sp>
        <p:nvSpPr>
          <p:cNvPr id="3" name="Rectángulo 2"/>
          <p:cNvSpPr/>
          <p:nvPr/>
        </p:nvSpPr>
        <p:spPr>
          <a:xfrm>
            <a:off x="1044687" y="3016015"/>
            <a:ext cx="3581400" cy="369332"/>
          </a:xfrm>
          <a:prstGeom prst="rect">
            <a:avLst/>
          </a:prstGeom>
        </p:spPr>
        <p:txBody>
          <a:bodyPr wrap="square">
            <a:spAutoFit/>
          </a:bodyPr>
          <a:lstStyle/>
          <a:p>
            <a:r>
              <a:rPr lang="es-ES" dirty="0"/>
              <a:t>Data </a:t>
            </a:r>
            <a:r>
              <a:rPr lang="es-ES" dirty="0" err="1"/>
              <a:t>Manipulation</a:t>
            </a:r>
            <a:r>
              <a:rPr lang="es-ES" dirty="0"/>
              <a:t> </a:t>
            </a:r>
            <a:r>
              <a:rPr lang="es-ES" dirty="0" err="1"/>
              <a:t>Language</a:t>
            </a:r>
            <a:r>
              <a:rPr lang="es-ES" dirty="0"/>
              <a:t>, o DML</a:t>
            </a:r>
          </a:p>
        </p:txBody>
      </p:sp>
      <p:sp>
        <p:nvSpPr>
          <p:cNvPr id="4" name="Rectángulo 3"/>
          <p:cNvSpPr/>
          <p:nvPr/>
        </p:nvSpPr>
        <p:spPr>
          <a:xfrm>
            <a:off x="1330046" y="4150052"/>
            <a:ext cx="2839184" cy="813834"/>
          </a:xfrm>
          <a:prstGeom prst="rect">
            <a:avLst/>
          </a:prstGeom>
        </p:spPr>
        <p:txBody>
          <a:bodyPr vert="horz" lIns="91440" tIns="45720" rIns="91440" bIns="45720" rtlCol="0" anchor="ctr">
            <a:noAutofit/>
          </a:bodyPr>
          <a:lstStyle/>
          <a:p>
            <a:pPr algn="ctr" defTabSz="762000"/>
            <a:r>
              <a:rPr lang="es-ES" sz="2400" b="1" i="1" dirty="0">
                <a:solidFill>
                  <a:srgbClr val="04617B"/>
                </a:solidFill>
                <a:effectLst>
                  <a:outerShdw blurRad="38100" dist="38100" dir="2700000" algn="tl">
                    <a:srgbClr val="C0C0C0"/>
                  </a:outerShdw>
                </a:effectLst>
                <a:latin typeface="Constantia"/>
                <a:ea typeface="+mj-ea"/>
              </a:rPr>
              <a:t>Lenguajes de consulta de datos</a:t>
            </a:r>
          </a:p>
        </p:txBody>
      </p:sp>
      <p:sp>
        <p:nvSpPr>
          <p:cNvPr id="5" name="Rectángulo 4"/>
          <p:cNvSpPr/>
          <p:nvPr/>
        </p:nvSpPr>
        <p:spPr>
          <a:xfrm>
            <a:off x="957262" y="2231534"/>
            <a:ext cx="3756251" cy="784481"/>
          </a:xfrm>
          <a:prstGeom prst="rect">
            <a:avLst/>
          </a:prstGeom>
        </p:spPr>
        <p:txBody>
          <a:bodyPr vert="horz" lIns="91440" tIns="45720" rIns="91440" bIns="45720" rtlCol="0" anchor="ctr">
            <a:noAutofit/>
          </a:bodyPr>
          <a:lstStyle/>
          <a:p>
            <a:pPr algn="ctr" defTabSz="762000"/>
            <a:r>
              <a:rPr lang="es-ES" sz="2400" b="1" i="1" dirty="0">
                <a:solidFill>
                  <a:srgbClr val="04617B"/>
                </a:solidFill>
                <a:effectLst>
                  <a:outerShdw blurRad="38100" dist="38100" dir="2700000" algn="tl">
                    <a:srgbClr val="C0C0C0"/>
                  </a:outerShdw>
                </a:effectLst>
                <a:latin typeface="Constantia"/>
                <a:ea typeface="+mj-ea"/>
              </a:rPr>
              <a:t>Lenguajes de manipulación de datos</a:t>
            </a:r>
          </a:p>
        </p:txBody>
      </p:sp>
      <p:sp>
        <p:nvSpPr>
          <p:cNvPr id="6" name="CuadroTexto 5"/>
          <p:cNvSpPr txBox="1"/>
          <p:nvPr/>
        </p:nvSpPr>
        <p:spPr>
          <a:xfrm>
            <a:off x="5409137" y="4326136"/>
            <a:ext cx="1134901" cy="461665"/>
          </a:xfrm>
          <a:prstGeom prst="rect">
            <a:avLst/>
          </a:prstGeom>
          <a:noFill/>
        </p:spPr>
        <p:txBody>
          <a:bodyPr wrap="square" rtlCol="0">
            <a:spAutoFit/>
          </a:bodyPr>
          <a:lstStyle>
            <a:defPPr>
              <a:defRPr lang="es-ES"/>
            </a:defPPr>
            <a:lvl1pPr>
              <a:defRPr sz="2400" b="1">
                <a:solidFill>
                  <a:srgbClr val="4A7598"/>
                </a:solidFill>
              </a:defRPr>
            </a:lvl1pPr>
          </a:lstStyle>
          <a:p>
            <a:r>
              <a:rPr lang="es-ES" dirty="0"/>
              <a:t>SELECT</a:t>
            </a:r>
          </a:p>
        </p:txBody>
      </p:sp>
    </p:spTree>
    <p:extLst>
      <p:ext uri="{BB962C8B-B14F-4D97-AF65-F5344CB8AC3E}">
        <p14:creationId xmlns:p14="http://schemas.microsoft.com/office/powerpoint/2010/main" val="785359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Incorporar datos: INSERT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176041" y="2119732"/>
            <a:ext cx="6138243"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INSERT INTO </a:t>
            </a:r>
            <a:r>
              <a:rPr lang="es-ES" sz="1600" dirty="0" err="1">
                <a:solidFill>
                  <a:schemeClr val="lt1"/>
                </a:solidFill>
                <a:latin typeface="Courier New" panose="02070309020205020404" pitchFamily="49" charset="0"/>
                <a:cs typeface="Courier New" panose="02070309020205020404" pitchFamily="49" charset="0"/>
              </a:rPr>
              <a:t>tbl_name</a:t>
            </a:r>
            <a:r>
              <a:rPr lang="es-ES" sz="1600" dirty="0">
                <a:solidFill>
                  <a:schemeClr val="lt1"/>
                </a:solidFill>
                <a:latin typeface="Courier New" panose="02070309020205020404" pitchFamily="49" charset="0"/>
                <a:cs typeface="Courier New" panose="02070309020205020404" pitchFamily="49" charset="0"/>
              </a:rPr>
              <a:t> VALUES[(</a:t>
            </a:r>
            <a:r>
              <a:rPr lang="es-ES" sz="1600" dirty="0" err="1">
                <a:solidFill>
                  <a:schemeClr val="lt1"/>
                </a:solidFill>
                <a:latin typeface="Courier New" panose="02070309020205020404" pitchFamily="49" charset="0"/>
                <a:cs typeface="Courier New" panose="02070309020205020404" pitchFamily="49" charset="0"/>
              </a:rPr>
              <a:t>expr</a:t>
            </a:r>
            <a:r>
              <a:rPr lang="es-ES" sz="1600" dirty="0">
                <a:solidFill>
                  <a:schemeClr val="lt1"/>
                </a:solidFill>
                <a:latin typeface="Courier New" panose="02070309020205020404" pitchFamily="49" charset="0"/>
                <a:cs typeface="Courier New" panose="02070309020205020404" pitchFamily="49" charset="0"/>
              </a:rPr>
              <a:t>,...)];</a:t>
            </a:r>
          </a:p>
        </p:txBody>
      </p:sp>
      <p:sp>
        <p:nvSpPr>
          <p:cNvPr id="4" name="Rectángulo 3"/>
          <p:cNvSpPr/>
          <p:nvPr/>
        </p:nvSpPr>
        <p:spPr>
          <a:xfrm>
            <a:off x="672930" y="1359400"/>
            <a:ext cx="7158007" cy="646331"/>
          </a:xfrm>
          <a:prstGeom prst="rect">
            <a:avLst/>
          </a:prstGeom>
        </p:spPr>
        <p:txBody>
          <a:bodyPr wrap="square">
            <a:spAutoFit/>
          </a:bodyPr>
          <a:lstStyle/>
          <a:p>
            <a:r>
              <a:rPr lang="es-ES" b="1" dirty="0">
                <a:solidFill>
                  <a:srgbClr val="4A7598"/>
                </a:solidFill>
              </a:rPr>
              <a:t>INSERT</a:t>
            </a:r>
            <a:r>
              <a:rPr lang="es-ES" dirty="0"/>
              <a:t> se utiliza para insertar nuevas filas o datos en una tabla existente.  La sintaxis de </a:t>
            </a:r>
            <a:r>
              <a:rPr lang="es-ES" dirty="0" err="1"/>
              <a:t>Insert</a:t>
            </a:r>
            <a:r>
              <a:rPr lang="es-ES" dirty="0"/>
              <a:t> es </a:t>
            </a:r>
          </a:p>
        </p:txBody>
      </p:sp>
      <p:sp>
        <p:nvSpPr>
          <p:cNvPr id="5" name="Rectángulo 4"/>
          <p:cNvSpPr/>
          <p:nvPr/>
        </p:nvSpPr>
        <p:spPr>
          <a:xfrm>
            <a:off x="1162495" y="2612530"/>
            <a:ext cx="6151789" cy="369332"/>
          </a:xfrm>
          <a:prstGeom prst="rect">
            <a:avLst/>
          </a:prstGeom>
        </p:spPr>
        <p:txBody>
          <a:bodyPr wrap="square">
            <a:spAutoFit/>
          </a:bodyPr>
          <a:lstStyle/>
          <a:p>
            <a:r>
              <a:rPr lang="es-ES" dirty="0"/>
              <a:t>Si el tipo de datos no es mencionado considerará valores NULL.</a:t>
            </a:r>
          </a:p>
        </p:txBody>
      </p:sp>
      <p:sp>
        <p:nvSpPr>
          <p:cNvPr id="6" name="Rectángulo 5"/>
          <p:cNvSpPr/>
          <p:nvPr/>
        </p:nvSpPr>
        <p:spPr>
          <a:xfrm>
            <a:off x="672930" y="4068699"/>
            <a:ext cx="7040663" cy="646331"/>
          </a:xfrm>
          <a:prstGeom prst="rect">
            <a:avLst/>
          </a:prstGeom>
        </p:spPr>
        <p:txBody>
          <a:bodyPr wrap="square">
            <a:spAutoFit/>
          </a:bodyPr>
          <a:lstStyle/>
          <a:p>
            <a:r>
              <a:rPr lang="es-ES" dirty="0"/>
              <a:t>INSERT...SET tiene el mismo uso, pero se indica el nombre de la columna seguido de su valor. La sintaxis es </a:t>
            </a:r>
          </a:p>
        </p:txBody>
      </p:sp>
      <p:sp>
        <p:nvSpPr>
          <p:cNvPr id="7" name="Rectángulo 6"/>
          <p:cNvSpPr/>
          <p:nvPr/>
        </p:nvSpPr>
        <p:spPr>
          <a:xfrm>
            <a:off x="1109145" y="4950525"/>
            <a:ext cx="6061599"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INSERT INTO </a:t>
            </a:r>
            <a:r>
              <a:rPr lang="es-ES" sz="1600" dirty="0" err="1">
                <a:solidFill>
                  <a:schemeClr val="lt1"/>
                </a:solidFill>
                <a:latin typeface="Courier New" panose="02070309020205020404" pitchFamily="49" charset="0"/>
                <a:cs typeface="Courier New" panose="02070309020205020404" pitchFamily="49" charset="0"/>
              </a:rPr>
              <a:t>tbl_name</a:t>
            </a:r>
            <a:r>
              <a:rPr lang="es-ES" sz="1600" dirty="0">
                <a:solidFill>
                  <a:schemeClr val="lt1"/>
                </a:solidFill>
                <a:latin typeface="Courier New" panose="02070309020205020404" pitchFamily="49" charset="0"/>
                <a:cs typeface="Courier New" panose="02070309020205020404" pitchFamily="49" charset="0"/>
              </a:rPr>
              <a:t> SET </a:t>
            </a:r>
            <a:r>
              <a:rPr lang="es-ES" sz="1600" dirty="0" err="1">
                <a:solidFill>
                  <a:schemeClr val="lt1"/>
                </a:solidFill>
                <a:latin typeface="Courier New" panose="02070309020205020404" pitchFamily="49" charset="0"/>
                <a:cs typeface="Courier New" panose="02070309020205020404" pitchFamily="49" charset="0"/>
              </a:rPr>
              <a:t>col_name</a:t>
            </a:r>
            <a:r>
              <a:rPr lang="es-ES" sz="1600" dirty="0">
                <a:solidFill>
                  <a:schemeClr val="lt1"/>
                </a:solidFill>
                <a:latin typeface="Courier New" panose="02070309020205020404" pitchFamily="49" charset="0"/>
                <a:cs typeface="Courier New" panose="02070309020205020404" pitchFamily="49" charset="0"/>
              </a:rPr>
              <a:t> = </a:t>
            </a:r>
            <a:r>
              <a:rPr lang="es-ES" sz="1600" dirty="0" err="1">
                <a:solidFill>
                  <a:schemeClr val="lt1"/>
                </a:solidFill>
                <a:latin typeface="Courier New" panose="02070309020205020404" pitchFamily="49" charset="0"/>
                <a:cs typeface="Courier New" panose="02070309020205020404" pitchFamily="49" charset="0"/>
              </a:rPr>
              <a:t>expr</a:t>
            </a:r>
            <a:r>
              <a:rPr lang="es-ES" sz="1600" dirty="0">
                <a:solidFill>
                  <a:schemeClr val="lt1"/>
                </a:solidFill>
                <a:latin typeface="Courier New" panose="02070309020205020404" pitchFamily="49" charset="0"/>
                <a:cs typeface="Courier New" panose="02070309020205020404" pitchFamily="49" charset="0"/>
              </a:rPr>
              <a:t>,.....;</a:t>
            </a:r>
          </a:p>
        </p:txBody>
      </p:sp>
      <p:sp>
        <p:nvSpPr>
          <p:cNvPr id="8" name="Rectángulo 7"/>
          <p:cNvSpPr/>
          <p:nvPr/>
        </p:nvSpPr>
        <p:spPr>
          <a:xfrm>
            <a:off x="1176041" y="3067794"/>
            <a:ext cx="700867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insert into student values(1, "</a:t>
            </a:r>
            <a:r>
              <a:rPr lang="en-US" sz="1600" dirty="0" err="1">
                <a:latin typeface="Courier New" panose="02070309020205020404" pitchFamily="49" charset="0"/>
                <a:cs typeface="Courier New" panose="02070309020205020404" pitchFamily="49" charset="0"/>
              </a:rPr>
              <a:t>steve</a:t>
            </a:r>
            <a:r>
              <a:rPr lang="en-US" sz="1600" dirty="0">
                <a:latin typeface="Courier New" panose="02070309020205020404" pitchFamily="49" charset="0"/>
                <a:cs typeface="Courier New" panose="02070309020205020404" pitchFamily="49" charset="0"/>
              </a:rPr>
              <a:t>", 100, "5th cross street", 2456987);</a:t>
            </a:r>
            <a:endParaRPr lang="es-ES" sz="1600" dirty="0">
              <a:latin typeface="Courier New" panose="02070309020205020404" pitchFamily="49" charset="0"/>
              <a:cs typeface="Courier New" panose="02070309020205020404" pitchFamily="49" charset="0"/>
            </a:endParaRPr>
          </a:p>
        </p:txBody>
      </p:sp>
      <p:sp>
        <p:nvSpPr>
          <p:cNvPr id="9" name="Rectángulo 8"/>
          <p:cNvSpPr/>
          <p:nvPr/>
        </p:nvSpPr>
        <p:spPr>
          <a:xfrm>
            <a:off x="1103824" y="5524574"/>
            <a:ext cx="7195073"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insert into student set </a:t>
            </a:r>
            <a:r>
              <a:rPr lang="en-US" sz="1600" dirty="0" err="1">
                <a:latin typeface="Courier New" panose="02070309020205020404" pitchFamily="49" charset="0"/>
                <a:cs typeface="Courier New" panose="02070309020205020404" pitchFamily="49" charset="0"/>
              </a:rPr>
              <a:t>studid</a:t>
            </a:r>
            <a:r>
              <a:rPr lang="en-US" sz="1600" dirty="0">
                <a:latin typeface="Courier New" panose="02070309020205020404" pitchFamily="49" charset="0"/>
                <a:cs typeface="Courier New" panose="02070309020205020404" pitchFamily="49" charset="0"/>
              </a:rPr>
              <a:t>=1, name='</a:t>
            </a:r>
            <a:r>
              <a:rPr lang="en-US" sz="1600" dirty="0" err="1">
                <a:latin typeface="Courier New" panose="02070309020205020404" pitchFamily="49" charset="0"/>
                <a:cs typeface="Courier New" panose="02070309020205020404" pitchFamily="49" charset="0"/>
              </a:rPr>
              <a:t>steve</a:t>
            </a:r>
            <a:r>
              <a:rPr lang="en-US" sz="1600" dirty="0">
                <a:latin typeface="Courier New" panose="02070309020205020404" pitchFamily="49" charset="0"/>
                <a:cs typeface="Courier New" panose="02070309020205020404" pitchFamily="49" charset="0"/>
              </a:rPr>
              <a:t>', marks=100, address='5th cross street', phone=2456987;</a:t>
            </a:r>
            <a:endParaRPr lang="es-E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879919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Incorporar datos: INSERT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72930" y="1359400"/>
            <a:ext cx="7158007" cy="369332"/>
          </a:xfrm>
          <a:prstGeom prst="rect">
            <a:avLst/>
          </a:prstGeom>
        </p:spPr>
        <p:txBody>
          <a:bodyPr wrap="square">
            <a:spAutoFit/>
          </a:bodyPr>
          <a:lstStyle/>
          <a:p>
            <a:r>
              <a:rPr lang="es-ES" b="1" dirty="0">
                <a:solidFill>
                  <a:srgbClr val="4A7598"/>
                </a:solidFill>
              </a:rPr>
              <a:t>INSERT</a:t>
            </a:r>
            <a:r>
              <a:rPr lang="es-ES" dirty="0"/>
              <a:t> permite incorporar varias filas en una tabla con una sola sentencia</a:t>
            </a:r>
          </a:p>
        </p:txBody>
      </p:sp>
      <p:sp>
        <p:nvSpPr>
          <p:cNvPr id="10" name="Rectángulo 9"/>
          <p:cNvSpPr/>
          <p:nvPr/>
        </p:nvSpPr>
        <p:spPr>
          <a:xfrm>
            <a:off x="829038" y="2000522"/>
            <a:ext cx="5725886" cy="83099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INSERT INTO </a:t>
            </a:r>
            <a:r>
              <a:rPr lang="en-US" sz="1600" dirty="0" err="1">
                <a:solidFill>
                  <a:schemeClr val="lt1"/>
                </a:solidFill>
                <a:latin typeface="Courier New" panose="02070309020205020404" pitchFamily="49" charset="0"/>
                <a:cs typeface="Courier New" panose="02070309020205020404" pitchFamily="49" charset="0"/>
              </a:rPr>
              <a:t>tbl_name</a:t>
            </a:r>
            <a:r>
              <a:rPr lang="en-US" sz="1600" dirty="0">
                <a:solidFill>
                  <a:schemeClr val="lt1"/>
                </a:solidFill>
                <a:latin typeface="Courier New" panose="02070309020205020404" pitchFamily="49" charset="0"/>
                <a:cs typeface="Courier New" panose="02070309020205020404" pitchFamily="49" charset="0"/>
              </a:rPr>
              <a:t>(col_name1, col_name2,...) VALUES(expr1, expr2,.....;), (expr1a, expr2a,.....;)</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1" name="Rectángulo 10"/>
          <p:cNvSpPr/>
          <p:nvPr/>
        </p:nvSpPr>
        <p:spPr>
          <a:xfrm>
            <a:off x="829038" y="3937339"/>
            <a:ext cx="7552962"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 </a:t>
            </a:r>
            <a:r>
              <a:rPr lang="es-ES" sz="1600" dirty="0" err="1">
                <a:solidFill>
                  <a:schemeClr val="lt1"/>
                </a:solidFill>
                <a:latin typeface="Courier New" panose="02070309020205020404" pitchFamily="49" charset="0"/>
                <a:cs typeface="Courier New" panose="02070309020205020404" pitchFamily="49" charset="0"/>
              </a:rPr>
              <a:t>insert</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into</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student</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studid,name,marks,address,phone</a:t>
            </a:r>
            <a:r>
              <a:rPr lang="es-ES" sz="1600" dirty="0">
                <a:solidFill>
                  <a:schemeClr val="lt1"/>
                </a:solidFill>
                <a:latin typeface="Courier New" panose="02070309020205020404" pitchFamily="49" charset="0"/>
                <a:cs typeface="Courier New" panose="02070309020205020404" pitchFamily="49" charset="0"/>
              </a:rPr>
              <a:t>) </a:t>
            </a:r>
          </a:p>
          <a:p>
            <a:r>
              <a:rPr lang="es-ES" sz="1600" dirty="0" err="1">
                <a:solidFill>
                  <a:schemeClr val="lt1"/>
                </a:solidFill>
                <a:latin typeface="Courier New" panose="02070309020205020404" pitchFamily="49" charset="0"/>
                <a:cs typeface="Courier New" panose="02070309020205020404" pitchFamily="49" charset="0"/>
              </a:rPr>
              <a:t>values</a:t>
            </a:r>
            <a:r>
              <a:rPr lang="es-ES" sz="1600" dirty="0">
                <a:solidFill>
                  <a:schemeClr val="lt1"/>
                </a:solidFill>
                <a:latin typeface="Courier New" panose="02070309020205020404" pitchFamily="49" charset="0"/>
                <a:cs typeface="Courier New" panose="02070309020205020404" pitchFamily="49" charset="0"/>
              </a:rPr>
              <a:t>(3,'michael',75,'edinburgh',2598234),</a:t>
            </a:r>
          </a:p>
          <a:p>
            <a:r>
              <a:rPr lang="es-ES" sz="1600" dirty="0">
                <a:solidFill>
                  <a:schemeClr val="lt1"/>
                </a:solidFill>
                <a:latin typeface="Courier New" panose="02070309020205020404" pitchFamily="49" charset="0"/>
                <a:cs typeface="Courier New" panose="02070309020205020404" pitchFamily="49" charset="0"/>
              </a:rPr>
              <a:t>(4,'jack',82,'victoria street',2436821),</a:t>
            </a:r>
          </a:p>
          <a:p>
            <a:r>
              <a:rPr lang="es-ES" sz="1600" dirty="0">
                <a:solidFill>
                  <a:schemeClr val="lt1"/>
                </a:solidFill>
                <a:latin typeface="Courier New" panose="02070309020205020404" pitchFamily="49" charset="0"/>
                <a:cs typeface="Courier New" panose="02070309020205020404" pitchFamily="49" charset="0"/>
              </a:rPr>
              <a:t>(5,'anne',100,'downing street',2634821);</a:t>
            </a:r>
          </a:p>
          <a:p>
            <a:r>
              <a:rPr lang="es-ES" sz="1600" dirty="0" err="1">
                <a:solidFill>
                  <a:schemeClr val="lt1"/>
                </a:solidFill>
                <a:latin typeface="Courier New" panose="02070309020205020404" pitchFamily="49" charset="0"/>
                <a:cs typeface="Courier New" panose="02070309020205020404" pitchFamily="49" charset="0"/>
              </a:rPr>
              <a:t>Query</a:t>
            </a:r>
            <a:r>
              <a:rPr lang="es-ES" sz="1600" dirty="0">
                <a:solidFill>
                  <a:schemeClr val="lt1"/>
                </a:solidFill>
                <a:latin typeface="Courier New" panose="02070309020205020404" pitchFamily="49" charset="0"/>
                <a:cs typeface="Courier New" panose="02070309020205020404" pitchFamily="49" charset="0"/>
              </a:rPr>
              <a:t> OK, 3 </a:t>
            </a:r>
            <a:r>
              <a:rPr lang="es-ES" sz="1600" dirty="0" err="1">
                <a:solidFill>
                  <a:schemeClr val="lt1"/>
                </a:solidFill>
                <a:latin typeface="Courier New" panose="02070309020205020404" pitchFamily="49" charset="0"/>
                <a:cs typeface="Courier New" panose="02070309020205020404" pitchFamily="49" charset="0"/>
              </a:rPr>
              <a:t>rows</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affected</a:t>
            </a:r>
            <a:r>
              <a:rPr lang="es-ES" sz="1600" dirty="0">
                <a:solidFill>
                  <a:schemeClr val="lt1"/>
                </a:solidFill>
                <a:latin typeface="Courier New" panose="02070309020205020404" pitchFamily="49" charset="0"/>
                <a:cs typeface="Courier New" panose="02070309020205020404" pitchFamily="49" charset="0"/>
              </a:rPr>
              <a:t> (0.00 </a:t>
            </a:r>
            <a:r>
              <a:rPr lang="es-ES" sz="1600" dirty="0" err="1">
                <a:solidFill>
                  <a:schemeClr val="lt1"/>
                </a:solidFill>
                <a:latin typeface="Courier New" panose="02070309020205020404" pitchFamily="49" charset="0"/>
                <a:cs typeface="Courier New" panose="02070309020205020404" pitchFamily="49" charset="0"/>
              </a:rPr>
              <a:t>sec</a:t>
            </a:r>
            <a:r>
              <a:rPr lang="es-ES" sz="1600" dirty="0">
                <a:solidFill>
                  <a:schemeClr val="lt1"/>
                </a:solidFill>
                <a:latin typeface="Courier New" panose="02070309020205020404" pitchFamily="49" charset="0"/>
                <a:cs typeface="Courier New" panose="02070309020205020404" pitchFamily="49" charset="0"/>
              </a:rPr>
              <a:t>)</a:t>
            </a:r>
          </a:p>
          <a:p>
            <a:r>
              <a:rPr lang="es-ES" sz="1600" dirty="0">
                <a:solidFill>
                  <a:schemeClr val="lt1"/>
                </a:solidFill>
                <a:latin typeface="Courier New" panose="02070309020205020404" pitchFamily="49" charset="0"/>
                <a:cs typeface="Courier New" panose="02070309020205020404" pitchFamily="49" charset="0"/>
              </a:rPr>
              <a:t>Records: 3  </a:t>
            </a:r>
            <a:r>
              <a:rPr lang="es-ES" sz="1600" dirty="0" err="1">
                <a:solidFill>
                  <a:schemeClr val="lt1"/>
                </a:solidFill>
                <a:latin typeface="Courier New" panose="02070309020205020404" pitchFamily="49" charset="0"/>
                <a:cs typeface="Courier New" panose="02070309020205020404" pitchFamily="49" charset="0"/>
              </a:rPr>
              <a:t>Duplicates</a:t>
            </a:r>
            <a:r>
              <a:rPr lang="es-ES" sz="1600" dirty="0">
                <a:solidFill>
                  <a:schemeClr val="lt1"/>
                </a:solidFill>
                <a:latin typeface="Courier New" panose="02070309020205020404" pitchFamily="49" charset="0"/>
                <a:cs typeface="Courier New" panose="02070309020205020404" pitchFamily="49" charset="0"/>
              </a:rPr>
              <a:t>: 0  </a:t>
            </a:r>
            <a:r>
              <a:rPr lang="es-ES" sz="1600" dirty="0" err="1">
                <a:solidFill>
                  <a:schemeClr val="lt1"/>
                </a:solidFill>
                <a:latin typeface="Courier New" panose="02070309020205020404" pitchFamily="49" charset="0"/>
                <a:cs typeface="Courier New" panose="02070309020205020404" pitchFamily="49" charset="0"/>
              </a:rPr>
              <a:t>Warnings</a:t>
            </a:r>
            <a:r>
              <a:rPr lang="es-ES" sz="1600" dirty="0">
                <a:solidFill>
                  <a:schemeClr val="lt1"/>
                </a:solidFill>
                <a:latin typeface="Courier New" panose="02070309020205020404" pitchFamily="49" charset="0"/>
                <a:cs typeface="Courier New" panose="02070309020205020404" pitchFamily="49" charset="0"/>
              </a:rPr>
              <a:t>: 0 </a:t>
            </a:r>
          </a:p>
        </p:txBody>
      </p:sp>
      <p:sp>
        <p:nvSpPr>
          <p:cNvPr id="12" name="Rectángulo 11"/>
          <p:cNvSpPr/>
          <p:nvPr/>
        </p:nvSpPr>
        <p:spPr>
          <a:xfrm>
            <a:off x="829038" y="3115075"/>
            <a:ext cx="7411448" cy="369332"/>
          </a:xfrm>
          <a:prstGeom prst="rect">
            <a:avLst/>
          </a:prstGeom>
        </p:spPr>
        <p:txBody>
          <a:bodyPr wrap="square">
            <a:spAutoFit/>
          </a:bodyPr>
          <a:lstStyle/>
          <a:p>
            <a:r>
              <a:rPr lang="es-ES" dirty="0"/>
              <a:t> El siguiente ejemplo insertará tres nuevos registros en la tabla </a:t>
            </a:r>
            <a:r>
              <a:rPr lang="es-ES" dirty="0" err="1"/>
              <a:t>student</a:t>
            </a:r>
            <a:r>
              <a:rPr lang="es-ES" dirty="0"/>
              <a:t>.</a:t>
            </a:r>
          </a:p>
        </p:txBody>
      </p:sp>
    </p:spTree>
    <p:extLst>
      <p:ext uri="{BB962C8B-B14F-4D97-AF65-F5344CB8AC3E}">
        <p14:creationId xmlns:p14="http://schemas.microsoft.com/office/powerpoint/2010/main" val="407497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AUTO INCREMENT </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al incorporar datos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29341" y="1617507"/>
            <a:ext cx="7402287" cy="923330"/>
          </a:xfrm>
          <a:prstGeom prst="rect">
            <a:avLst/>
          </a:prstGeom>
        </p:spPr>
        <p:txBody>
          <a:bodyPr wrap="square">
            <a:spAutoFit/>
          </a:bodyPr>
          <a:lstStyle/>
          <a:p>
            <a:r>
              <a:rPr lang="es-ES" dirty="0"/>
              <a:t>El atributo </a:t>
            </a:r>
            <a:r>
              <a:rPr lang="en-US" i="1" dirty="0"/>
              <a:t>auto increment </a:t>
            </a:r>
            <a:r>
              <a:rPr lang="es-ES" dirty="0"/>
              <a:t>es usado para genera automáticamente el valor de un campo cada vez que se genera un nuevo registro, por ejemplo en el caso de un identificador para las filas introducidas. </a:t>
            </a:r>
          </a:p>
        </p:txBody>
      </p:sp>
      <p:sp>
        <p:nvSpPr>
          <p:cNvPr id="5" name="CuadroTexto 4"/>
          <p:cNvSpPr txBox="1"/>
          <p:nvPr/>
        </p:nvSpPr>
        <p:spPr>
          <a:xfrm>
            <a:off x="1487486" y="2690243"/>
            <a:ext cx="6466114" cy="646331"/>
          </a:xfrm>
          <a:prstGeom prst="rect">
            <a:avLst/>
          </a:prstGeom>
          <a:noFill/>
        </p:spPr>
        <p:txBody>
          <a:bodyPr wrap="square" rtlCol="0">
            <a:spAutoFit/>
          </a:bodyPr>
          <a:lstStyle/>
          <a:p>
            <a:r>
              <a:rPr lang="es-ES" dirty="0"/>
              <a:t>Este atributo se aplica a un determinado campo en el mamerto de crear la tabla</a:t>
            </a:r>
          </a:p>
        </p:txBody>
      </p:sp>
      <p:sp>
        <p:nvSpPr>
          <p:cNvPr id="6" name="Rectángulo 5"/>
          <p:cNvSpPr/>
          <p:nvPr/>
        </p:nvSpPr>
        <p:spPr>
          <a:xfrm>
            <a:off x="1487486" y="3517742"/>
            <a:ext cx="6596744"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create table stud(id </a:t>
            </a:r>
            <a:r>
              <a:rPr lang="en-US" sz="1600" dirty="0" err="1">
                <a:solidFill>
                  <a:schemeClr val="lt1"/>
                </a:solidFill>
                <a:latin typeface="Courier New" panose="02070309020205020404" pitchFamily="49" charset="0"/>
                <a:cs typeface="Courier New" panose="02070309020205020404" pitchFamily="49" charset="0"/>
              </a:rPr>
              <a:t>bigint</a:t>
            </a:r>
            <a:r>
              <a:rPr lang="en-US" sz="1600" dirty="0">
                <a:solidFill>
                  <a:schemeClr val="lt1"/>
                </a:solidFill>
                <a:latin typeface="Courier New" panose="02070309020205020404" pitchFamily="49" charset="0"/>
                <a:cs typeface="Courier New" panose="02070309020205020404" pitchFamily="49" charset="0"/>
              </a:rPr>
              <a:t> not null unique </a:t>
            </a:r>
            <a:r>
              <a:rPr lang="en-US" sz="1600" dirty="0" err="1">
                <a:solidFill>
                  <a:schemeClr val="lt1"/>
                </a:solidFill>
                <a:latin typeface="Courier New" panose="02070309020205020404" pitchFamily="49" charset="0"/>
                <a:cs typeface="Courier New" panose="02070309020205020404" pitchFamily="49" charset="0"/>
              </a:rPr>
              <a:t>auto_increment</a:t>
            </a:r>
            <a:r>
              <a:rPr lang="en-US" sz="1600" dirty="0">
                <a:solidFill>
                  <a:schemeClr val="lt1"/>
                </a:solidFill>
                <a:latin typeface="Courier New" panose="02070309020205020404" pitchFamily="49" charset="0"/>
                <a:cs typeface="Courier New" panose="02070309020205020404" pitchFamily="49" charset="0"/>
              </a:rPr>
              <a:t>, name char(20));</a:t>
            </a:r>
          </a:p>
          <a:p>
            <a:r>
              <a:rPr lang="en-US" sz="1600" dirty="0">
                <a:solidFill>
                  <a:schemeClr val="lt1"/>
                </a:solidFill>
                <a:latin typeface="Courier New" panose="02070309020205020404" pitchFamily="49" charset="0"/>
                <a:cs typeface="Courier New" panose="02070309020205020404" pitchFamily="49" charset="0"/>
              </a:rPr>
              <a:t>Query OK, 0 rows affected (0.03 sec)</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7" name="Rectángulo 6"/>
          <p:cNvSpPr/>
          <p:nvPr/>
        </p:nvSpPr>
        <p:spPr>
          <a:xfrm>
            <a:off x="1487486" y="4679313"/>
            <a:ext cx="6644142" cy="646331"/>
          </a:xfrm>
          <a:prstGeom prst="rect">
            <a:avLst/>
          </a:prstGeom>
        </p:spPr>
        <p:txBody>
          <a:bodyPr wrap="square">
            <a:spAutoFit/>
          </a:bodyPr>
          <a:lstStyle/>
          <a:p>
            <a:r>
              <a:rPr lang="es-ES" dirty="0"/>
              <a:t>Posteriormente, al insertar valores, solo habrá que tener en cuenta el segundo campo</a:t>
            </a:r>
          </a:p>
        </p:txBody>
      </p:sp>
      <p:sp>
        <p:nvSpPr>
          <p:cNvPr id="8" name="Rectángulo 7"/>
          <p:cNvSpPr/>
          <p:nvPr/>
        </p:nvSpPr>
        <p:spPr>
          <a:xfrm>
            <a:off x="1487486" y="5475050"/>
            <a:ext cx="6644142"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 </a:t>
            </a:r>
            <a:r>
              <a:rPr lang="es-ES" sz="1600" dirty="0" err="1">
                <a:solidFill>
                  <a:schemeClr val="lt1"/>
                </a:solidFill>
                <a:latin typeface="Courier New" panose="02070309020205020404" pitchFamily="49" charset="0"/>
                <a:cs typeface="Courier New" panose="02070309020205020404" pitchFamily="49" charset="0"/>
              </a:rPr>
              <a:t>insert</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into</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stud</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name</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values</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anne</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michael</a:t>
            </a:r>
            <a:r>
              <a:rPr lang="es-ES" sz="1600" dirty="0">
                <a:solidFill>
                  <a:schemeClr val="lt1"/>
                </a:solidFill>
                <a:latin typeface="Courier New" panose="02070309020205020404" pitchFamily="49" charset="0"/>
                <a:cs typeface="Courier New" panose="02070309020205020404" pitchFamily="49" charset="0"/>
              </a:rPr>
              <a:t>'),('james'),('</a:t>
            </a:r>
            <a:r>
              <a:rPr lang="es-ES" sz="1600" dirty="0" err="1">
                <a:solidFill>
                  <a:schemeClr val="lt1"/>
                </a:solidFill>
                <a:latin typeface="Courier New" panose="02070309020205020404" pitchFamily="49" charset="0"/>
                <a:cs typeface="Courier New" panose="02070309020205020404" pitchFamily="49" charset="0"/>
              </a:rPr>
              <a:t>rajesh</a:t>
            </a:r>
            <a:r>
              <a:rPr lang="es-ES" sz="1600" dirty="0">
                <a:solidFill>
                  <a:schemeClr val="lt1"/>
                </a:solidFill>
                <a:latin typeface="Courier New" panose="02070309020205020404" pitchFamily="49" charset="0"/>
                <a:cs typeface="Courier New" panose="02070309020205020404" pitchFamily="49" charset="0"/>
              </a:rPr>
              <a:t>'),('</a:t>
            </a:r>
            <a:r>
              <a:rPr lang="es-ES" sz="1600" dirty="0" err="1">
                <a:solidFill>
                  <a:schemeClr val="lt1"/>
                </a:solidFill>
                <a:latin typeface="Courier New" panose="02070309020205020404" pitchFamily="49" charset="0"/>
                <a:cs typeface="Courier New" panose="02070309020205020404" pitchFamily="49" charset="0"/>
              </a:rPr>
              <a:t>harry</a:t>
            </a:r>
            <a:r>
              <a:rPr lang="es-ES" sz="1600" dirty="0">
                <a:solidFill>
                  <a:schemeClr val="lt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99925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Actualizar datos: UPDATE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110344" y="3889333"/>
            <a:ext cx="6705599" cy="1754326"/>
          </a:xfrm>
          <a:prstGeom prst="rect">
            <a:avLst/>
          </a:prstGeom>
        </p:spPr>
        <p:txBody>
          <a:bodyPr wrap="square">
            <a:spAutoFit/>
          </a:bodyPr>
          <a:lstStyle/>
          <a:p>
            <a:r>
              <a:rPr lang="es-ES" dirty="0"/>
              <a:t>UPDATE actualiza las columnas indicadas de las filas existentes en una tabla con los nuevos valores. </a:t>
            </a:r>
          </a:p>
          <a:p>
            <a:pPr marL="285750" indent="-285750">
              <a:buFont typeface="Arial" panose="020B0604020202020204" pitchFamily="34" charset="0"/>
              <a:buChar char="•"/>
            </a:pPr>
            <a:r>
              <a:rPr lang="es-ES" dirty="0"/>
              <a:t>La cláusula SET es usada para indicar qué columnas serán modificadas. </a:t>
            </a:r>
          </a:p>
          <a:p>
            <a:pPr marL="285750" indent="-285750">
              <a:buFont typeface="Arial" panose="020B0604020202020204" pitchFamily="34" charset="0"/>
              <a:buChar char="•"/>
            </a:pPr>
            <a:r>
              <a:rPr lang="es-ES" dirty="0"/>
              <a:t>La cláusula WHERE es usada para especificar las condiciones que identificarán las filas a actualizar. </a:t>
            </a:r>
          </a:p>
        </p:txBody>
      </p:sp>
      <p:sp>
        <p:nvSpPr>
          <p:cNvPr id="4" name="Rectángulo 3"/>
          <p:cNvSpPr/>
          <p:nvPr/>
        </p:nvSpPr>
        <p:spPr>
          <a:xfrm>
            <a:off x="797311" y="1615113"/>
            <a:ext cx="7312545" cy="646331"/>
          </a:xfrm>
          <a:prstGeom prst="rect">
            <a:avLst/>
          </a:prstGeom>
        </p:spPr>
        <p:txBody>
          <a:bodyPr wrap="square">
            <a:spAutoFit/>
          </a:bodyPr>
          <a:lstStyle/>
          <a:p>
            <a:r>
              <a:rPr lang="es-ES" dirty="0"/>
              <a:t>UPDATE es usado para cambiar o modificar los valores de la tabla existentes. La sintaxis </a:t>
            </a:r>
            <a:r>
              <a:rPr lang="es-ES" dirty="0" err="1"/>
              <a:t>Update</a:t>
            </a:r>
            <a:r>
              <a:rPr lang="es-ES" dirty="0"/>
              <a:t> es</a:t>
            </a:r>
          </a:p>
        </p:txBody>
      </p:sp>
      <p:sp>
        <p:nvSpPr>
          <p:cNvPr id="5" name="Rectángulo 4"/>
          <p:cNvSpPr/>
          <p:nvPr/>
        </p:nvSpPr>
        <p:spPr>
          <a:xfrm>
            <a:off x="2390741" y="2529870"/>
            <a:ext cx="5327230" cy="86177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dirty="0">
                <a:solidFill>
                  <a:schemeClr val="lt1"/>
                </a:solidFill>
                <a:latin typeface="Courier New" panose="02070309020205020404" pitchFamily="49" charset="0"/>
                <a:cs typeface="Courier New" panose="02070309020205020404" pitchFamily="49" charset="0"/>
              </a:rPr>
              <a:t>UPDATE </a:t>
            </a:r>
            <a:r>
              <a:rPr lang="es-ES" sz="1600" dirty="0" err="1">
                <a:solidFill>
                  <a:schemeClr val="lt1"/>
                </a:solidFill>
                <a:latin typeface="Courier New" panose="02070309020205020404" pitchFamily="49" charset="0"/>
                <a:cs typeface="Courier New" panose="02070309020205020404" pitchFamily="49" charset="0"/>
              </a:rPr>
              <a:t>tbl_name</a:t>
            </a:r>
            <a:r>
              <a:rPr lang="es-ES" sz="1600" dirty="0">
                <a:solidFill>
                  <a:schemeClr val="lt1"/>
                </a:solidFill>
                <a:latin typeface="Courier New" panose="02070309020205020404" pitchFamily="49" charset="0"/>
                <a:cs typeface="Courier New" panose="02070309020205020404" pitchFamily="49" charset="0"/>
              </a:rPr>
              <a:t> SET </a:t>
            </a:r>
          </a:p>
          <a:p>
            <a:r>
              <a:rPr lang="es-ES" sz="1600" dirty="0">
                <a:solidFill>
                  <a:schemeClr val="lt1"/>
                </a:solidFill>
                <a:latin typeface="Courier New" panose="02070309020205020404" pitchFamily="49" charset="0"/>
                <a:cs typeface="Courier New" panose="02070309020205020404" pitchFamily="49" charset="0"/>
              </a:rPr>
              <a:t>col_name1=expr1 [, col_name2=expr2 ...]</a:t>
            </a:r>
          </a:p>
          <a:p>
            <a:r>
              <a:rPr lang="es-ES" sz="1600" dirty="0">
                <a:solidFill>
                  <a:schemeClr val="lt1"/>
                </a:solidFill>
                <a:latin typeface="Courier New" panose="02070309020205020404" pitchFamily="49" charset="0"/>
                <a:cs typeface="Courier New" panose="02070309020205020404" pitchFamily="49" charset="0"/>
              </a:rPr>
              <a:t>[WHERE </a:t>
            </a:r>
            <a:r>
              <a:rPr lang="es-ES" sz="1600" dirty="0" err="1">
                <a:solidFill>
                  <a:schemeClr val="lt1"/>
                </a:solidFill>
                <a:latin typeface="Courier New" panose="02070309020205020404" pitchFamily="49" charset="0"/>
                <a:cs typeface="Courier New" panose="02070309020205020404" pitchFamily="49" charset="0"/>
              </a:rPr>
              <a:t>where_condition</a:t>
            </a:r>
            <a:r>
              <a:rPr lang="es-ES" sz="1600" dirty="0">
                <a:solidFill>
                  <a:schemeClr val="lt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4287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Actualizar datos: UPDATE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086016" y="2248879"/>
            <a:ext cx="62592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update student set address=‘Welling street' where address=‘</a:t>
            </a:r>
            <a:r>
              <a:rPr lang="en-US" sz="1600" dirty="0">
                <a:latin typeface="Courier New" panose="02070309020205020404" pitchFamily="49" charset="0"/>
                <a:cs typeface="Courier New" panose="02070309020205020404" pitchFamily="49" charset="0"/>
              </a:rPr>
              <a:t>V</a:t>
            </a:r>
            <a:r>
              <a:rPr lang="en-US" sz="1600" dirty="0">
                <a:solidFill>
                  <a:schemeClr val="lt1"/>
                </a:solidFill>
                <a:latin typeface="Courier New" panose="02070309020205020404" pitchFamily="49" charset="0"/>
                <a:cs typeface="Courier New" panose="02070309020205020404" pitchFamily="49" charset="0"/>
              </a:rPr>
              <a:t>ictoria street';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7" name="Rectángulo 6"/>
          <p:cNvSpPr/>
          <p:nvPr/>
        </p:nvSpPr>
        <p:spPr>
          <a:xfrm>
            <a:off x="1086015" y="4095689"/>
            <a:ext cx="6508358"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update student set address=‘Welling street' where name=‘Jack';</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8" name="Rectángulo 7"/>
          <p:cNvSpPr/>
          <p:nvPr/>
        </p:nvSpPr>
        <p:spPr>
          <a:xfrm>
            <a:off x="1086016" y="3141506"/>
            <a:ext cx="6998214" cy="646331"/>
          </a:xfrm>
          <a:prstGeom prst="rect">
            <a:avLst/>
          </a:prstGeom>
        </p:spPr>
        <p:txBody>
          <a:bodyPr wrap="square">
            <a:spAutoFit/>
          </a:bodyPr>
          <a:lstStyle/>
          <a:p>
            <a:r>
              <a:rPr lang="es-ES" dirty="0"/>
              <a:t>establecerá como “</a:t>
            </a:r>
            <a:r>
              <a:rPr lang="es-ES" dirty="0" err="1"/>
              <a:t>Welling</a:t>
            </a:r>
            <a:r>
              <a:rPr lang="es-ES" dirty="0"/>
              <a:t> </a:t>
            </a:r>
            <a:r>
              <a:rPr lang="es-ES" dirty="0" err="1"/>
              <a:t>street</a:t>
            </a:r>
            <a:r>
              <a:rPr lang="es-ES" dirty="0"/>
              <a:t>“ todas las direcciones (campo </a:t>
            </a:r>
            <a:r>
              <a:rPr lang="es-ES" dirty="0" err="1"/>
              <a:t>address</a:t>
            </a:r>
            <a:r>
              <a:rPr lang="es-ES" dirty="0"/>
              <a:t>) de los estudiantes que alguna vez vivieron en “Vitoria Street”.</a:t>
            </a:r>
          </a:p>
        </p:txBody>
      </p:sp>
      <p:sp>
        <p:nvSpPr>
          <p:cNvPr id="10" name="Rectángulo 9"/>
          <p:cNvSpPr/>
          <p:nvPr/>
        </p:nvSpPr>
        <p:spPr>
          <a:xfrm>
            <a:off x="1086016" y="5193703"/>
            <a:ext cx="6998214" cy="646331"/>
          </a:xfrm>
          <a:prstGeom prst="rect">
            <a:avLst/>
          </a:prstGeom>
        </p:spPr>
        <p:txBody>
          <a:bodyPr wrap="square">
            <a:spAutoFit/>
          </a:bodyPr>
          <a:lstStyle/>
          <a:p>
            <a:r>
              <a:rPr lang="es-ES" dirty="0"/>
              <a:t>establecerá como “</a:t>
            </a:r>
            <a:r>
              <a:rPr lang="es-ES" dirty="0" err="1"/>
              <a:t>Welling</a:t>
            </a:r>
            <a:r>
              <a:rPr lang="es-ES" dirty="0"/>
              <a:t> </a:t>
            </a:r>
            <a:r>
              <a:rPr lang="es-ES" dirty="0" err="1"/>
              <a:t>street</a:t>
            </a:r>
            <a:r>
              <a:rPr lang="es-ES" dirty="0"/>
              <a:t>“ la direcciones (campo </a:t>
            </a:r>
            <a:r>
              <a:rPr lang="es-ES" dirty="0" err="1"/>
              <a:t>address</a:t>
            </a:r>
            <a:r>
              <a:rPr lang="es-ES" dirty="0"/>
              <a:t>) del estudiante (o estudiantes) cuyo nombre es Jack.</a:t>
            </a:r>
          </a:p>
        </p:txBody>
      </p:sp>
      <p:sp>
        <p:nvSpPr>
          <p:cNvPr id="9" name="CuadroTexto 8"/>
          <p:cNvSpPr txBox="1"/>
          <p:nvPr/>
        </p:nvSpPr>
        <p:spPr>
          <a:xfrm>
            <a:off x="653143" y="1567538"/>
            <a:ext cx="3622082" cy="369332"/>
          </a:xfrm>
          <a:prstGeom prst="rect">
            <a:avLst/>
          </a:prstGeom>
          <a:noFill/>
        </p:spPr>
        <p:txBody>
          <a:bodyPr wrap="none" rtlCol="0">
            <a:spAutoFit/>
          </a:bodyPr>
          <a:lstStyle/>
          <a:p>
            <a:r>
              <a:rPr lang="es-ES" dirty="0"/>
              <a:t>Algunos ejemplos del uso de UPDATE</a:t>
            </a:r>
          </a:p>
        </p:txBody>
      </p:sp>
    </p:spTree>
    <p:extLst>
      <p:ext uri="{BB962C8B-B14F-4D97-AF65-F5344CB8AC3E}">
        <p14:creationId xmlns:p14="http://schemas.microsoft.com/office/powerpoint/2010/main" val="23922922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Eliminar datos: DELETE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816428" y="1866037"/>
            <a:ext cx="7010400" cy="1200329"/>
          </a:xfrm>
          <a:prstGeom prst="rect">
            <a:avLst/>
          </a:prstGeom>
        </p:spPr>
        <p:txBody>
          <a:bodyPr wrap="square">
            <a:spAutoFit/>
          </a:bodyPr>
          <a:lstStyle/>
          <a:p>
            <a:r>
              <a:rPr lang="es-ES" dirty="0"/>
              <a:t>DELETE borra las filas indicadas de una tabla y devuelve el número de filas borradas. La cláusula WHERE es usada para especificar las condiciones que identifican qué filas serán borradas. Si la sentencia DELETE está sin la cláusula WHERE, todas las filas serán borradas. </a:t>
            </a:r>
          </a:p>
        </p:txBody>
      </p:sp>
      <p:sp>
        <p:nvSpPr>
          <p:cNvPr id="4" name="Rectángulo 3"/>
          <p:cNvSpPr/>
          <p:nvPr/>
        </p:nvSpPr>
        <p:spPr>
          <a:xfrm>
            <a:off x="1296701" y="3326295"/>
            <a:ext cx="5932714"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DELETE FROM </a:t>
            </a:r>
            <a:r>
              <a:rPr lang="en-US" sz="1600" dirty="0" err="1">
                <a:solidFill>
                  <a:schemeClr val="lt1"/>
                </a:solidFill>
                <a:latin typeface="Courier New" panose="02070309020205020404" pitchFamily="49" charset="0"/>
                <a:cs typeface="Courier New" panose="02070309020205020404" pitchFamily="49" charset="0"/>
              </a:rPr>
              <a:t>tbl_name</a:t>
            </a:r>
            <a:r>
              <a:rPr lang="en-US" sz="1600" dirty="0">
                <a:solidFill>
                  <a:schemeClr val="lt1"/>
                </a:solidFill>
                <a:latin typeface="Courier New" panose="02070309020205020404" pitchFamily="49" charset="0"/>
                <a:cs typeface="Courier New" panose="02070309020205020404" pitchFamily="49" charset="0"/>
              </a:rPr>
              <a:t> [WHERE </a:t>
            </a:r>
            <a:r>
              <a:rPr lang="en-US" sz="1600" dirty="0" err="1">
                <a:solidFill>
                  <a:schemeClr val="lt1"/>
                </a:solidFill>
                <a:latin typeface="Courier New" panose="02070309020205020404" pitchFamily="49" charset="0"/>
                <a:cs typeface="Courier New" panose="02070309020205020404" pitchFamily="49" charset="0"/>
              </a:rPr>
              <a:t>where_condition</a:t>
            </a:r>
            <a:r>
              <a:rPr lang="en-US" sz="1600" dirty="0">
                <a:solidFill>
                  <a:schemeClr val="lt1"/>
                </a:solidFill>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5" name="Rectángulo 4"/>
          <p:cNvSpPr/>
          <p:nvPr/>
        </p:nvSpPr>
        <p:spPr>
          <a:xfrm>
            <a:off x="1296701" y="5335119"/>
            <a:ext cx="6530127"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delete from student where name=‘</a:t>
            </a:r>
            <a:r>
              <a:rPr lang="en-US" sz="1600" dirty="0">
                <a:latin typeface="Courier New" panose="02070309020205020404" pitchFamily="49" charset="0"/>
                <a:cs typeface="Courier New" panose="02070309020205020404" pitchFamily="49" charset="0"/>
              </a:rPr>
              <a:t>M</a:t>
            </a:r>
            <a:r>
              <a:rPr lang="en-US" sz="1600" dirty="0">
                <a:solidFill>
                  <a:schemeClr val="lt1"/>
                </a:solidFill>
                <a:latin typeface="Courier New" panose="02070309020205020404" pitchFamily="49" charset="0"/>
                <a:cs typeface="Courier New" panose="02070309020205020404" pitchFamily="49" charset="0"/>
              </a:rPr>
              <a:t>ichael';</a:t>
            </a:r>
          </a:p>
          <a:p>
            <a:r>
              <a:rPr lang="en-US" sz="1600" dirty="0">
                <a:solidFill>
                  <a:schemeClr val="lt1"/>
                </a:solidFill>
                <a:latin typeface="Courier New" panose="02070309020205020404" pitchFamily="49" charset="0"/>
                <a:cs typeface="Courier New" panose="02070309020205020404" pitchFamily="49" charset="0"/>
              </a:rPr>
              <a:t>Query OK, 1 row affected (0.00 sec)</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6" name="CuadroTexto 5"/>
          <p:cNvSpPr txBox="1"/>
          <p:nvPr/>
        </p:nvSpPr>
        <p:spPr>
          <a:xfrm>
            <a:off x="1296701" y="4176818"/>
            <a:ext cx="6966353" cy="646331"/>
          </a:xfrm>
          <a:prstGeom prst="rect">
            <a:avLst/>
          </a:prstGeom>
          <a:noFill/>
        </p:spPr>
        <p:txBody>
          <a:bodyPr wrap="square" rtlCol="0">
            <a:spAutoFit/>
          </a:bodyPr>
          <a:lstStyle/>
          <a:p>
            <a:r>
              <a:rPr lang="es-ES" dirty="0"/>
              <a:t>El siguiente ejemplo borrará de la tabla el registro correspondiente al estudiante de nombre “Michael”.</a:t>
            </a:r>
          </a:p>
        </p:txBody>
      </p:sp>
    </p:spTree>
    <p:extLst>
      <p:ext uri="{BB962C8B-B14F-4D97-AF65-F5344CB8AC3E}">
        <p14:creationId xmlns:p14="http://schemas.microsoft.com/office/powerpoint/2010/main" val="40541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53220"/>
            <a:ext cx="7886700" cy="13255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DBMS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a:t>
            </a:r>
            <a:r>
              <a:rPr lang="es-ES" sz="3600" b="1" i="1" dirty="0" err="1">
                <a:solidFill>
                  <a:srgbClr val="04617B"/>
                </a:solidFill>
                <a:effectLst>
                  <a:outerShdw blurRad="38100" dist="38100" dir="2700000" algn="tl">
                    <a:srgbClr val="C0C0C0"/>
                  </a:outerShdw>
                </a:effectLst>
                <a:latin typeface="Constantia"/>
                <a:cs typeface="+mn-cs"/>
              </a:rPr>
              <a:t>Database</a:t>
            </a:r>
            <a:r>
              <a:rPr lang="es-ES" sz="3600" b="1" i="1" dirty="0">
                <a:solidFill>
                  <a:srgbClr val="04617B"/>
                </a:solidFill>
                <a:effectLst>
                  <a:outerShdw blurRad="38100" dist="38100" dir="2700000" algn="tl">
                    <a:srgbClr val="C0C0C0"/>
                  </a:outerShdw>
                </a:effectLst>
                <a:latin typeface="Constantia"/>
                <a:cs typeface="+mn-cs"/>
              </a:rPr>
              <a:t> Management </a:t>
            </a:r>
            <a:r>
              <a:rPr lang="es-ES" sz="3600" b="1" i="1" dirty="0" err="1">
                <a:solidFill>
                  <a:srgbClr val="04617B"/>
                </a:solidFill>
                <a:effectLst>
                  <a:outerShdw blurRad="38100" dist="38100" dir="2700000" algn="tl">
                    <a:srgbClr val="C0C0C0"/>
                  </a:outerShdw>
                </a:effectLst>
                <a:latin typeface="Constantia"/>
                <a:cs typeface="+mn-cs"/>
              </a:rPr>
              <a:t>System</a:t>
            </a:r>
            <a:r>
              <a:rPr lang="es-ES" sz="3600" b="1" i="1" dirty="0">
                <a:solidFill>
                  <a:srgbClr val="04617B"/>
                </a:solidFill>
                <a:effectLst>
                  <a:outerShdw blurRad="38100" dist="38100" dir="2700000" algn="tl">
                    <a:srgbClr val="C0C0C0"/>
                  </a:outerShdw>
                </a:effectLst>
                <a:latin typeface="Constantia"/>
                <a:cs typeface="+mn-cs"/>
              </a:rPr>
              <a:t>)</a:t>
            </a:r>
          </a:p>
        </p:txBody>
      </p:sp>
      <p:sp>
        <p:nvSpPr>
          <p:cNvPr id="7" name="CuadroTexto 6"/>
          <p:cNvSpPr txBox="1"/>
          <p:nvPr/>
        </p:nvSpPr>
        <p:spPr>
          <a:xfrm>
            <a:off x="432708" y="2000595"/>
            <a:ext cx="1551579" cy="369332"/>
          </a:xfrm>
          <a:prstGeom prst="rect">
            <a:avLst/>
          </a:prstGeom>
          <a:noFill/>
        </p:spPr>
        <p:txBody>
          <a:bodyPr wrap="none" rtlCol="0">
            <a:spAutoFit/>
          </a:bodyPr>
          <a:lstStyle/>
          <a:p>
            <a:r>
              <a:rPr lang="es-ES" dirty="0"/>
              <a:t>Sistemas libres</a:t>
            </a:r>
          </a:p>
        </p:txBody>
      </p:sp>
      <p:pic>
        <p:nvPicPr>
          <p:cNvPr id="10" name="Picture 2" descr="http://i2.wp.com/blog.jelastic.com/wp-content/uploads/2013/05/Database-market-share-April-2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36" y="2000595"/>
            <a:ext cx="5488636" cy="409153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83721" y="3099349"/>
            <a:ext cx="2718706"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b="1" dirty="0"/>
              <a:t>MySQL</a:t>
            </a:r>
            <a:r>
              <a:rPr lang="es-ES" dirty="0"/>
              <a:t> (desde 2009 Oracle; licencia GPL)</a:t>
            </a:r>
          </a:p>
          <a:p>
            <a:r>
              <a:rPr lang="es-ES" b="1" dirty="0"/>
              <a:t>PostgreSQL</a:t>
            </a:r>
            <a:r>
              <a:rPr lang="es-ES" dirty="0"/>
              <a:t> (código abierto)</a:t>
            </a:r>
          </a:p>
          <a:p>
            <a:r>
              <a:rPr lang="es-ES" b="1" dirty="0" err="1"/>
              <a:t>SQLite</a:t>
            </a:r>
            <a:r>
              <a:rPr lang="es-ES" dirty="0"/>
              <a:t> (dominio público)</a:t>
            </a:r>
          </a:p>
          <a:p>
            <a:r>
              <a:rPr lang="en-US" b="1" dirty="0" err="1"/>
              <a:t>MariaDB</a:t>
            </a:r>
            <a:r>
              <a:rPr lang="en-US" dirty="0"/>
              <a:t> (fork de MySQL; </a:t>
            </a:r>
            <a:r>
              <a:rPr lang="es-ES" dirty="0"/>
              <a:t>licencia GPL)</a:t>
            </a:r>
            <a:endParaRPr lang="en-US" dirty="0"/>
          </a:p>
          <a:p>
            <a:r>
              <a:rPr lang="es-ES" b="1" dirty="0" err="1"/>
              <a:t>MongoDB</a:t>
            </a:r>
            <a:r>
              <a:rPr lang="es-ES" dirty="0"/>
              <a:t> (no SQL),  </a:t>
            </a:r>
          </a:p>
          <a:p>
            <a:r>
              <a:rPr lang="es-ES" b="1" dirty="0" err="1"/>
              <a:t>CouchDB</a:t>
            </a:r>
            <a:r>
              <a:rPr lang="es-ES" dirty="0"/>
              <a:t> (Apache)</a:t>
            </a:r>
          </a:p>
        </p:txBody>
      </p:sp>
    </p:spTree>
    <p:extLst>
      <p:ext uri="{BB962C8B-B14F-4D97-AF65-F5344CB8AC3E}">
        <p14:creationId xmlns:p14="http://schemas.microsoft.com/office/powerpoint/2010/main" val="2463536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(9a).</a:t>
            </a:r>
          </a:p>
        </p:txBody>
      </p:sp>
      <p:sp>
        <p:nvSpPr>
          <p:cNvPr id="3" name="CuadroTexto 2"/>
          <p:cNvSpPr txBox="1"/>
          <p:nvPr/>
        </p:nvSpPr>
        <p:spPr>
          <a:xfrm>
            <a:off x="1036749" y="1640881"/>
            <a:ext cx="6747769" cy="1754326"/>
          </a:xfrm>
          <a:prstGeom prst="rect">
            <a:avLst/>
          </a:prstGeom>
          <a:noFill/>
        </p:spPr>
        <p:txBody>
          <a:bodyPr wrap="square" rtlCol="0">
            <a:spAutoFit/>
          </a:bodyPr>
          <a:lstStyle/>
          <a:p>
            <a:r>
              <a:rPr lang="es-ES" b="1" dirty="0"/>
              <a:t>Lenguaje SQL (2)</a:t>
            </a:r>
            <a:r>
              <a:rPr lang="es-ES" dirty="0"/>
              <a:t>. Iniciamos el interfaz en línea de comandos o consola de MySQL, para realizar las siguientes operaciones</a:t>
            </a:r>
          </a:p>
          <a:p>
            <a:pPr marL="342900" indent="-342900">
              <a:buFont typeface="+mj-lt"/>
              <a:buAutoNum type="arabicPeriod"/>
            </a:pPr>
            <a:r>
              <a:rPr lang="es-ES" dirty="0"/>
              <a:t>Conectamos a test y abrimos la tabla </a:t>
            </a:r>
            <a:r>
              <a:rPr lang="es-ES" dirty="0" err="1"/>
              <a:t>student</a:t>
            </a:r>
            <a:r>
              <a:rPr lang="es-ES" dirty="0"/>
              <a:t> </a:t>
            </a:r>
          </a:p>
          <a:p>
            <a:pPr marL="342900" indent="-342900">
              <a:buFont typeface="+mj-lt"/>
              <a:buAutoNum type="arabicPeriod"/>
            </a:pPr>
            <a:r>
              <a:rPr lang="es-ES" dirty="0"/>
              <a:t>Añadimos nuevos registros</a:t>
            </a:r>
          </a:p>
          <a:p>
            <a:pPr marL="342900" indent="-342900">
              <a:buFont typeface="+mj-lt"/>
              <a:buAutoNum type="arabicPeriod"/>
            </a:pPr>
            <a:r>
              <a:rPr lang="es-ES" dirty="0"/>
              <a:t>Modificamos registros</a:t>
            </a:r>
          </a:p>
          <a:p>
            <a:pPr marL="342900" indent="-342900">
              <a:buFont typeface="+mj-lt"/>
              <a:buAutoNum type="arabicPeriod"/>
            </a:pPr>
            <a:r>
              <a:rPr lang="es-ES" dirty="0"/>
              <a:t>Eliminamos registros de forma selectiva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183187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5</a:t>
            </a:r>
          </a:p>
        </p:txBody>
      </p:sp>
      <p:sp>
        <p:nvSpPr>
          <p:cNvPr id="5" name="4 Marcador de contenido"/>
          <p:cNvSpPr>
            <a:spLocks noGrp="1"/>
          </p:cNvSpPr>
          <p:nvPr>
            <p:ph idx="1"/>
          </p:nvPr>
        </p:nvSpPr>
        <p:spPr/>
        <p:txBody>
          <a:bodyPr/>
          <a:lstStyle/>
          <a:p>
            <a:r>
              <a:rPr lang="es-ES" dirty="0"/>
              <a:t>Definición de datos (DDL). Interface gráfico</a:t>
            </a:r>
          </a:p>
          <a:p>
            <a:pPr lvl="1"/>
            <a:r>
              <a:rPr lang="es-ES" dirty="0"/>
              <a:t>Creación de DDBB. Apertura y uso</a:t>
            </a:r>
          </a:p>
          <a:p>
            <a:pPr lvl="1"/>
            <a:r>
              <a:rPr lang="es-ES" dirty="0"/>
              <a:t>Creación de tablas. Clave primaria</a:t>
            </a:r>
          </a:p>
          <a:p>
            <a:pPr lvl="1"/>
            <a:r>
              <a:rPr lang="es-ES" dirty="0"/>
              <a:t>Borrado de tablas y DDBB</a:t>
            </a:r>
          </a:p>
          <a:p>
            <a:r>
              <a:rPr lang="es-ES" dirty="0"/>
              <a:t>Tipos de tablas: motores de almacenamiento</a:t>
            </a:r>
          </a:p>
          <a:p>
            <a:r>
              <a:rPr lang="es-ES" dirty="0"/>
              <a:t>Indexación</a:t>
            </a:r>
          </a:p>
          <a:p>
            <a:r>
              <a:rPr lang="es-ES" dirty="0"/>
              <a:t>Modificación de las tablas: comandos e interface</a:t>
            </a:r>
          </a:p>
          <a:p>
            <a:r>
              <a:rPr lang="es-ES" dirty="0"/>
              <a:t>Modelos: Implementación en DDBB</a:t>
            </a:r>
          </a:p>
          <a:p>
            <a:r>
              <a:rPr lang="es-ES" dirty="0"/>
              <a:t>Manipulación de datos. DML</a:t>
            </a:r>
          </a:p>
          <a:p>
            <a:pPr lvl="1"/>
            <a:r>
              <a:rPr lang="es-ES" dirty="0" err="1"/>
              <a:t>Insert</a:t>
            </a:r>
            <a:r>
              <a:rPr lang="es-ES" dirty="0"/>
              <a:t>, </a:t>
            </a:r>
            <a:r>
              <a:rPr lang="es-ES" dirty="0" err="1"/>
              <a:t>Update</a:t>
            </a:r>
            <a:r>
              <a:rPr lang="es-ES" dirty="0"/>
              <a:t>, </a:t>
            </a:r>
            <a:r>
              <a:rPr lang="es-ES" dirty="0" err="1"/>
              <a:t>Delete</a:t>
            </a:r>
            <a:endParaRPr lang="es-ES" dirty="0"/>
          </a:p>
        </p:txBody>
      </p:sp>
    </p:spTree>
    <p:extLst>
      <p:ext uri="{BB962C8B-B14F-4D97-AF65-F5344CB8AC3E}">
        <p14:creationId xmlns:p14="http://schemas.microsoft.com/office/powerpoint/2010/main" val="24074963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Manipulación de datos: interface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375" y="1468101"/>
            <a:ext cx="6136575" cy="490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9045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(9b).</a:t>
            </a:r>
          </a:p>
        </p:txBody>
      </p:sp>
      <p:sp>
        <p:nvSpPr>
          <p:cNvPr id="3" name="CuadroTexto 2"/>
          <p:cNvSpPr txBox="1"/>
          <p:nvPr/>
        </p:nvSpPr>
        <p:spPr>
          <a:xfrm>
            <a:off x="1036749" y="1640881"/>
            <a:ext cx="6747769" cy="1754326"/>
          </a:xfrm>
          <a:prstGeom prst="rect">
            <a:avLst/>
          </a:prstGeom>
          <a:noFill/>
        </p:spPr>
        <p:txBody>
          <a:bodyPr wrap="square" rtlCol="0">
            <a:spAutoFit/>
          </a:bodyPr>
          <a:lstStyle/>
          <a:p>
            <a:r>
              <a:rPr lang="es-ES" b="1" dirty="0"/>
              <a:t>Lenguaje SQL (2)</a:t>
            </a:r>
            <a:r>
              <a:rPr lang="es-ES" dirty="0"/>
              <a:t>. Iniciamos el interfaz en línea de comandos o consola de MySQL, para realizar las siguientes operaciones</a:t>
            </a:r>
          </a:p>
          <a:p>
            <a:pPr marL="342900" indent="-342900">
              <a:buFont typeface="+mj-lt"/>
              <a:buAutoNum type="arabicPeriod"/>
            </a:pPr>
            <a:r>
              <a:rPr lang="es-ES" dirty="0"/>
              <a:t>Conectamos a test y abrimos la tabla </a:t>
            </a:r>
            <a:r>
              <a:rPr lang="es-ES" dirty="0" err="1"/>
              <a:t>student</a:t>
            </a:r>
            <a:r>
              <a:rPr lang="es-ES" dirty="0"/>
              <a:t> </a:t>
            </a:r>
          </a:p>
          <a:p>
            <a:pPr marL="342900" indent="-342900">
              <a:buFont typeface="+mj-lt"/>
              <a:buAutoNum type="arabicPeriod"/>
            </a:pPr>
            <a:r>
              <a:rPr lang="es-ES" dirty="0"/>
              <a:t>Añadimos nuevos registros</a:t>
            </a:r>
          </a:p>
          <a:p>
            <a:pPr marL="342900" indent="-342900">
              <a:buFont typeface="+mj-lt"/>
              <a:buAutoNum type="arabicPeriod"/>
            </a:pPr>
            <a:r>
              <a:rPr lang="es-ES" dirty="0"/>
              <a:t>Modificamos registros</a:t>
            </a:r>
          </a:p>
          <a:p>
            <a:pPr marL="342900" indent="-342900">
              <a:buFont typeface="+mj-lt"/>
              <a:buAutoNum type="arabicPeriod"/>
            </a:pPr>
            <a:r>
              <a:rPr lang="es-ES" dirty="0"/>
              <a:t>Eliminamos registros de forma selectiva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6423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235074"/>
          </a:xfrm>
        </p:spPr>
        <p:txBody>
          <a:bodyPr>
            <a:normAutofit/>
          </a:bodyPr>
          <a:lstStyle/>
          <a:p>
            <a:r>
              <a:rPr lang="es-ES" dirty="0"/>
              <a:t>Comandos SQL y control de acceso: usuarios</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971786" y="2432968"/>
            <a:ext cx="6905117" cy="2862322"/>
          </a:xfrm>
          <a:prstGeom prst="rect">
            <a:avLst/>
          </a:prstGeom>
        </p:spPr>
        <p:txBody>
          <a:bodyPr wrap="square">
            <a:spAutoFit/>
          </a:bodyPr>
          <a:lstStyle/>
          <a:p>
            <a:pPr marL="285750" indent="-285750" defTabSz="457200">
              <a:buFont typeface="Arial" panose="020B0604020202020204" pitchFamily="34" charset="0"/>
              <a:buChar char="•"/>
            </a:pPr>
            <a:r>
              <a:rPr lang="es-ES" dirty="0"/>
              <a:t>Crear un usuario</a:t>
            </a:r>
            <a:br>
              <a:rPr lang="es-ES" dirty="0"/>
            </a:br>
            <a:r>
              <a:rPr lang="es-ES" b="1" dirty="0">
                <a:solidFill>
                  <a:srgbClr val="0070C0"/>
                </a:solidFill>
              </a:rPr>
              <a:t>CREATE USER </a:t>
            </a:r>
            <a:r>
              <a:rPr lang="es-ES" dirty="0"/>
              <a:t>usuario [</a:t>
            </a:r>
            <a:r>
              <a:rPr lang="es-ES" b="1" dirty="0">
                <a:solidFill>
                  <a:srgbClr val="0070C0"/>
                </a:solidFill>
              </a:rPr>
              <a:t>IDENTIFIED</a:t>
            </a:r>
            <a:r>
              <a:rPr lang="es-ES" dirty="0"/>
              <a:t> </a:t>
            </a:r>
            <a:r>
              <a:rPr lang="es-ES" b="1" dirty="0">
                <a:solidFill>
                  <a:srgbClr val="0070C0"/>
                </a:solidFill>
              </a:rPr>
              <a:t>BY</a:t>
            </a:r>
            <a:r>
              <a:rPr lang="es-ES" dirty="0"/>
              <a:t> 'contraseña'] [, ...]</a:t>
            </a:r>
          </a:p>
          <a:p>
            <a:pPr marL="285750" indent="-285750" defTabSz="457200">
              <a:buFont typeface="Arial" panose="020B0604020202020204" pitchFamily="34" charset="0"/>
              <a:buChar char="•"/>
            </a:pPr>
            <a:r>
              <a:rPr lang="es-ES" dirty="0"/>
              <a:t>Ver los usuarios</a:t>
            </a:r>
            <a:br>
              <a:rPr lang="es-ES" dirty="0"/>
            </a:br>
            <a:r>
              <a:rPr lang="es-ES" b="1" dirty="0">
                <a:solidFill>
                  <a:srgbClr val="0070C0"/>
                </a:solidFill>
              </a:rPr>
              <a:t>SELECT</a:t>
            </a:r>
            <a:r>
              <a:rPr lang="es-ES" dirty="0"/>
              <a:t> </a:t>
            </a:r>
            <a:r>
              <a:rPr lang="es-ES" dirty="0" err="1"/>
              <a:t>User</a:t>
            </a:r>
            <a:r>
              <a:rPr lang="es-ES" dirty="0"/>
              <a:t>, Host, </a:t>
            </a:r>
            <a:r>
              <a:rPr lang="es-ES" dirty="0" err="1"/>
              <a:t>Password</a:t>
            </a:r>
            <a:r>
              <a:rPr lang="es-ES" dirty="0"/>
              <a:t> </a:t>
            </a:r>
            <a:r>
              <a:rPr lang="es-ES" b="1" dirty="0">
                <a:solidFill>
                  <a:srgbClr val="0070C0"/>
                </a:solidFill>
              </a:rPr>
              <a:t>FROM</a:t>
            </a:r>
            <a:r>
              <a:rPr lang="es-ES" dirty="0"/>
              <a:t> </a:t>
            </a:r>
            <a:r>
              <a:rPr lang="es-ES" dirty="0" err="1"/>
              <a:t>mysql.user</a:t>
            </a:r>
            <a:r>
              <a:rPr lang="es-ES" dirty="0"/>
              <a:t>; </a:t>
            </a:r>
          </a:p>
          <a:p>
            <a:pPr marL="285750" indent="-285750" defTabSz="457200">
              <a:buFont typeface="Arial" panose="020B0604020202020204" pitchFamily="34" charset="0"/>
              <a:buChar char="•"/>
            </a:pPr>
            <a:r>
              <a:rPr lang="es-ES" dirty="0"/>
              <a:t>Cambiar el nombre de un usuario</a:t>
            </a:r>
            <a:br>
              <a:rPr lang="es-ES" dirty="0"/>
            </a:br>
            <a:r>
              <a:rPr lang="es-ES" b="1" dirty="0">
                <a:solidFill>
                  <a:srgbClr val="0070C0"/>
                </a:solidFill>
              </a:rPr>
              <a:t>RENAME</a:t>
            </a:r>
            <a:r>
              <a:rPr lang="es-ES" dirty="0"/>
              <a:t> </a:t>
            </a:r>
            <a:r>
              <a:rPr lang="es-ES" b="1" dirty="0">
                <a:solidFill>
                  <a:srgbClr val="0070C0"/>
                </a:solidFill>
              </a:rPr>
              <a:t>USER</a:t>
            </a:r>
            <a:r>
              <a:rPr lang="es-ES" dirty="0"/>
              <a:t> </a:t>
            </a:r>
            <a:r>
              <a:rPr lang="es-ES" dirty="0" err="1"/>
              <a:t>anterior_nombre</a:t>
            </a:r>
            <a:r>
              <a:rPr lang="es-ES" dirty="0"/>
              <a:t> </a:t>
            </a:r>
            <a:r>
              <a:rPr lang="es-ES" b="1" dirty="0">
                <a:solidFill>
                  <a:srgbClr val="0070C0"/>
                </a:solidFill>
              </a:rPr>
              <a:t>TO</a:t>
            </a:r>
            <a:r>
              <a:rPr lang="es-ES" dirty="0"/>
              <a:t> </a:t>
            </a:r>
            <a:r>
              <a:rPr lang="es-ES" dirty="0" err="1"/>
              <a:t>nuevo_nombre</a:t>
            </a:r>
            <a:r>
              <a:rPr lang="es-ES" dirty="0"/>
              <a:t> [, ...]</a:t>
            </a:r>
          </a:p>
          <a:p>
            <a:pPr marL="285750" indent="-285750" defTabSz="457200">
              <a:buFont typeface="Arial" panose="020B0604020202020204" pitchFamily="34" charset="0"/>
              <a:buChar char="•"/>
            </a:pPr>
            <a:r>
              <a:rPr lang="es-ES" dirty="0"/>
              <a:t>Borrar un usuario</a:t>
            </a:r>
            <a:br>
              <a:rPr lang="es-ES" dirty="0"/>
            </a:br>
            <a:r>
              <a:rPr lang="es-ES" b="1" dirty="0">
                <a:solidFill>
                  <a:srgbClr val="0070C0"/>
                </a:solidFill>
              </a:rPr>
              <a:t>DROP</a:t>
            </a:r>
            <a:r>
              <a:rPr lang="es-ES" dirty="0"/>
              <a:t> </a:t>
            </a:r>
            <a:r>
              <a:rPr lang="es-ES" b="1" dirty="0">
                <a:solidFill>
                  <a:srgbClr val="0070C0"/>
                </a:solidFill>
              </a:rPr>
              <a:t>USER</a:t>
            </a:r>
            <a:r>
              <a:rPr lang="es-ES" dirty="0"/>
              <a:t> usuario [, ...]</a:t>
            </a:r>
          </a:p>
          <a:p>
            <a:pPr marL="285750" indent="-285750" defTabSz="457200">
              <a:buFont typeface="Arial" panose="020B0604020202020204" pitchFamily="34" charset="0"/>
              <a:buChar char="•"/>
            </a:pPr>
            <a:r>
              <a:rPr lang="es-ES" dirty="0"/>
              <a:t>Cambiar la contraseña de un usuario</a:t>
            </a:r>
            <a:br>
              <a:rPr lang="es-ES" dirty="0"/>
            </a:br>
            <a:r>
              <a:rPr lang="es-ES" b="1" dirty="0">
                <a:solidFill>
                  <a:srgbClr val="0070C0"/>
                </a:solidFill>
              </a:rPr>
              <a:t>SET</a:t>
            </a:r>
            <a:r>
              <a:rPr lang="es-ES" dirty="0"/>
              <a:t> </a:t>
            </a:r>
            <a:r>
              <a:rPr lang="es-ES" b="1" dirty="0">
                <a:solidFill>
                  <a:srgbClr val="0070C0"/>
                </a:solidFill>
              </a:rPr>
              <a:t>PASSWORD</a:t>
            </a:r>
            <a:r>
              <a:rPr lang="es-ES" dirty="0"/>
              <a:t> </a:t>
            </a:r>
            <a:r>
              <a:rPr lang="es-ES" b="1" dirty="0">
                <a:solidFill>
                  <a:srgbClr val="0070C0"/>
                </a:solidFill>
              </a:rPr>
              <a:t>FOR</a:t>
            </a:r>
            <a:r>
              <a:rPr lang="es-ES" dirty="0"/>
              <a:t> usuario = PASSWORD('contraseña')</a:t>
            </a:r>
          </a:p>
        </p:txBody>
      </p:sp>
    </p:spTree>
    <p:extLst>
      <p:ext uri="{BB962C8B-B14F-4D97-AF65-F5344CB8AC3E}">
        <p14:creationId xmlns:p14="http://schemas.microsoft.com/office/powerpoint/2010/main" val="20047768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267731"/>
          </a:xfrm>
        </p:spPr>
        <p:txBody>
          <a:bodyPr>
            <a:normAutofit/>
          </a:bodyPr>
          <a:lstStyle/>
          <a:p>
            <a:r>
              <a:rPr lang="es-ES" dirty="0"/>
              <a:t>Privilegios y objetos</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a 5"/>
          <p:cNvGraphicFramePr>
            <a:graphicFrameLocks noGrp="1"/>
          </p:cNvGraphicFramePr>
          <p:nvPr>
            <p:extLst>
              <p:ext uri="{D42A27DB-BD31-4B8C-83A1-F6EECF244321}">
                <p14:modId xmlns:p14="http://schemas.microsoft.com/office/powerpoint/2010/main" val="3731690301"/>
              </p:ext>
            </p:extLst>
          </p:nvPr>
        </p:nvGraphicFramePr>
        <p:xfrm>
          <a:off x="3006750" y="2018834"/>
          <a:ext cx="5345099" cy="3758732"/>
        </p:xfrm>
        <a:graphic>
          <a:graphicData uri="http://schemas.openxmlformats.org/drawingml/2006/table">
            <a:tbl>
              <a:tblPr firstRow="1" firstCol="1">
                <a:tableStyleId>{3C2FFA5D-87B4-456A-9821-1D502468CF0F}</a:tableStyleId>
              </a:tblPr>
              <a:tblGrid>
                <a:gridCol w="1472476">
                  <a:extLst>
                    <a:ext uri="{9D8B030D-6E8A-4147-A177-3AD203B41FA5}">
                      <a16:colId xmlns:a16="http://schemas.microsoft.com/office/drawing/2014/main" val="20000"/>
                    </a:ext>
                  </a:extLst>
                </a:gridCol>
                <a:gridCol w="912855">
                  <a:extLst>
                    <a:ext uri="{9D8B030D-6E8A-4147-A177-3AD203B41FA5}">
                      <a16:colId xmlns:a16="http://schemas.microsoft.com/office/drawing/2014/main" val="20001"/>
                    </a:ext>
                  </a:extLst>
                </a:gridCol>
                <a:gridCol w="806116">
                  <a:extLst>
                    <a:ext uri="{9D8B030D-6E8A-4147-A177-3AD203B41FA5}">
                      <a16:colId xmlns:a16="http://schemas.microsoft.com/office/drawing/2014/main" val="20002"/>
                    </a:ext>
                  </a:extLst>
                </a:gridCol>
                <a:gridCol w="1070810">
                  <a:extLst>
                    <a:ext uri="{9D8B030D-6E8A-4147-A177-3AD203B41FA5}">
                      <a16:colId xmlns:a16="http://schemas.microsoft.com/office/drawing/2014/main" val="20003"/>
                    </a:ext>
                  </a:extLst>
                </a:gridCol>
                <a:gridCol w="1082842">
                  <a:extLst>
                    <a:ext uri="{9D8B030D-6E8A-4147-A177-3AD203B41FA5}">
                      <a16:colId xmlns:a16="http://schemas.microsoft.com/office/drawing/2014/main" val="20004"/>
                    </a:ext>
                  </a:extLst>
                </a:gridCol>
              </a:tblGrid>
              <a:tr h="284458">
                <a:tc>
                  <a:txBody>
                    <a:bodyPr/>
                    <a:lstStyle/>
                    <a:p>
                      <a:pPr algn="l" fontAlgn="base"/>
                      <a:r>
                        <a:rPr lang="es-ES" sz="1400" dirty="0" err="1">
                          <a:effectLst/>
                        </a:rPr>
                        <a:t>Privilege</a:t>
                      </a:r>
                      <a:endParaRPr lang="es-ES" sz="1400" b="1" dirty="0">
                        <a:solidFill>
                          <a:srgbClr val="000000"/>
                        </a:solidFill>
                        <a:effectLst/>
                        <a:latin typeface="FreeSans"/>
                      </a:endParaRPr>
                    </a:p>
                  </a:txBody>
                  <a:tcPr marL="71115" marR="71115" marT="35557" marB="35557" anchor="ctr"/>
                </a:tc>
                <a:tc>
                  <a:txBody>
                    <a:bodyPr/>
                    <a:lstStyle/>
                    <a:p>
                      <a:pPr algn="l" fontAlgn="base"/>
                      <a:r>
                        <a:rPr lang="es-ES" sz="1400">
                          <a:effectLst/>
                        </a:rPr>
                        <a:t>Column</a:t>
                      </a:r>
                      <a:endParaRPr lang="es-ES" sz="1400" b="1">
                        <a:solidFill>
                          <a:srgbClr val="000000"/>
                        </a:solidFill>
                        <a:effectLst/>
                        <a:latin typeface="FreeSans"/>
                      </a:endParaRPr>
                    </a:p>
                  </a:txBody>
                  <a:tcPr marL="71115" marR="71115" marT="35557" marB="35557" anchor="ctr"/>
                </a:tc>
                <a:tc>
                  <a:txBody>
                    <a:bodyPr/>
                    <a:lstStyle/>
                    <a:p>
                      <a:pPr algn="l" fontAlgn="base"/>
                      <a:r>
                        <a:rPr lang="es-ES" sz="1400">
                          <a:effectLst/>
                        </a:rPr>
                        <a:t>Table</a:t>
                      </a:r>
                      <a:endParaRPr lang="es-ES" sz="1400" b="1">
                        <a:solidFill>
                          <a:srgbClr val="000000"/>
                        </a:solidFill>
                        <a:effectLst/>
                        <a:latin typeface="FreeSans"/>
                      </a:endParaRPr>
                    </a:p>
                  </a:txBody>
                  <a:tcPr marL="71115" marR="71115" marT="35557" marB="35557" anchor="ctr"/>
                </a:tc>
                <a:tc>
                  <a:txBody>
                    <a:bodyPr/>
                    <a:lstStyle/>
                    <a:p>
                      <a:pPr algn="l" fontAlgn="base"/>
                      <a:r>
                        <a:rPr lang="es-ES" sz="1400">
                          <a:effectLst/>
                        </a:rPr>
                        <a:t>Database</a:t>
                      </a:r>
                      <a:endParaRPr lang="es-ES" sz="1400" b="1">
                        <a:solidFill>
                          <a:srgbClr val="000000"/>
                        </a:solidFill>
                        <a:effectLst/>
                        <a:latin typeface="FreeSans"/>
                      </a:endParaRPr>
                    </a:p>
                  </a:txBody>
                  <a:tcPr marL="71115" marR="71115" marT="35557" marB="35557" anchor="ctr"/>
                </a:tc>
                <a:tc>
                  <a:txBody>
                    <a:bodyPr/>
                    <a:lstStyle/>
                    <a:p>
                      <a:pPr algn="l" fontAlgn="base"/>
                      <a:r>
                        <a:rPr lang="es-ES" sz="1400">
                          <a:effectLst/>
                        </a:rPr>
                        <a:t>Server</a:t>
                      </a:r>
                      <a:endParaRPr lang="es-ES" sz="1400" b="1">
                        <a:solidFill>
                          <a:srgbClr val="000000"/>
                        </a:solidFill>
                        <a:effectLst/>
                        <a:latin typeface="FreeSans"/>
                      </a:endParaRPr>
                    </a:p>
                  </a:txBody>
                  <a:tcPr marL="71115" marR="71115" marT="35557" marB="35557" anchor="ctr"/>
                </a:tc>
                <a:extLst>
                  <a:ext uri="{0D108BD9-81ED-4DB2-BD59-A6C34878D82A}">
                    <a16:rowId xmlns:a16="http://schemas.microsoft.com/office/drawing/2014/main" val="10000"/>
                  </a:ext>
                </a:extLst>
              </a:tr>
              <a:tr h="284458">
                <a:tc>
                  <a:txBody>
                    <a:bodyPr/>
                    <a:lstStyle/>
                    <a:p>
                      <a:pPr algn="l" fontAlgn="base"/>
                      <a:r>
                        <a:rPr lang="es-ES" sz="1400">
                          <a:effectLst/>
                        </a:rPr>
                        <a:t>ALTER</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1"/>
                  </a:ext>
                </a:extLst>
              </a:tr>
              <a:tr h="284458">
                <a:tc>
                  <a:txBody>
                    <a:bodyPr/>
                    <a:lstStyle/>
                    <a:p>
                      <a:pPr algn="l" fontAlgn="base"/>
                      <a:r>
                        <a:rPr lang="es-ES" sz="1400">
                          <a:effectLst/>
                        </a:rPr>
                        <a:t>CREATE</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2"/>
                  </a:ext>
                </a:extLst>
              </a:tr>
              <a:tr h="284458">
                <a:tc>
                  <a:txBody>
                    <a:bodyPr/>
                    <a:lstStyle/>
                    <a:p>
                      <a:pPr algn="l" fontAlgn="base"/>
                      <a:r>
                        <a:rPr lang="es-ES" sz="1400">
                          <a:effectLst/>
                        </a:rPr>
                        <a:t>DELETE</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3"/>
                  </a:ext>
                </a:extLst>
              </a:tr>
              <a:tr h="284458">
                <a:tc>
                  <a:txBody>
                    <a:bodyPr/>
                    <a:lstStyle/>
                    <a:p>
                      <a:pPr algn="l" fontAlgn="base"/>
                      <a:r>
                        <a:rPr lang="es-ES" sz="1400">
                          <a:effectLst/>
                        </a:rPr>
                        <a:t>DROP</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4"/>
                  </a:ext>
                </a:extLst>
              </a:tr>
              <a:tr h="284458">
                <a:tc>
                  <a:txBody>
                    <a:bodyPr/>
                    <a:lstStyle/>
                    <a:p>
                      <a:pPr algn="l" fontAlgn="base"/>
                      <a:r>
                        <a:rPr lang="es-ES" sz="1400">
                          <a:effectLst/>
                        </a:rPr>
                        <a:t>FILE</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extLst>
                  <a:ext uri="{0D108BD9-81ED-4DB2-BD59-A6C34878D82A}">
                    <a16:rowId xmlns:a16="http://schemas.microsoft.com/office/drawing/2014/main" val="10005"/>
                  </a:ext>
                </a:extLst>
              </a:tr>
              <a:tr h="284458">
                <a:tc>
                  <a:txBody>
                    <a:bodyPr/>
                    <a:lstStyle/>
                    <a:p>
                      <a:pPr algn="l" fontAlgn="base"/>
                      <a:r>
                        <a:rPr lang="es-ES" sz="1400">
                          <a:effectLst/>
                        </a:rPr>
                        <a:t>INDEX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6"/>
                  </a:ext>
                </a:extLst>
              </a:tr>
              <a:tr h="284458">
                <a:tc>
                  <a:txBody>
                    <a:bodyPr/>
                    <a:lstStyle/>
                    <a:p>
                      <a:pPr algn="l" fontAlgn="base"/>
                      <a:r>
                        <a:rPr lang="es-ES" sz="1400">
                          <a:effectLst/>
                        </a:rPr>
                        <a:t>INSERT</a:t>
                      </a:r>
                    </a:p>
                  </a:txBody>
                  <a:tcPr marL="71115" marR="71115" marT="35557" marB="35557" anchor="ctr"/>
                </a:tc>
                <a:tc>
                  <a:txBody>
                    <a:bodyPr/>
                    <a:lstStyle/>
                    <a:p>
                      <a:pPr algn="l" fontAlgn="base"/>
                      <a:r>
                        <a:rPr lang="es-ES" sz="1400" dirty="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07"/>
                  </a:ext>
                </a:extLst>
              </a:tr>
              <a:tr h="284458">
                <a:tc>
                  <a:txBody>
                    <a:bodyPr/>
                    <a:lstStyle/>
                    <a:p>
                      <a:pPr algn="l" fontAlgn="base"/>
                      <a:r>
                        <a:rPr lang="es-ES" sz="1400">
                          <a:effectLst/>
                        </a:rPr>
                        <a:t>PROCESS</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extLst>
                  <a:ext uri="{0D108BD9-81ED-4DB2-BD59-A6C34878D82A}">
                    <a16:rowId xmlns:a16="http://schemas.microsoft.com/office/drawing/2014/main" val="10008"/>
                  </a:ext>
                </a:extLst>
              </a:tr>
              <a:tr h="284458">
                <a:tc>
                  <a:txBody>
                    <a:bodyPr/>
                    <a:lstStyle/>
                    <a:p>
                      <a:pPr algn="l" fontAlgn="base"/>
                      <a:r>
                        <a:rPr lang="es-ES" sz="1400">
                          <a:effectLst/>
                        </a:rPr>
                        <a:t>RELOAD</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extLst>
                  <a:ext uri="{0D108BD9-81ED-4DB2-BD59-A6C34878D82A}">
                    <a16:rowId xmlns:a16="http://schemas.microsoft.com/office/drawing/2014/main" val="10009"/>
                  </a:ext>
                </a:extLst>
              </a:tr>
              <a:tr h="284458">
                <a:tc>
                  <a:txBody>
                    <a:bodyPr/>
                    <a:lstStyle/>
                    <a:p>
                      <a:pPr algn="l" fontAlgn="base"/>
                      <a:r>
                        <a:rPr lang="es-ES" sz="1400">
                          <a:effectLst/>
                        </a:rPr>
                        <a:t>SELECT</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extLst>
                  <a:ext uri="{0D108BD9-81ED-4DB2-BD59-A6C34878D82A}">
                    <a16:rowId xmlns:a16="http://schemas.microsoft.com/office/drawing/2014/main" val="10010"/>
                  </a:ext>
                </a:extLst>
              </a:tr>
              <a:tr h="345044">
                <a:tc>
                  <a:txBody>
                    <a:bodyPr/>
                    <a:lstStyle/>
                    <a:p>
                      <a:pPr algn="l" fontAlgn="base"/>
                      <a:r>
                        <a:rPr lang="es-ES" sz="1400">
                          <a:effectLst/>
                        </a:rPr>
                        <a:t>SHUTDOWN</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pPr algn="l" fontAlgn="base"/>
                      <a:r>
                        <a:rPr lang="es-ES" sz="1400">
                          <a:effectLst/>
                        </a:rPr>
                        <a:t>X</a:t>
                      </a:r>
                    </a:p>
                  </a:txBody>
                  <a:tcPr marL="71115" marR="71115" marT="35557" marB="35557" anchor="ctr"/>
                </a:tc>
                <a:extLst>
                  <a:ext uri="{0D108BD9-81ED-4DB2-BD59-A6C34878D82A}">
                    <a16:rowId xmlns:a16="http://schemas.microsoft.com/office/drawing/2014/main" val="10011"/>
                  </a:ext>
                </a:extLst>
              </a:tr>
              <a:tr h="284458">
                <a:tc>
                  <a:txBody>
                    <a:bodyPr/>
                    <a:lstStyle/>
                    <a:p>
                      <a:pPr algn="l" fontAlgn="base"/>
                      <a:r>
                        <a:rPr lang="es-ES" sz="1400">
                          <a:effectLst/>
                        </a:rPr>
                        <a:t>UPDATE</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r>
                        <a:rPr lang="es-ES" sz="1400">
                          <a:effectLst/>
                        </a:rPr>
                        <a:t>X</a:t>
                      </a:r>
                    </a:p>
                  </a:txBody>
                  <a:tcPr marL="71115" marR="71115" marT="35557" marB="35557" anchor="ctr"/>
                </a:tc>
                <a:tc>
                  <a:txBody>
                    <a:bodyPr/>
                    <a:lstStyle/>
                    <a:p>
                      <a:pPr algn="l" fontAlgn="base"/>
                      <a:endParaRPr lang="es-ES" sz="1400">
                        <a:effectLst/>
                      </a:endParaRPr>
                    </a:p>
                  </a:txBody>
                  <a:tcPr marL="71115" marR="71115" marT="35557" marB="35557" anchor="ctr"/>
                </a:tc>
                <a:tc>
                  <a:txBody>
                    <a:bodyPr/>
                    <a:lstStyle/>
                    <a:p>
                      <a:endParaRPr lang="es-ES" sz="1400" dirty="0"/>
                    </a:p>
                  </a:txBody>
                  <a:tcPr marL="71115" marR="71115" marT="35557" marB="35557"/>
                </a:tc>
                <a:extLst>
                  <a:ext uri="{0D108BD9-81ED-4DB2-BD59-A6C34878D82A}">
                    <a16:rowId xmlns:a16="http://schemas.microsoft.com/office/drawing/2014/main" val="10012"/>
                  </a:ext>
                </a:extLst>
              </a:tr>
            </a:tbl>
          </a:graphicData>
        </a:graphic>
      </p:graphicFrame>
      <p:sp>
        <p:nvSpPr>
          <p:cNvPr id="7" name="CuadroTexto 6"/>
          <p:cNvSpPr txBox="1"/>
          <p:nvPr/>
        </p:nvSpPr>
        <p:spPr>
          <a:xfrm>
            <a:off x="951069" y="2285813"/>
            <a:ext cx="1925053" cy="923330"/>
          </a:xfrm>
          <a:prstGeom prst="rect">
            <a:avLst/>
          </a:prstGeom>
          <a:noFill/>
        </p:spPr>
        <p:txBody>
          <a:bodyPr wrap="square" rtlCol="0">
            <a:spAutoFit/>
          </a:bodyPr>
          <a:lstStyle/>
          <a:p>
            <a:pPr defTabSz="457200"/>
            <a:r>
              <a:rPr lang="es-ES" dirty="0"/>
              <a:t>Privilegios y objetos a los que se aplican</a:t>
            </a:r>
          </a:p>
        </p:txBody>
      </p:sp>
    </p:spTree>
    <p:extLst>
      <p:ext uri="{BB962C8B-B14F-4D97-AF65-F5344CB8AC3E}">
        <p14:creationId xmlns:p14="http://schemas.microsoft.com/office/powerpoint/2010/main" val="2000679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267731"/>
          </a:xfrm>
        </p:spPr>
        <p:txBody>
          <a:bodyPr>
            <a:normAutofit/>
          </a:bodyPr>
          <a:lstStyle/>
          <a:p>
            <a:r>
              <a:rPr lang="es-ES" dirty="0"/>
              <a:t>Comandos SQL y control de acceso: privilegios (1)</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52393" y="1866222"/>
            <a:ext cx="7639213" cy="2585323"/>
          </a:xfrm>
          <a:prstGeom prst="rect">
            <a:avLst/>
          </a:prstGeom>
        </p:spPr>
        <p:txBody>
          <a:bodyPr wrap="square">
            <a:spAutoFit/>
          </a:bodyPr>
          <a:lstStyle/>
          <a:p>
            <a:pPr marL="285750" indent="-285750" defTabSz="457200">
              <a:buFont typeface="Arial" panose="020B0604020202020204" pitchFamily="34" charset="0"/>
              <a:buChar char="•"/>
            </a:pPr>
            <a:r>
              <a:rPr lang="es-ES" dirty="0"/>
              <a:t>Ver los privilegios de un usuario</a:t>
            </a:r>
            <a:br>
              <a:rPr lang="es-ES" dirty="0"/>
            </a:br>
            <a:r>
              <a:rPr lang="es-ES" b="1" dirty="0">
                <a:solidFill>
                  <a:srgbClr val="0070C0"/>
                </a:solidFill>
              </a:rPr>
              <a:t>SHOW</a:t>
            </a:r>
            <a:r>
              <a:rPr lang="es-ES" dirty="0"/>
              <a:t> </a:t>
            </a:r>
            <a:r>
              <a:rPr lang="es-ES" b="1" dirty="0">
                <a:solidFill>
                  <a:srgbClr val="0070C0"/>
                </a:solidFill>
              </a:rPr>
              <a:t>GRANTS</a:t>
            </a:r>
            <a:r>
              <a:rPr lang="es-ES" dirty="0"/>
              <a:t> </a:t>
            </a:r>
            <a:r>
              <a:rPr lang="es-ES" b="1" dirty="0">
                <a:solidFill>
                  <a:srgbClr val="0070C0"/>
                </a:solidFill>
              </a:rPr>
              <a:t>FOR</a:t>
            </a:r>
            <a:r>
              <a:rPr lang="es-ES" dirty="0"/>
              <a:t> usuario</a:t>
            </a:r>
          </a:p>
          <a:p>
            <a:pPr marL="285750" indent="-285750" defTabSz="457200">
              <a:buFont typeface="Arial" panose="020B0604020202020204" pitchFamily="34" charset="0"/>
              <a:buChar char="•"/>
            </a:pPr>
            <a:r>
              <a:rPr lang="es-ES" dirty="0"/>
              <a:t>Otorga privilegios a un usuario</a:t>
            </a:r>
            <a:br>
              <a:rPr lang="es-ES" dirty="0"/>
            </a:br>
            <a:r>
              <a:rPr lang="es-ES" dirty="0"/>
              <a:t>		</a:t>
            </a:r>
            <a:r>
              <a:rPr lang="es-ES" b="1" dirty="0">
                <a:solidFill>
                  <a:srgbClr val="0070C0"/>
                </a:solidFill>
              </a:rPr>
              <a:t>GRANT</a:t>
            </a:r>
            <a:r>
              <a:rPr lang="es-ES" dirty="0"/>
              <a:t> privilegios</a:t>
            </a:r>
            <a:br>
              <a:rPr lang="es-ES" dirty="0"/>
            </a:br>
            <a:r>
              <a:rPr lang="es-ES" dirty="0"/>
              <a:t>		</a:t>
            </a:r>
            <a:r>
              <a:rPr lang="es-ES" b="1" dirty="0">
                <a:solidFill>
                  <a:srgbClr val="0070C0"/>
                </a:solidFill>
              </a:rPr>
              <a:t>ON</a:t>
            </a:r>
            <a:r>
              <a:rPr lang="es-ES" dirty="0"/>
              <a:t> </a:t>
            </a:r>
            <a:r>
              <a:rPr lang="es-ES" dirty="0" err="1"/>
              <a:t>base_datos.tabla</a:t>
            </a:r>
            <a:r>
              <a:rPr lang="es-ES" dirty="0"/>
              <a:t>(columnas)</a:t>
            </a:r>
            <a:br>
              <a:rPr lang="es-ES" dirty="0"/>
            </a:br>
            <a:r>
              <a:rPr lang="es-ES" dirty="0"/>
              <a:t>		</a:t>
            </a:r>
            <a:r>
              <a:rPr lang="es-ES" b="1" dirty="0">
                <a:solidFill>
                  <a:srgbClr val="0070C0"/>
                </a:solidFill>
              </a:rPr>
              <a:t>TO</a:t>
            </a:r>
            <a:r>
              <a:rPr lang="es-ES" dirty="0"/>
              <a:t> usuario</a:t>
            </a:r>
            <a:br>
              <a:rPr lang="es-ES" dirty="0"/>
            </a:br>
            <a:r>
              <a:rPr lang="es-ES" dirty="0"/>
              <a:t>		</a:t>
            </a:r>
            <a:r>
              <a:rPr lang="es-ES" b="1" dirty="0">
                <a:solidFill>
                  <a:srgbClr val="0070C0"/>
                </a:solidFill>
              </a:rPr>
              <a:t>IDENTIFIED BY</a:t>
            </a:r>
            <a:r>
              <a:rPr lang="es-ES" dirty="0"/>
              <a:t> </a:t>
            </a:r>
            <a:r>
              <a:rPr lang="es-ES" dirty="0" err="1"/>
              <a:t>password</a:t>
            </a:r>
            <a:endParaRPr lang="es-ES" dirty="0"/>
          </a:p>
          <a:p>
            <a:pPr marL="285750" indent="-285750" defTabSz="457200">
              <a:buFont typeface="Arial" panose="020B0604020202020204" pitchFamily="34" charset="0"/>
              <a:buChar char="•"/>
            </a:pPr>
            <a:r>
              <a:rPr lang="es-ES" dirty="0"/>
              <a:t> Elimina privilegios de un usuario</a:t>
            </a:r>
            <a:br>
              <a:rPr lang="es-ES" dirty="0"/>
            </a:br>
            <a:r>
              <a:rPr lang="es-ES" b="1" dirty="0">
                <a:solidFill>
                  <a:srgbClr val="0070C0"/>
                </a:solidFill>
              </a:rPr>
              <a:t>REVOKE</a:t>
            </a:r>
            <a:r>
              <a:rPr lang="es-ES" dirty="0"/>
              <a:t> privilegios </a:t>
            </a:r>
            <a:r>
              <a:rPr lang="es-ES" b="1" dirty="0">
                <a:solidFill>
                  <a:srgbClr val="0070C0"/>
                </a:solidFill>
              </a:rPr>
              <a:t>ON</a:t>
            </a:r>
            <a:r>
              <a:rPr lang="es-ES" dirty="0"/>
              <a:t> </a:t>
            </a:r>
            <a:r>
              <a:rPr lang="es-ES" dirty="0" err="1"/>
              <a:t>base_datos.tabla</a:t>
            </a:r>
            <a:r>
              <a:rPr lang="es-ES" dirty="0"/>
              <a:t>(columnas) </a:t>
            </a:r>
            <a:r>
              <a:rPr lang="es-ES" dirty="0">
                <a:solidFill>
                  <a:srgbClr val="0070C0"/>
                </a:solidFill>
              </a:rPr>
              <a:t>FROM</a:t>
            </a:r>
            <a:r>
              <a:rPr lang="es-ES" dirty="0"/>
              <a:t> usuario;</a:t>
            </a:r>
          </a:p>
        </p:txBody>
      </p:sp>
      <p:sp>
        <p:nvSpPr>
          <p:cNvPr id="7" name="Rectángulo 6"/>
          <p:cNvSpPr/>
          <p:nvPr/>
        </p:nvSpPr>
        <p:spPr>
          <a:xfrm>
            <a:off x="956510" y="5296000"/>
            <a:ext cx="7230979" cy="923330"/>
          </a:xfrm>
          <a:prstGeom prst="rect">
            <a:avLst/>
          </a:prstGeom>
        </p:spPr>
        <p:txBody>
          <a:bodyPr wrap="square">
            <a:spAutoFit/>
          </a:bodyPr>
          <a:lstStyle/>
          <a:p>
            <a:pPr defTabSz="457200"/>
            <a:r>
              <a:rPr lang="es-ES" dirty="0"/>
              <a:t>Los privilegios se guardan en las tablas </a:t>
            </a:r>
            <a:r>
              <a:rPr lang="es-ES" i="1" noProof="1"/>
              <a:t>'user', 'db', 'tables-priv',   'columns_priv' y 'host' </a:t>
            </a:r>
            <a:r>
              <a:rPr lang="es-ES" dirty="0"/>
              <a:t>de la base de datos '</a:t>
            </a:r>
            <a:r>
              <a:rPr lang="es-ES" i="1" noProof="1"/>
              <a:t>mysql</a:t>
            </a:r>
            <a:r>
              <a:rPr lang="es-ES" dirty="0"/>
              <a:t>'. Se pueden realizar las  modificaciones directamente sobre estas tablas,</a:t>
            </a:r>
          </a:p>
        </p:txBody>
      </p:sp>
    </p:spTree>
    <p:extLst>
      <p:ext uri="{BB962C8B-B14F-4D97-AF65-F5344CB8AC3E}">
        <p14:creationId xmlns:p14="http://schemas.microsoft.com/office/powerpoint/2010/main" val="3153024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137103"/>
          </a:xfrm>
        </p:spPr>
        <p:txBody>
          <a:bodyPr>
            <a:normAutofit/>
          </a:bodyPr>
          <a:lstStyle/>
          <a:p>
            <a:r>
              <a:rPr lang="es-ES" dirty="0"/>
              <a:t>Comandos SQL y control de acceso: privilegios (2)</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74607" y="2058270"/>
            <a:ext cx="7639213" cy="4247317"/>
          </a:xfrm>
          <a:prstGeom prst="rect">
            <a:avLst/>
          </a:prstGeom>
        </p:spPr>
        <p:txBody>
          <a:bodyPr wrap="square">
            <a:spAutoFit/>
          </a:bodyPr>
          <a:lstStyle/>
          <a:p>
            <a:pPr defTabSz="457200"/>
            <a:r>
              <a:rPr lang="es-ES" dirty="0"/>
              <a:t>Otorga privilegios a un usuario – sintaxis ampliada</a:t>
            </a:r>
          </a:p>
          <a:p>
            <a:pPr defTabSz="457200"/>
            <a:r>
              <a:rPr lang="es-ES" dirty="0"/>
              <a:t>GRANT privilegios [(columnas)] [, ...]</a:t>
            </a:r>
          </a:p>
          <a:p>
            <a:pPr defTabSz="457200"/>
            <a:r>
              <a:rPr lang="es-ES" dirty="0"/>
              <a:t>       ON [</a:t>
            </a:r>
            <a:r>
              <a:rPr lang="es-ES" dirty="0" err="1"/>
              <a:t>objecto</a:t>
            </a:r>
            <a:r>
              <a:rPr lang="es-ES" dirty="0"/>
              <a:t>] {tabla | * | *.* | </a:t>
            </a:r>
            <a:r>
              <a:rPr lang="es-ES" dirty="0" err="1"/>
              <a:t>basedatos</a:t>
            </a:r>
            <a:r>
              <a:rPr lang="es-ES" dirty="0"/>
              <a:t>.*}</a:t>
            </a:r>
          </a:p>
          <a:p>
            <a:pPr defTabSz="457200"/>
            <a:r>
              <a:rPr lang="es-ES" dirty="0"/>
              <a:t>       TO usuario [IDENTIFIED BY [PASSWORD] 'contraseña'] [, ...]</a:t>
            </a:r>
          </a:p>
          <a:p>
            <a:pPr defTabSz="457200"/>
            <a:r>
              <a:rPr lang="es-ES" dirty="0"/>
              <a:t>       [REQUIRE NONE | [{SSL| X509}] [CIPHER '</a:t>
            </a:r>
            <a:r>
              <a:rPr lang="es-ES" dirty="0" err="1"/>
              <a:t>cipher</a:t>
            </a:r>
            <a:r>
              <a:rPr lang="es-ES" dirty="0"/>
              <a:t>' [AND]]</a:t>
            </a:r>
            <a:br>
              <a:rPr lang="es-ES" dirty="0"/>
            </a:br>
            <a:r>
              <a:rPr lang="es-ES" dirty="0"/>
              <a:t>       [ISSUER '</a:t>
            </a:r>
            <a:r>
              <a:rPr lang="es-ES" dirty="0" err="1"/>
              <a:t>issuer</a:t>
            </a:r>
            <a:r>
              <a:rPr lang="es-ES" dirty="0"/>
              <a:t>' [AND]] [SUBJECT '</a:t>
            </a:r>
            <a:r>
              <a:rPr lang="es-ES" dirty="0" err="1"/>
              <a:t>subject</a:t>
            </a:r>
            <a:r>
              <a:rPr lang="es-ES" dirty="0"/>
              <a:t>']] [WITH </a:t>
            </a:r>
            <a:r>
              <a:rPr lang="es-ES" dirty="0" err="1"/>
              <a:t>opcion</a:t>
            </a:r>
            <a:r>
              <a:rPr lang="es-ES" dirty="0"/>
              <a:t> [...]</a:t>
            </a:r>
          </a:p>
          <a:p>
            <a:pPr defTabSz="457200"/>
            <a:r>
              <a:rPr lang="es-ES" dirty="0"/>
              <a:t>privilegios = ALL, ALTER, CREATE, CREATE USER, CREATE VIEW, DELETE, DROP, EXECUTE, INDEX, INSERT, LOCK TABLES, RELOAD, SELECT, SUPER, UPDATE, GRANT OPTION, ...</a:t>
            </a:r>
          </a:p>
          <a:p>
            <a:pPr defTabSz="457200"/>
            <a:r>
              <a:rPr lang="es-ES" dirty="0" err="1"/>
              <a:t>objecto</a:t>
            </a:r>
            <a:r>
              <a:rPr lang="es-ES" dirty="0"/>
              <a:t> = TABLE | FUNCTION | PROCEDURE</a:t>
            </a:r>
          </a:p>
          <a:p>
            <a:pPr defTabSz="457200"/>
            <a:r>
              <a:rPr lang="es-ES" dirty="0"/>
              <a:t>     </a:t>
            </a:r>
            <a:r>
              <a:rPr lang="es-ES" dirty="0" err="1"/>
              <a:t>opcion</a:t>
            </a:r>
            <a:r>
              <a:rPr lang="es-ES" dirty="0"/>
              <a:t> = GRANT OPTION </a:t>
            </a:r>
          </a:p>
          <a:p>
            <a:pPr defTabSz="457200"/>
            <a:r>
              <a:rPr lang="es-ES" dirty="0"/>
              <a:t>       | MAX_QUERIES_PER_HOUR </a:t>
            </a:r>
            <a:r>
              <a:rPr lang="es-ES" dirty="0" err="1"/>
              <a:t>count</a:t>
            </a:r>
            <a:endParaRPr lang="es-ES" dirty="0"/>
          </a:p>
          <a:p>
            <a:pPr defTabSz="457200"/>
            <a:r>
              <a:rPr lang="es-ES" dirty="0"/>
              <a:t>       | MAX_UPDATES_PER_HOUR </a:t>
            </a:r>
            <a:r>
              <a:rPr lang="es-ES" dirty="0" err="1"/>
              <a:t>count</a:t>
            </a:r>
            <a:endParaRPr lang="es-ES" dirty="0"/>
          </a:p>
          <a:p>
            <a:pPr defTabSz="457200"/>
            <a:r>
              <a:rPr lang="es-ES" dirty="0"/>
              <a:t>       | MAX_CONNECTIONS_PER_HOUR </a:t>
            </a:r>
            <a:r>
              <a:rPr lang="es-ES" dirty="0" err="1"/>
              <a:t>count</a:t>
            </a:r>
            <a:endParaRPr lang="es-ES" dirty="0"/>
          </a:p>
          <a:p>
            <a:pPr defTabSz="457200"/>
            <a:r>
              <a:rPr lang="es-ES" dirty="0"/>
              <a:t>       | MAX_USER_CONNECTIONS </a:t>
            </a:r>
            <a:r>
              <a:rPr lang="es-ES" dirty="0" err="1"/>
              <a:t>count</a:t>
            </a:r>
            <a:endParaRPr lang="es-ES" dirty="0"/>
          </a:p>
        </p:txBody>
      </p:sp>
    </p:spTree>
    <p:extLst>
      <p:ext uri="{BB962C8B-B14F-4D97-AF65-F5344CB8AC3E}">
        <p14:creationId xmlns:p14="http://schemas.microsoft.com/office/powerpoint/2010/main" val="8561657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137103"/>
          </a:xfrm>
        </p:spPr>
        <p:txBody>
          <a:bodyPr>
            <a:normAutofit/>
          </a:bodyPr>
          <a:lstStyle/>
          <a:p>
            <a:r>
              <a:rPr lang="es-ES" dirty="0"/>
              <a:t>Comandos SQL y control de acceso: privilegios (3)</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29035" y="1764356"/>
            <a:ext cx="7489679" cy="4524315"/>
          </a:xfrm>
          <a:prstGeom prst="rect">
            <a:avLst/>
          </a:prstGeom>
        </p:spPr>
        <p:txBody>
          <a:bodyPr wrap="square">
            <a:spAutoFit/>
          </a:bodyPr>
          <a:lstStyle/>
          <a:p>
            <a:pPr defTabSz="457200"/>
            <a:r>
              <a:rPr lang="es-ES" dirty="0"/>
              <a:t>Ejemplos del uso de GRANT</a:t>
            </a:r>
          </a:p>
          <a:p>
            <a:pPr marL="285750" indent="-285750">
              <a:buFont typeface="Arial" panose="020B0604020202020204" pitchFamily="34" charset="0"/>
              <a:buChar char="•"/>
            </a:pPr>
            <a:r>
              <a:rPr lang="en-US" dirty="0"/>
              <a:t>GRANT UPDATE, INSERT, SELECT ON </a:t>
            </a:r>
            <a:r>
              <a:rPr lang="en-US" dirty="0" err="1"/>
              <a:t>world.City</a:t>
            </a:r>
            <a:r>
              <a:rPr lang="en-US" dirty="0"/>
              <a:t> TO </a:t>
            </a:r>
            <a:r>
              <a:rPr lang="en-US" dirty="0" err="1"/>
              <a:t>pepito@localhost</a:t>
            </a:r>
            <a:r>
              <a:rPr lang="en-US" dirty="0"/>
              <a:t>;</a:t>
            </a:r>
          </a:p>
          <a:p>
            <a:pPr marL="285750" indent="-285750">
              <a:buFont typeface="Arial" panose="020B0604020202020204" pitchFamily="34" charset="0"/>
              <a:buChar char="•"/>
            </a:pPr>
            <a:r>
              <a:rPr lang="en-US" dirty="0"/>
              <a:t>GRANT UPDATE, INSERT, SELECT ON </a:t>
            </a:r>
            <a:r>
              <a:rPr lang="en-US" dirty="0" err="1"/>
              <a:t>world.City</a:t>
            </a:r>
            <a:r>
              <a:rPr lang="en-US" dirty="0"/>
              <a:t> TO </a:t>
            </a:r>
            <a:r>
              <a:rPr lang="en-US" dirty="0" err="1"/>
              <a:t>fulanito@localhost</a:t>
            </a:r>
            <a:r>
              <a:rPr lang="en-US" dirty="0"/>
              <a:t> IDENTIFIED BY '</a:t>
            </a:r>
            <a:r>
              <a:rPr lang="en-US" dirty="0" err="1"/>
              <a:t>nuevapasswd</a:t>
            </a:r>
            <a:r>
              <a:rPr lang="en-US" dirty="0"/>
              <a:t>', tu@equipo.remoto.com;</a:t>
            </a:r>
          </a:p>
          <a:p>
            <a:pPr marL="285750" indent="-285750">
              <a:buFont typeface="Arial" panose="020B0604020202020204" pitchFamily="34" charset="0"/>
              <a:buChar char="•"/>
            </a:pPr>
            <a:r>
              <a:rPr lang="en-US" dirty="0"/>
              <a:t>GRANT UPDATE, INSERT, SELECT ON </a:t>
            </a:r>
            <a:r>
              <a:rPr lang="en-US" dirty="0" err="1"/>
              <a:t>world.Country</a:t>
            </a:r>
            <a:r>
              <a:rPr lang="en-US" dirty="0"/>
              <a:t> TO </a:t>
            </a:r>
            <a:r>
              <a:rPr lang="en-US" dirty="0" err="1"/>
              <a:t>pepito</a:t>
            </a:r>
            <a:r>
              <a:rPr lang="en-US" dirty="0"/>
              <a:t>@'%.empresa.com', </a:t>
            </a:r>
            <a:r>
              <a:rPr lang="en-US" dirty="0" err="1"/>
              <a:t>fulanito</a:t>
            </a:r>
            <a:r>
              <a:rPr lang="en-US" dirty="0"/>
              <a:t>@'%', </a:t>
            </a:r>
            <a:r>
              <a:rPr lang="en-US" dirty="0" err="1"/>
              <a:t>menganito</a:t>
            </a:r>
            <a:r>
              <a:rPr lang="en-US" dirty="0"/>
              <a:t>;</a:t>
            </a:r>
          </a:p>
          <a:p>
            <a:pPr marL="285750" indent="-285750">
              <a:buFont typeface="Arial" panose="020B0604020202020204" pitchFamily="34" charset="0"/>
              <a:buChar char="•"/>
            </a:pPr>
            <a:r>
              <a:rPr lang="en-US" dirty="0"/>
              <a:t>GRANT UPDATE, INSERT, SELECT ON </a:t>
            </a:r>
            <a:r>
              <a:rPr lang="en-US" dirty="0" err="1"/>
              <a:t>world.Country</a:t>
            </a:r>
            <a:r>
              <a:rPr lang="en-US" dirty="0"/>
              <a:t> TO pepito@192.168.10.111, fulanito@'192.168.10.%', </a:t>
            </a:r>
            <a:r>
              <a:rPr lang="en-US" dirty="0" err="1"/>
              <a:t>menganito</a:t>
            </a:r>
            <a:r>
              <a:rPr lang="en-US" dirty="0"/>
              <a:t>;</a:t>
            </a:r>
          </a:p>
          <a:p>
            <a:pPr marL="285750" indent="-285750">
              <a:buFont typeface="Arial" panose="020B0604020202020204" pitchFamily="34" charset="0"/>
              <a:buChar char="•"/>
            </a:pPr>
            <a:r>
              <a:rPr lang="en-US" dirty="0"/>
              <a:t>GRANT UPDATE(Population), SELECT(Name, Population) ON </a:t>
            </a:r>
            <a:r>
              <a:rPr lang="en-US" dirty="0" err="1"/>
              <a:t>world.Country</a:t>
            </a:r>
            <a:r>
              <a:rPr lang="en-US" dirty="0"/>
              <a:t> TO </a:t>
            </a:r>
            <a:r>
              <a:rPr lang="en-US" dirty="0" err="1"/>
              <a:t>pepito@localhost</a:t>
            </a:r>
            <a:r>
              <a:rPr lang="en-US" dirty="0"/>
              <a:t>;</a:t>
            </a:r>
          </a:p>
          <a:p>
            <a:pPr marL="285750" indent="-285750">
              <a:buFont typeface="Arial" panose="020B0604020202020204" pitchFamily="34" charset="0"/>
              <a:buChar char="•"/>
            </a:pPr>
            <a:r>
              <a:rPr lang="en-US" dirty="0"/>
              <a:t>GRANT SELECT ON world.* TO </a:t>
            </a:r>
            <a:r>
              <a:rPr lang="en-US" dirty="0" err="1"/>
              <a:t>pepito</a:t>
            </a:r>
            <a:r>
              <a:rPr lang="en-US" dirty="0"/>
              <a:t>@'%' REQUIRE </a:t>
            </a:r>
            <a:r>
              <a:rPr lang="en-US" dirty="0" err="1"/>
              <a:t>ssl</a:t>
            </a:r>
            <a:r>
              <a:rPr lang="en-US" dirty="0"/>
              <a:t>;</a:t>
            </a:r>
          </a:p>
          <a:p>
            <a:pPr marL="285750" indent="-285750">
              <a:buFont typeface="Arial" panose="020B0604020202020204" pitchFamily="34" charset="0"/>
              <a:buChar char="•"/>
            </a:pPr>
            <a:r>
              <a:rPr lang="en-US" dirty="0"/>
              <a:t>GRANT SELECT ON world.* TO </a:t>
            </a:r>
            <a:r>
              <a:rPr lang="en-US" dirty="0" err="1"/>
              <a:t>pepito</a:t>
            </a:r>
            <a:r>
              <a:rPr lang="en-US" dirty="0"/>
              <a:t>@'%' WITH MAX_CONECTIONS_PER_HOUR 3 MAX_QUERIES_PER_HOUR 300 MAX_UPDATES_PER_HOUR 30;</a:t>
            </a:r>
          </a:p>
          <a:p>
            <a:pPr marL="285750" indent="-285750">
              <a:buFont typeface="Arial" panose="020B0604020202020204" pitchFamily="34" charset="0"/>
              <a:buChar char="•"/>
            </a:pPr>
            <a:r>
              <a:rPr lang="en-US" dirty="0"/>
              <a:t>GRANT ALL ON *.* TO </a:t>
            </a:r>
            <a:r>
              <a:rPr lang="en-US" dirty="0" err="1"/>
              <a:t>operador@localhost</a:t>
            </a:r>
            <a:endParaRPr lang="en-US" dirty="0"/>
          </a:p>
          <a:p>
            <a:pPr marL="285750" indent="-285750">
              <a:buFont typeface="Arial" panose="020B0604020202020204" pitchFamily="34" charset="0"/>
              <a:buChar char="•"/>
            </a:pPr>
            <a:r>
              <a:rPr lang="en-US" dirty="0"/>
              <a:t>GRANT ALL ON *.* TO </a:t>
            </a:r>
            <a:r>
              <a:rPr lang="en-US" dirty="0" err="1"/>
              <a:t>operador@localhost</a:t>
            </a:r>
            <a:r>
              <a:rPr lang="en-US" dirty="0"/>
              <a:t> WITH GRANT OPTION;</a:t>
            </a:r>
            <a:endParaRPr lang="es-ES" dirty="0"/>
          </a:p>
        </p:txBody>
      </p:sp>
    </p:spTree>
    <p:extLst>
      <p:ext uri="{BB962C8B-B14F-4D97-AF65-F5344CB8AC3E}">
        <p14:creationId xmlns:p14="http://schemas.microsoft.com/office/powerpoint/2010/main" val="12164856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1137103"/>
          </a:xfrm>
        </p:spPr>
        <p:txBody>
          <a:bodyPr>
            <a:normAutofit/>
          </a:bodyPr>
          <a:lstStyle/>
          <a:p>
            <a:r>
              <a:rPr lang="es-ES" dirty="0"/>
              <a:t>Comandos SQL y control de acceso</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18147" y="2069756"/>
            <a:ext cx="7755916" cy="2031325"/>
          </a:xfrm>
          <a:prstGeom prst="rect">
            <a:avLst/>
          </a:prstGeom>
        </p:spPr>
        <p:txBody>
          <a:bodyPr wrap="square">
            <a:spAutoFit/>
          </a:bodyPr>
          <a:lstStyle/>
          <a:p>
            <a:pPr defTabSz="457200"/>
            <a:r>
              <a:rPr lang="es-ES" dirty="0"/>
              <a:t>Podemos iniciar el servidor pidiéndole que no tenga en cuenta los privilegios otorgados a los usuarios. Por ejemplo, si hemos olvidado la contraseña del administrador de la base de datos y necesitamos poner una nueva:</a:t>
            </a:r>
          </a:p>
          <a:p>
            <a:pPr defTabSz="457200"/>
            <a:endParaRPr lang="es-ES" dirty="0"/>
          </a:p>
          <a:p>
            <a:pPr lvl="1" defTabSz="457200"/>
            <a:r>
              <a:rPr lang="es-ES" dirty="0" err="1"/>
              <a:t>mysqld</a:t>
            </a:r>
            <a:r>
              <a:rPr lang="es-ES" dirty="0"/>
              <a:t> --</a:t>
            </a:r>
            <a:r>
              <a:rPr lang="es-ES" dirty="0" err="1"/>
              <a:t>skip-grant-tables</a:t>
            </a:r>
            <a:r>
              <a:rPr lang="es-ES" dirty="0"/>
              <a:t> --</a:t>
            </a:r>
            <a:r>
              <a:rPr lang="es-ES" dirty="0" err="1"/>
              <a:t>skip-networking</a:t>
            </a:r>
            <a:r>
              <a:rPr lang="es-ES" dirty="0"/>
              <a:t> (*)</a:t>
            </a:r>
          </a:p>
          <a:p>
            <a:pPr lvl="1" defTabSz="457200"/>
            <a:r>
              <a:rPr lang="es-ES" dirty="0" err="1"/>
              <a:t>mysql</a:t>
            </a:r>
            <a:r>
              <a:rPr lang="es-ES" dirty="0"/>
              <a:t> -e "UPDATE </a:t>
            </a:r>
            <a:r>
              <a:rPr lang="es-ES" dirty="0" err="1"/>
              <a:t>mysql.user</a:t>
            </a:r>
            <a:r>
              <a:rPr lang="es-ES" dirty="0"/>
              <a:t> SET </a:t>
            </a:r>
            <a:r>
              <a:rPr lang="es-ES" dirty="0" err="1"/>
              <a:t>Password</a:t>
            </a:r>
            <a:r>
              <a:rPr lang="es-ES" dirty="0"/>
              <a:t> = PASSWORD('nuevo') WHERE </a:t>
            </a:r>
            <a:r>
              <a:rPr lang="es-ES" dirty="0" err="1"/>
              <a:t>User</a:t>
            </a:r>
            <a:r>
              <a:rPr lang="es-ES" dirty="0"/>
              <a:t> = '</a:t>
            </a:r>
            <a:r>
              <a:rPr lang="es-ES" dirty="0" err="1"/>
              <a:t>root</a:t>
            </a:r>
            <a:r>
              <a:rPr lang="es-ES" dirty="0"/>
              <a:t>'"</a:t>
            </a:r>
          </a:p>
        </p:txBody>
      </p:sp>
      <p:sp>
        <p:nvSpPr>
          <p:cNvPr id="6" name="Rectángulo 5"/>
          <p:cNvSpPr/>
          <p:nvPr/>
        </p:nvSpPr>
        <p:spPr>
          <a:xfrm>
            <a:off x="954288" y="4585856"/>
            <a:ext cx="7308449" cy="1200329"/>
          </a:xfrm>
          <a:prstGeom prst="rect">
            <a:avLst/>
          </a:prstGeom>
        </p:spPr>
        <p:txBody>
          <a:bodyPr wrap="square">
            <a:spAutoFit/>
          </a:bodyPr>
          <a:lstStyle/>
          <a:p>
            <a:pPr defTabSz="457200"/>
            <a:r>
              <a:rPr lang="es-ES" dirty="0"/>
              <a:t>Una capa adicional de seguridad nos la da encriptar los datos que escribimos  y leemos de la base de datos, mediante las funciones</a:t>
            </a:r>
          </a:p>
          <a:p>
            <a:pPr lvl="1" defTabSz="457200"/>
            <a:r>
              <a:rPr lang="es-ES" dirty="0"/>
              <a:t>ENCODE(), DECODE(), DES_ENCRYPT(), DES_DECRYPT(), AES_ENCRYPT(), AES_DECRYPT(), y PASSWORD();</a:t>
            </a:r>
          </a:p>
        </p:txBody>
      </p:sp>
    </p:spTree>
    <p:extLst>
      <p:ext uri="{BB962C8B-B14F-4D97-AF65-F5344CB8AC3E}">
        <p14:creationId xmlns:p14="http://schemas.microsoft.com/office/powerpoint/2010/main" val="1375677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PHP Avanzado</a:t>
            </a:r>
          </a:p>
        </p:txBody>
      </p:sp>
      <p:pic>
        <p:nvPicPr>
          <p:cNvPr id="18" name="Picture 8" descr="https://encrypted-tbn2.gstatic.com/images?q=tbn:ANd9GcQZIk3I9ySl-aToeZL2IIcdZaBqdbjYkkE98ZEWqn8j14vRra15O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1756" y="365126"/>
            <a:ext cx="1253594" cy="805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88102" y="1577797"/>
            <a:ext cx="4447928" cy="2308324"/>
          </a:xfrm>
          <a:prstGeom prst="rect">
            <a:avLst/>
          </a:prstGeom>
        </p:spPr>
        <p:txBody>
          <a:bodyPr wrap="square">
            <a:spAutoFit/>
          </a:bodyPr>
          <a:lstStyle/>
          <a:p>
            <a:pPr marL="285750" indent="-285750">
              <a:buFont typeface="Arial" panose="020B0604020202020204" pitchFamily="34" charset="0"/>
              <a:buChar char="•"/>
            </a:pPr>
            <a:r>
              <a:rPr lang="en-US" sz="2400" dirty="0"/>
              <a:t>Cookies</a:t>
            </a:r>
          </a:p>
          <a:p>
            <a:pPr marL="285750" indent="-285750">
              <a:buFont typeface="Arial" panose="020B0604020202020204" pitchFamily="34" charset="0"/>
              <a:buChar char="•"/>
            </a:pPr>
            <a:r>
              <a:rPr lang="es-ES" sz="2400" dirty="0"/>
              <a:t>Sesiones</a:t>
            </a:r>
          </a:p>
          <a:p>
            <a:pPr marL="285750" indent="-285750">
              <a:buFont typeface="Arial" panose="020B0604020202020204" pitchFamily="34" charset="0"/>
              <a:buChar char="•"/>
            </a:pPr>
            <a:r>
              <a:rPr lang="es-ES" sz="2400" dirty="0"/>
              <a:t>Formularios</a:t>
            </a:r>
          </a:p>
          <a:p>
            <a:pPr marL="285750" indent="-285750">
              <a:buFont typeface="Arial" panose="020B0604020202020204" pitchFamily="34" charset="0"/>
              <a:buChar char="•"/>
            </a:pPr>
            <a:r>
              <a:rPr lang="es-ES" sz="2400" dirty="0"/>
              <a:t>Gráficos de barras</a:t>
            </a:r>
          </a:p>
          <a:p>
            <a:pPr marL="285750" indent="-285750">
              <a:buFont typeface="Arial" panose="020B0604020202020204" pitchFamily="34" charset="0"/>
              <a:buChar char="•"/>
            </a:pPr>
            <a:r>
              <a:rPr lang="es-ES" sz="2400" dirty="0"/>
              <a:t>Manejo de ficheros</a:t>
            </a:r>
          </a:p>
          <a:p>
            <a:pPr marL="285750" indent="-285750">
              <a:buFont typeface="Arial" panose="020B0604020202020204" pitchFamily="34" charset="0"/>
              <a:buChar char="•"/>
            </a:pPr>
            <a:r>
              <a:rPr lang="es-ES" sz="2400" dirty="0"/>
              <a:t>Geo localización</a:t>
            </a:r>
          </a:p>
        </p:txBody>
      </p:sp>
      <p:sp>
        <p:nvSpPr>
          <p:cNvPr id="5" name="Rectángulo 4"/>
          <p:cNvSpPr/>
          <p:nvPr/>
        </p:nvSpPr>
        <p:spPr>
          <a:xfrm>
            <a:off x="4796782" y="1577797"/>
            <a:ext cx="3012620" cy="369332"/>
          </a:xfrm>
          <a:prstGeom prst="rect">
            <a:avLst/>
          </a:prstGeom>
        </p:spPr>
        <p:txBody>
          <a:bodyPr wrap="none">
            <a:spAutoFit/>
          </a:bodyPr>
          <a:lstStyle/>
          <a:p>
            <a:r>
              <a:rPr lang="es-ES" dirty="0" err="1"/>
              <a:t>copy</a:t>
            </a:r>
            <a:r>
              <a:rPr lang="es-ES" dirty="0"/>
              <a:t>(“fileold.</a:t>
            </a:r>
            <a:r>
              <a:rPr lang="es-ES" dirty="0" err="1"/>
              <a:t>txt</a:t>
            </a:r>
            <a:r>
              <a:rPr lang="es-ES" dirty="0"/>
              <a:t>”,”filenew.txt”)</a:t>
            </a:r>
          </a:p>
        </p:txBody>
      </p:sp>
      <p:sp>
        <p:nvSpPr>
          <p:cNvPr id="6" name="Rectángulo 5"/>
          <p:cNvSpPr/>
          <p:nvPr/>
        </p:nvSpPr>
        <p:spPr>
          <a:xfrm>
            <a:off x="4796782" y="1900539"/>
            <a:ext cx="3836628" cy="369332"/>
          </a:xfrm>
          <a:prstGeom prst="rect">
            <a:avLst/>
          </a:prstGeom>
        </p:spPr>
        <p:txBody>
          <a:bodyPr wrap="none">
            <a:spAutoFit/>
          </a:bodyPr>
          <a:lstStyle/>
          <a:p>
            <a:r>
              <a:rPr lang="es-ES" dirty="0" err="1"/>
              <a:t>rename</a:t>
            </a:r>
            <a:r>
              <a:rPr lang="es-ES" dirty="0"/>
              <a:t>(“oldname.</a:t>
            </a:r>
            <a:r>
              <a:rPr lang="es-ES" dirty="0" err="1"/>
              <a:t>txt</a:t>
            </a:r>
            <a:r>
              <a:rPr lang="es-ES" dirty="0"/>
              <a:t>”,”newname.txt”);</a:t>
            </a:r>
          </a:p>
        </p:txBody>
      </p:sp>
      <p:sp>
        <p:nvSpPr>
          <p:cNvPr id="7" name="Rectángulo 6"/>
          <p:cNvSpPr/>
          <p:nvPr/>
        </p:nvSpPr>
        <p:spPr>
          <a:xfrm>
            <a:off x="4796782" y="2223281"/>
            <a:ext cx="2080313" cy="369332"/>
          </a:xfrm>
          <a:prstGeom prst="rect">
            <a:avLst/>
          </a:prstGeom>
        </p:spPr>
        <p:txBody>
          <a:bodyPr wrap="none">
            <a:spAutoFit/>
          </a:bodyPr>
          <a:lstStyle/>
          <a:p>
            <a:r>
              <a:rPr lang="es-ES" dirty="0" err="1"/>
              <a:t>unlink</a:t>
            </a:r>
            <a:r>
              <a:rPr lang="es-ES" dirty="0"/>
              <a:t>(“badfile.txt”);</a:t>
            </a:r>
          </a:p>
        </p:txBody>
      </p:sp>
      <p:sp>
        <p:nvSpPr>
          <p:cNvPr id="8" name="Rectángulo 7"/>
          <p:cNvSpPr/>
          <p:nvPr/>
        </p:nvSpPr>
        <p:spPr>
          <a:xfrm>
            <a:off x="4796782" y="2546023"/>
            <a:ext cx="1710596" cy="369332"/>
          </a:xfrm>
          <a:prstGeom prst="rect">
            <a:avLst/>
          </a:prstGeom>
        </p:spPr>
        <p:txBody>
          <a:bodyPr wrap="none">
            <a:spAutoFit/>
          </a:bodyPr>
          <a:lstStyle/>
          <a:p>
            <a:r>
              <a:rPr lang="es-ES" dirty="0" err="1"/>
              <a:t>mkdir</a:t>
            </a:r>
            <a:r>
              <a:rPr lang="es-ES" dirty="0"/>
              <a:t>(“</a:t>
            </a:r>
            <a:r>
              <a:rPr lang="es-ES" dirty="0" err="1"/>
              <a:t>testdir</a:t>
            </a:r>
            <a:r>
              <a:rPr lang="es-ES" dirty="0"/>
              <a:t>”);</a:t>
            </a:r>
          </a:p>
        </p:txBody>
      </p:sp>
      <p:sp>
        <p:nvSpPr>
          <p:cNvPr id="9" name="Rectángulo 8"/>
          <p:cNvSpPr/>
          <p:nvPr/>
        </p:nvSpPr>
        <p:spPr>
          <a:xfrm>
            <a:off x="4796782" y="2868764"/>
            <a:ext cx="2210413" cy="369332"/>
          </a:xfrm>
          <a:prstGeom prst="rect">
            <a:avLst/>
          </a:prstGeom>
        </p:spPr>
        <p:txBody>
          <a:bodyPr wrap="none">
            <a:spAutoFit/>
          </a:bodyPr>
          <a:lstStyle/>
          <a:p>
            <a:r>
              <a:rPr lang="es-ES" dirty="0" err="1"/>
              <a:t>chdir</a:t>
            </a:r>
            <a:r>
              <a:rPr lang="es-ES" dirty="0"/>
              <a:t>(“../</a:t>
            </a:r>
            <a:r>
              <a:rPr lang="es-ES" dirty="0" err="1"/>
              <a:t>anotherdir</a:t>
            </a:r>
            <a:r>
              <a:rPr lang="es-ES" dirty="0"/>
              <a:t>”);</a:t>
            </a:r>
          </a:p>
        </p:txBody>
      </p:sp>
      <p:sp>
        <p:nvSpPr>
          <p:cNvPr id="10" name="Rectángulo 9"/>
          <p:cNvSpPr/>
          <p:nvPr/>
        </p:nvSpPr>
        <p:spPr>
          <a:xfrm>
            <a:off x="4796782" y="3179007"/>
            <a:ext cx="3218702" cy="369332"/>
          </a:xfrm>
          <a:prstGeom prst="rect">
            <a:avLst/>
          </a:prstGeom>
        </p:spPr>
        <p:txBody>
          <a:bodyPr wrap="none">
            <a:spAutoFit/>
          </a:bodyPr>
          <a:lstStyle/>
          <a:p>
            <a:r>
              <a:rPr lang="es-ES" dirty="0"/>
              <a:t>$</a:t>
            </a:r>
            <a:r>
              <a:rPr lang="es-ES" dirty="0" err="1"/>
              <a:t>dh</a:t>
            </a:r>
            <a:r>
              <a:rPr lang="es-ES" dirty="0"/>
              <a:t> = </a:t>
            </a:r>
            <a:r>
              <a:rPr lang="es-ES" dirty="0" err="1"/>
              <a:t>opendir</a:t>
            </a:r>
            <a:r>
              <a:rPr lang="es-ES" dirty="0"/>
              <a:t>(“/</a:t>
            </a:r>
            <a:r>
              <a:rPr lang="es-ES" dirty="0" err="1"/>
              <a:t>topdir</a:t>
            </a:r>
            <a:r>
              <a:rPr lang="es-ES" dirty="0"/>
              <a:t>/</a:t>
            </a:r>
            <a:r>
              <a:rPr lang="es-ES" dirty="0" err="1"/>
              <a:t>testdir</a:t>
            </a:r>
            <a:r>
              <a:rPr lang="es-ES" dirty="0"/>
              <a:t>”);</a:t>
            </a:r>
          </a:p>
        </p:txBody>
      </p:sp>
      <p:cxnSp>
        <p:nvCxnSpPr>
          <p:cNvPr id="11" name="Conector recto de flecha 10"/>
          <p:cNvCxnSpPr/>
          <p:nvPr/>
        </p:nvCxnSpPr>
        <p:spPr>
          <a:xfrm flipV="1">
            <a:off x="3614057" y="2546023"/>
            <a:ext cx="1081361" cy="69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descr="http://www.aliencoders.com/sites/default/files/1/mysq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890" y="44850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54538" y="4773149"/>
            <a:ext cx="1035861" cy="461665"/>
          </a:xfrm>
          <a:prstGeom prst="rect">
            <a:avLst/>
          </a:prstGeom>
          <a:noFill/>
        </p:spPr>
        <p:txBody>
          <a:bodyPr wrap="none" rtlCol="0">
            <a:spAutoFit/>
          </a:bodyPr>
          <a:lstStyle/>
          <a:p>
            <a:r>
              <a:rPr lang="es-ES" sz="2400" b="1" dirty="0"/>
              <a:t>MySQL</a:t>
            </a:r>
          </a:p>
        </p:txBody>
      </p:sp>
      <p:sp>
        <p:nvSpPr>
          <p:cNvPr id="14" name="Flecha curvada hacia arriba 13"/>
          <p:cNvSpPr/>
          <p:nvPr/>
        </p:nvSpPr>
        <p:spPr>
          <a:xfrm rot="2328201">
            <a:off x="2915575" y="5000470"/>
            <a:ext cx="1548795" cy="93035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 name="Rectángulo 14"/>
          <p:cNvSpPr/>
          <p:nvPr/>
        </p:nvSpPr>
        <p:spPr>
          <a:xfrm>
            <a:off x="788102" y="4113170"/>
            <a:ext cx="3535327" cy="461665"/>
          </a:xfrm>
          <a:prstGeom prst="rect">
            <a:avLst/>
          </a:prstGeom>
        </p:spPr>
        <p:txBody>
          <a:bodyPr wrap="none">
            <a:spAutoFit/>
          </a:bodyPr>
          <a:lstStyle/>
          <a:p>
            <a:pPr marL="285750" indent="-285750">
              <a:buFont typeface="Arial" panose="020B0604020202020204" pitchFamily="34" charset="0"/>
              <a:buChar char="•"/>
            </a:pPr>
            <a:r>
              <a:rPr lang="es-ES" sz="2400" dirty="0"/>
              <a:t>Accesos a </a:t>
            </a:r>
            <a:r>
              <a:rPr lang="es-ES" sz="2400" b="1" dirty="0">
                <a:solidFill>
                  <a:srgbClr val="4A7598"/>
                </a:solidFill>
              </a:rPr>
              <a:t>bases de datos</a:t>
            </a:r>
          </a:p>
        </p:txBody>
      </p:sp>
    </p:spTree>
    <p:extLst>
      <p:ext uri="{BB962C8B-B14F-4D97-AF65-F5344CB8AC3E}">
        <p14:creationId xmlns:p14="http://schemas.microsoft.com/office/powerpoint/2010/main" val="41693876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(10a).</a:t>
            </a:r>
          </a:p>
        </p:txBody>
      </p:sp>
      <p:sp>
        <p:nvSpPr>
          <p:cNvPr id="3" name="CuadroTexto 2"/>
          <p:cNvSpPr txBox="1"/>
          <p:nvPr/>
        </p:nvSpPr>
        <p:spPr>
          <a:xfrm>
            <a:off x="1036749" y="1640881"/>
            <a:ext cx="6747769" cy="369332"/>
          </a:xfrm>
          <a:prstGeom prst="rect">
            <a:avLst/>
          </a:prstGeom>
          <a:noFill/>
        </p:spPr>
        <p:txBody>
          <a:bodyPr wrap="square" rtlCol="0">
            <a:spAutoFit/>
          </a:bodyPr>
          <a:lstStyle/>
          <a:p>
            <a:r>
              <a:rPr lang="es-ES" b="1" dirty="0"/>
              <a:t>Lenguaje SQL  Usuarios y accesos</a:t>
            </a:r>
            <a:r>
              <a:rPr lang="es-ES" dirty="0"/>
              <a:t>. </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0" name="CuadroTexto 9"/>
          <p:cNvSpPr txBox="1"/>
          <p:nvPr/>
        </p:nvSpPr>
        <p:spPr>
          <a:xfrm>
            <a:off x="1062932" y="2349245"/>
            <a:ext cx="6721586" cy="1754326"/>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a:latin typeface="Century Gothic" panose="020B0502020202020204"/>
              </a:rPr>
              <a:t>Utilizando el interfaz de comandos, crear varios usuarios y darles diferentes privilegios, generales o sobre distintas tablas.</a:t>
            </a:r>
          </a:p>
          <a:p>
            <a:pPr marL="285750" indent="-285750" defTabSz="457200">
              <a:buFont typeface="Arial" panose="020B0604020202020204" pitchFamily="34" charset="0"/>
              <a:buChar char="•"/>
            </a:pPr>
            <a:endParaRPr lang="es-ES" dirty="0">
              <a:latin typeface="Century Gothic" panose="020B0502020202020204"/>
            </a:endParaRPr>
          </a:p>
          <a:p>
            <a:pPr marL="285750" indent="-285750" defTabSz="457200">
              <a:buFont typeface="Arial" panose="020B0604020202020204" pitchFamily="34" charset="0"/>
              <a:buChar char="•"/>
            </a:pPr>
            <a:r>
              <a:rPr lang="es-ES" dirty="0">
                <a:latin typeface="Century Gothic" panose="020B0502020202020204"/>
              </a:rPr>
              <a:t>Comprobar el resultado accediendo con cada uno de los usuarios creados</a:t>
            </a:r>
          </a:p>
        </p:txBody>
      </p:sp>
      <p:grpSp>
        <p:nvGrpSpPr>
          <p:cNvPr id="11" name="Grupo 10"/>
          <p:cNvGrpSpPr/>
          <p:nvPr/>
        </p:nvGrpSpPr>
        <p:grpSpPr>
          <a:xfrm>
            <a:off x="1763668" y="4530139"/>
            <a:ext cx="6101994" cy="1722268"/>
            <a:chOff x="2073499" y="4542171"/>
            <a:chExt cx="6101994" cy="1722268"/>
          </a:xfrm>
        </p:grpSpPr>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458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99705"/>
          </a:xfrm>
        </p:spPr>
        <p:txBody>
          <a:bodyPr>
            <a:normAutofit/>
          </a:bodyPr>
          <a:lstStyle/>
          <a:p>
            <a:r>
              <a:rPr lang="es-ES" dirty="0"/>
              <a:t>Administración de usuarios (1)</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770317" y="1950553"/>
            <a:ext cx="7396417" cy="4315968"/>
          </a:xfrm>
          <a:prstGeom prst="rect">
            <a:avLst/>
          </a:prstGeom>
        </p:spPr>
      </p:pic>
      <p:sp>
        <p:nvSpPr>
          <p:cNvPr id="8" name="Rectángulo 7"/>
          <p:cNvSpPr/>
          <p:nvPr/>
        </p:nvSpPr>
        <p:spPr>
          <a:xfrm>
            <a:off x="585470" y="1826520"/>
            <a:ext cx="2288794" cy="644080"/>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9" name="CuadroTexto 8"/>
          <p:cNvSpPr txBox="1"/>
          <p:nvPr/>
        </p:nvSpPr>
        <p:spPr>
          <a:xfrm>
            <a:off x="1033273" y="4815673"/>
            <a:ext cx="2011679"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Añadir /eliminar usuarios</a:t>
            </a:r>
          </a:p>
        </p:txBody>
      </p:sp>
      <p:cxnSp>
        <p:nvCxnSpPr>
          <p:cNvPr id="10" name="Conector recto de flecha 9"/>
          <p:cNvCxnSpPr/>
          <p:nvPr/>
        </p:nvCxnSpPr>
        <p:spPr>
          <a:xfrm flipH="1">
            <a:off x="1472184" y="5486233"/>
            <a:ext cx="560832" cy="377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765166" y="1502229"/>
            <a:ext cx="369303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Cuenta, tipo de autenticación y posibles conexiones</a:t>
            </a:r>
          </a:p>
        </p:txBody>
      </p:sp>
      <p:cxnSp>
        <p:nvCxnSpPr>
          <p:cNvPr id="12" name="Conector recto de flecha 11"/>
          <p:cNvCxnSpPr/>
          <p:nvPr/>
        </p:nvCxnSpPr>
        <p:spPr>
          <a:xfrm flipH="1">
            <a:off x="6190488" y="2148560"/>
            <a:ext cx="421194" cy="631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741610" y="4934468"/>
            <a:ext cx="368808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defTabSz="457200"/>
            <a:r>
              <a:rPr lang="es-ES" dirty="0">
                <a:solidFill>
                  <a:prstClr val="black"/>
                </a:solidFill>
              </a:rPr>
              <a:t>Corresponde al mantenimiento de la tabla </a:t>
            </a:r>
            <a:r>
              <a:rPr lang="es-ES" dirty="0" err="1">
                <a:solidFill>
                  <a:prstClr val="black"/>
                </a:solidFill>
              </a:rPr>
              <a:t>mysql.user</a:t>
            </a:r>
            <a:endParaRPr lang="es-ES" dirty="0">
              <a:solidFill>
                <a:prstClr val="black"/>
              </a:solidFill>
            </a:endParaRPr>
          </a:p>
        </p:txBody>
      </p:sp>
      <p:pic>
        <p:nvPicPr>
          <p:cNvPr id="14" name="Imagen 13"/>
          <p:cNvPicPr>
            <a:picLocks noChangeAspect="1"/>
          </p:cNvPicPr>
          <p:nvPr/>
        </p:nvPicPr>
        <p:blipFill rotWithShape="1">
          <a:blip r:embed="rId4"/>
          <a:srcRect b="33499"/>
          <a:stretch/>
        </p:blipFill>
        <p:spPr>
          <a:xfrm>
            <a:off x="633603" y="1189118"/>
            <a:ext cx="2124075" cy="589083"/>
          </a:xfrm>
          <a:prstGeom prst="rect">
            <a:avLst/>
          </a:prstGeom>
        </p:spPr>
      </p:pic>
    </p:spTree>
    <p:extLst>
      <p:ext uri="{BB962C8B-B14F-4D97-AF65-F5344CB8AC3E}">
        <p14:creationId xmlns:p14="http://schemas.microsoft.com/office/powerpoint/2010/main" val="30707899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75845"/>
          </a:xfrm>
        </p:spPr>
        <p:txBody>
          <a:bodyPr>
            <a:normAutofit/>
          </a:bodyPr>
          <a:lstStyle/>
          <a:p>
            <a:r>
              <a:rPr lang="es-ES" dirty="0"/>
              <a:t>Administración de usuarios (2)</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727907" y="2069401"/>
            <a:ext cx="7809273" cy="4489895"/>
          </a:xfrm>
          <a:prstGeom prst="rect">
            <a:avLst/>
          </a:prstGeom>
        </p:spPr>
      </p:pic>
      <p:sp>
        <p:nvSpPr>
          <p:cNvPr id="5" name="Rectángulo 4"/>
          <p:cNvSpPr/>
          <p:nvPr/>
        </p:nvSpPr>
        <p:spPr>
          <a:xfrm>
            <a:off x="661670" y="1948607"/>
            <a:ext cx="2288794" cy="644080"/>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6" name="CuadroTexto 5"/>
          <p:cNvSpPr txBox="1"/>
          <p:nvPr/>
        </p:nvSpPr>
        <p:spPr>
          <a:xfrm>
            <a:off x="4841367" y="1526780"/>
            <a:ext cx="347357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Roles y correspondientes privilegios globales asociados al usuario</a:t>
            </a:r>
          </a:p>
        </p:txBody>
      </p:sp>
      <p:cxnSp>
        <p:nvCxnSpPr>
          <p:cNvPr id="7" name="Conector recto de flecha 6"/>
          <p:cNvCxnSpPr>
            <a:stCxn id="6" idx="2"/>
          </p:cNvCxnSpPr>
          <p:nvPr/>
        </p:nvCxnSpPr>
        <p:spPr>
          <a:xfrm flipH="1">
            <a:off x="4838588" y="2450110"/>
            <a:ext cx="1739568" cy="3784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1191233" y="5080939"/>
            <a:ext cx="385625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defTabSz="457200"/>
            <a:r>
              <a:rPr lang="es-ES" dirty="0">
                <a:solidFill>
                  <a:prstClr val="black"/>
                </a:solidFill>
              </a:rPr>
              <a:t>Corresponde al mantenimiento de la tabla </a:t>
            </a:r>
            <a:r>
              <a:rPr lang="es-ES" dirty="0" err="1">
                <a:solidFill>
                  <a:prstClr val="black"/>
                </a:solidFill>
              </a:rPr>
              <a:t>mysql.tables_priv</a:t>
            </a:r>
            <a:endParaRPr lang="es-ES" dirty="0">
              <a:solidFill>
                <a:prstClr val="black"/>
              </a:solidFill>
            </a:endParaRPr>
          </a:p>
        </p:txBody>
      </p:sp>
    </p:spTree>
    <p:extLst>
      <p:ext uri="{BB962C8B-B14F-4D97-AF65-F5344CB8AC3E}">
        <p14:creationId xmlns:p14="http://schemas.microsoft.com/office/powerpoint/2010/main" val="22660062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486" y="365126"/>
            <a:ext cx="7239000" cy="886731"/>
          </a:xfrm>
        </p:spPr>
        <p:txBody>
          <a:bodyPr>
            <a:normAutofit/>
          </a:bodyPr>
          <a:lstStyle/>
          <a:p>
            <a:r>
              <a:rPr lang="es-ES" dirty="0"/>
              <a:t>Administración de usuarios (3)</a:t>
            </a:r>
          </a:p>
        </p:txBody>
      </p:sp>
      <p:pic>
        <p:nvPicPr>
          <p:cNvPr id="3"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099457" cy="10994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792816" y="1853690"/>
            <a:ext cx="7211722" cy="4545136"/>
          </a:xfrm>
          <a:prstGeom prst="rect">
            <a:avLst/>
          </a:prstGeom>
        </p:spPr>
      </p:pic>
      <p:sp>
        <p:nvSpPr>
          <p:cNvPr id="5" name="Rectángulo 4"/>
          <p:cNvSpPr/>
          <p:nvPr/>
        </p:nvSpPr>
        <p:spPr>
          <a:xfrm>
            <a:off x="629013" y="1788874"/>
            <a:ext cx="2288794" cy="644080"/>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6" name="CuadroTexto 5"/>
          <p:cNvSpPr txBox="1"/>
          <p:nvPr/>
        </p:nvSpPr>
        <p:spPr>
          <a:xfrm>
            <a:off x="4808709" y="1464583"/>
            <a:ext cx="369303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Privilegios específicos sobre una tabla (esquema)</a:t>
            </a:r>
          </a:p>
        </p:txBody>
      </p:sp>
      <p:cxnSp>
        <p:nvCxnSpPr>
          <p:cNvPr id="7" name="Conector recto de flecha 6"/>
          <p:cNvCxnSpPr/>
          <p:nvPr/>
        </p:nvCxnSpPr>
        <p:spPr>
          <a:xfrm flipH="1">
            <a:off x="5407186" y="2110914"/>
            <a:ext cx="1363293" cy="423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792816" y="4957782"/>
            <a:ext cx="208841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defTabSz="457200"/>
            <a:r>
              <a:rPr lang="es-ES" dirty="0">
                <a:solidFill>
                  <a:prstClr val="black"/>
                </a:solidFill>
              </a:rPr>
              <a:t>Corresponde al uso de GRANT</a:t>
            </a:r>
          </a:p>
        </p:txBody>
      </p:sp>
    </p:spTree>
    <p:extLst>
      <p:ext uri="{BB962C8B-B14F-4D97-AF65-F5344CB8AC3E}">
        <p14:creationId xmlns:p14="http://schemas.microsoft.com/office/powerpoint/2010/main" val="36155500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(10b).</a:t>
            </a:r>
          </a:p>
        </p:txBody>
      </p:sp>
      <p:sp>
        <p:nvSpPr>
          <p:cNvPr id="3" name="CuadroTexto 2"/>
          <p:cNvSpPr txBox="1"/>
          <p:nvPr/>
        </p:nvSpPr>
        <p:spPr>
          <a:xfrm>
            <a:off x="1036749" y="1489819"/>
            <a:ext cx="6747769" cy="369332"/>
          </a:xfrm>
          <a:prstGeom prst="rect">
            <a:avLst/>
          </a:prstGeom>
          <a:noFill/>
        </p:spPr>
        <p:txBody>
          <a:bodyPr wrap="square" rtlCol="0">
            <a:spAutoFit/>
          </a:bodyPr>
          <a:lstStyle/>
          <a:p>
            <a:r>
              <a:rPr lang="es-ES" b="1" dirty="0"/>
              <a:t>Lenguaje SQL  Usuarios y accesos</a:t>
            </a:r>
            <a:endParaRPr lang="es-ES" dirty="0"/>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0" name="CuadroTexto 9"/>
          <p:cNvSpPr txBox="1"/>
          <p:nvPr/>
        </p:nvSpPr>
        <p:spPr>
          <a:xfrm>
            <a:off x="1062932" y="2116014"/>
            <a:ext cx="6721586" cy="2585323"/>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a:latin typeface="Century Gothic" panose="020B0502020202020204"/>
              </a:rPr>
              <a:t>Utilizando el interfaz gráfico (</a:t>
            </a:r>
            <a:r>
              <a:rPr lang="en-US" i="1" dirty="0">
                <a:latin typeface="Century Gothic" panose="020B0502020202020204"/>
              </a:rPr>
              <a:t>Workbench</a:t>
            </a:r>
            <a:r>
              <a:rPr lang="es-ES" dirty="0">
                <a:latin typeface="Century Gothic" panose="020B0502020202020204"/>
              </a:rPr>
              <a:t>) crear varios usuarios y darles diferentes privilegios, generales o sobre distintas tablas.</a:t>
            </a:r>
          </a:p>
          <a:p>
            <a:pPr marL="285750" indent="-285750" defTabSz="457200">
              <a:buFont typeface="Arial" panose="020B0604020202020204" pitchFamily="34" charset="0"/>
              <a:buChar char="•"/>
            </a:pPr>
            <a:endParaRPr lang="es-ES" dirty="0">
              <a:latin typeface="Century Gothic" panose="020B0502020202020204"/>
            </a:endParaRPr>
          </a:p>
          <a:p>
            <a:pPr marL="285750" indent="-285750" defTabSz="457200">
              <a:buFont typeface="Arial" panose="020B0604020202020204" pitchFamily="34" charset="0"/>
              <a:buChar char="•"/>
            </a:pPr>
            <a:r>
              <a:rPr lang="es-ES" dirty="0">
                <a:latin typeface="Century Gothic" panose="020B0502020202020204"/>
              </a:rPr>
              <a:t>Comprobar el resultado accediendo con cada uno de los usuarios creados. </a:t>
            </a:r>
          </a:p>
          <a:p>
            <a:pPr marL="285750" indent="-285750" defTabSz="457200">
              <a:buFont typeface="Arial" panose="020B0604020202020204" pitchFamily="34" charset="0"/>
              <a:buChar char="•"/>
            </a:pPr>
            <a:endParaRPr lang="es-ES" dirty="0">
              <a:latin typeface="Century Gothic" panose="020B0502020202020204"/>
            </a:endParaRPr>
          </a:p>
          <a:p>
            <a:pPr marL="285750" indent="-285750" defTabSz="457200">
              <a:buFont typeface="Arial" panose="020B0604020202020204" pitchFamily="34" charset="0"/>
              <a:buChar char="•"/>
            </a:pPr>
            <a:r>
              <a:rPr lang="es-ES" dirty="0">
                <a:latin typeface="Century Gothic" panose="020B0502020202020204"/>
              </a:rPr>
              <a:t>Configurar y comprobar el acceso desde distintos clientes (</a:t>
            </a:r>
            <a:r>
              <a:rPr lang="es-ES" dirty="0" err="1">
                <a:latin typeface="Century Gothic" panose="020B0502020202020204"/>
              </a:rPr>
              <a:t>e.e</a:t>
            </a:r>
            <a:r>
              <a:rPr lang="es-ES" dirty="0">
                <a:latin typeface="Century Gothic" panose="020B0502020202020204"/>
              </a:rPr>
              <a:t>. equipos diferentes al servidor)</a:t>
            </a:r>
          </a:p>
        </p:txBody>
      </p:sp>
      <p:grpSp>
        <p:nvGrpSpPr>
          <p:cNvPr id="11" name="Grupo 10"/>
          <p:cNvGrpSpPr/>
          <p:nvPr/>
        </p:nvGrpSpPr>
        <p:grpSpPr>
          <a:xfrm>
            <a:off x="2073499" y="4788422"/>
            <a:ext cx="5910761" cy="1551070"/>
            <a:chOff x="2073499" y="4542171"/>
            <a:chExt cx="6101994" cy="1722268"/>
          </a:xfrm>
        </p:grpSpPr>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7892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Lenguajes de manipulación y consulta de datos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322987" y="2277351"/>
            <a:ext cx="1221051" cy="1200329"/>
          </a:xfrm>
          <a:prstGeom prst="rect">
            <a:avLst/>
          </a:prstGeom>
          <a:noFill/>
        </p:spPr>
        <p:txBody>
          <a:bodyPr wrap="square" rtlCol="0">
            <a:spAutoFit/>
          </a:bodyPr>
          <a:lstStyle/>
          <a:p>
            <a:r>
              <a:rPr lang="es-ES" sz="2400" b="1" dirty="0">
                <a:solidFill>
                  <a:srgbClr val="4A7598"/>
                </a:solidFill>
              </a:rPr>
              <a:t>INSERT</a:t>
            </a:r>
          </a:p>
          <a:p>
            <a:r>
              <a:rPr lang="es-ES" sz="2400" b="1" dirty="0">
                <a:solidFill>
                  <a:srgbClr val="4A7598"/>
                </a:solidFill>
              </a:rPr>
              <a:t>UPDATE</a:t>
            </a:r>
          </a:p>
          <a:p>
            <a:r>
              <a:rPr lang="es-ES" sz="2400" b="1" dirty="0">
                <a:solidFill>
                  <a:srgbClr val="4A7598"/>
                </a:solidFill>
              </a:rPr>
              <a:t>DELETE</a:t>
            </a:r>
          </a:p>
        </p:txBody>
      </p:sp>
      <p:sp>
        <p:nvSpPr>
          <p:cNvPr id="3" name="Rectángulo 2"/>
          <p:cNvSpPr/>
          <p:nvPr/>
        </p:nvSpPr>
        <p:spPr>
          <a:xfrm>
            <a:off x="1044687" y="3016015"/>
            <a:ext cx="3581400" cy="369332"/>
          </a:xfrm>
          <a:prstGeom prst="rect">
            <a:avLst/>
          </a:prstGeom>
        </p:spPr>
        <p:txBody>
          <a:bodyPr wrap="square">
            <a:spAutoFit/>
          </a:bodyPr>
          <a:lstStyle/>
          <a:p>
            <a:r>
              <a:rPr lang="es-ES" dirty="0"/>
              <a:t>Data </a:t>
            </a:r>
            <a:r>
              <a:rPr lang="es-ES" dirty="0" err="1"/>
              <a:t>Manipulation</a:t>
            </a:r>
            <a:r>
              <a:rPr lang="es-ES" dirty="0"/>
              <a:t> </a:t>
            </a:r>
            <a:r>
              <a:rPr lang="es-ES" dirty="0" err="1"/>
              <a:t>Language</a:t>
            </a:r>
            <a:r>
              <a:rPr lang="es-ES" dirty="0"/>
              <a:t>, o DML</a:t>
            </a:r>
          </a:p>
        </p:txBody>
      </p:sp>
      <p:sp>
        <p:nvSpPr>
          <p:cNvPr id="4" name="Rectángulo 3"/>
          <p:cNvSpPr/>
          <p:nvPr/>
        </p:nvSpPr>
        <p:spPr>
          <a:xfrm>
            <a:off x="1330046" y="4150052"/>
            <a:ext cx="2839184" cy="813834"/>
          </a:xfrm>
          <a:prstGeom prst="rect">
            <a:avLst/>
          </a:prstGeom>
        </p:spPr>
        <p:txBody>
          <a:bodyPr vert="horz" lIns="91440" tIns="45720" rIns="91440" bIns="45720" rtlCol="0" anchor="ctr">
            <a:noAutofit/>
          </a:bodyPr>
          <a:lstStyle/>
          <a:p>
            <a:pPr algn="ctr" defTabSz="762000"/>
            <a:r>
              <a:rPr lang="es-ES" sz="2400" b="1" i="1" dirty="0">
                <a:solidFill>
                  <a:srgbClr val="04617B"/>
                </a:solidFill>
                <a:effectLst>
                  <a:outerShdw blurRad="38100" dist="38100" dir="2700000" algn="tl">
                    <a:srgbClr val="C0C0C0"/>
                  </a:outerShdw>
                </a:effectLst>
                <a:latin typeface="Constantia"/>
                <a:ea typeface="+mj-ea"/>
              </a:rPr>
              <a:t>Lenguajes de consulta de datos</a:t>
            </a:r>
          </a:p>
        </p:txBody>
      </p:sp>
      <p:sp>
        <p:nvSpPr>
          <p:cNvPr id="5" name="Rectángulo 4"/>
          <p:cNvSpPr/>
          <p:nvPr/>
        </p:nvSpPr>
        <p:spPr>
          <a:xfrm>
            <a:off x="957262" y="2231534"/>
            <a:ext cx="3756251" cy="784481"/>
          </a:xfrm>
          <a:prstGeom prst="rect">
            <a:avLst/>
          </a:prstGeom>
        </p:spPr>
        <p:txBody>
          <a:bodyPr vert="horz" lIns="91440" tIns="45720" rIns="91440" bIns="45720" rtlCol="0" anchor="ctr">
            <a:noAutofit/>
          </a:bodyPr>
          <a:lstStyle/>
          <a:p>
            <a:pPr algn="ctr" defTabSz="762000"/>
            <a:r>
              <a:rPr lang="es-ES" sz="2400" b="1" i="1" dirty="0">
                <a:solidFill>
                  <a:srgbClr val="04617B"/>
                </a:solidFill>
                <a:effectLst>
                  <a:outerShdw blurRad="38100" dist="38100" dir="2700000" algn="tl">
                    <a:srgbClr val="C0C0C0"/>
                  </a:outerShdw>
                </a:effectLst>
                <a:latin typeface="Constantia"/>
                <a:ea typeface="+mj-ea"/>
              </a:rPr>
              <a:t>Lenguajes de manipulación de datos</a:t>
            </a:r>
          </a:p>
        </p:txBody>
      </p:sp>
      <p:sp>
        <p:nvSpPr>
          <p:cNvPr id="6" name="CuadroTexto 5"/>
          <p:cNvSpPr txBox="1"/>
          <p:nvPr/>
        </p:nvSpPr>
        <p:spPr>
          <a:xfrm>
            <a:off x="5409137" y="4326136"/>
            <a:ext cx="1134901" cy="461665"/>
          </a:xfrm>
          <a:prstGeom prst="rect">
            <a:avLst/>
          </a:prstGeom>
          <a:noFill/>
        </p:spPr>
        <p:txBody>
          <a:bodyPr wrap="square" rtlCol="0">
            <a:spAutoFit/>
          </a:bodyPr>
          <a:lstStyle>
            <a:defPPr>
              <a:defRPr lang="es-ES"/>
            </a:defPPr>
            <a:lvl1pPr>
              <a:defRPr sz="2400" b="1">
                <a:solidFill>
                  <a:srgbClr val="4A7598"/>
                </a:solidFill>
              </a:defRPr>
            </a:lvl1pPr>
          </a:lstStyle>
          <a:p>
            <a:r>
              <a:rPr lang="es-ES" dirty="0"/>
              <a:t>SELECT</a:t>
            </a:r>
          </a:p>
        </p:txBody>
      </p:sp>
      <p:sp>
        <p:nvSpPr>
          <p:cNvPr id="7" name="Rectángulo 6"/>
          <p:cNvSpPr/>
          <p:nvPr/>
        </p:nvSpPr>
        <p:spPr>
          <a:xfrm>
            <a:off x="957262" y="3886200"/>
            <a:ext cx="6521224" cy="1676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77224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 DB ejemplo: </a:t>
            </a:r>
            <a:r>
              <a:rPr lang="es-ES" dirty="0" err="1"/>
              <a:t>World</a:t>
            </a:r>
            <a:endParaRPr lang="es-ES" dirty="0"/>
          </a:p>
        </p:txBody>
      </p:sp>
      <p:pic>
        <p:nvPicPr>
          <p:cNvPr id="1026" name="Picture 2" descr="http://users.marshall.edu/~gudivada/cs-camp/images/world-dm.png"/>
          <p:cNvPicPr>
            <a:picLocks noChangeAspect="1" noChangeArrowheads="1"/>
          </p:cNvPicPr>
          <p:nvPr/>
        </p:nvPicPr>
        <p:blipFill>
          <a:blip r:embed="rId2">
            <a:clrChange>
              <a:clrFrom>
                <a:srgbClr val="F0F1FE"/>
              </a:clrFrom>
              <a:clrTo>
                <a:srgbClr val="F0F1FE">
                  <a:alpha val="0"/>
                </a:srgbClr>
              </a:clrTo>
            </a:clrChange>
            <a:extLst>
              <a:ext uri="{28A0092B-C50C-407E-A947-70E740481C1C}">
                <a14:useLocalDpi xmlns:a14="http://schemas.microsoft.com/office/drawing/2010/main" val="0"/>
              </a:ext>
            </a:extLst>
          </a:blip>
          <a:srcRect/>
          <a:stretch>
            <a:fillRect/>
          </a:stretch>
        </p:blipFill>
        <p:spPr bwMode="auto">
          <a:xfrm>
            <a:off x="761630" y="1352031"/>
            <a:ext cx="7297848" cy="4565127"/>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5624622" y="5441614"/>
            <a:ext cx="2860159" cy="646331"/>
          </a:xfrm>
          <a:prstGeom prst="rect">
            <a:avLst/>
          </a:prstGeom>
          <a:noFill/>
        </p:spPr>
        <p:txBody>
          <a:bodyPr wrap="square" rtlCol="0">
            <a:spAutoFit/>
          </a:bodyPr>
          <a:lstStyle/>
          <a:p>
            <a:r>
              <a:rPr lang="es-ES" dirty="0"/>
              <a:t>DB incluida como ejemplo en la instalación de </a:t>
            </a:r>
            <a:r>
              <a:rPr lang="es-ES" dirty="0" err="1"/>
              <a:t>MySQL</a:t>
            </a:r>
            <a:endParaRPr lang="es-ES" dirty="0"/>
          </a:p>
        </p:txBody>
      </p:sp>
    </p:spTree>
    <p:extLst>
      <p:ext uri="{BB962C8B-B14F-4D97-AF65-F5344CB8AC3E}">
        <p14:creationId xmlns:p14="http://schemas.microsoft.com/office/powerpoint/2010/main" val="2164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Consultar datos: SELECT</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144592" y="2808029"/>
            <a:ext cx="6333894"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expressions_and_columns</a:t>
            </a:r>
            <a:r>
              <a:rPr lang="en-US" sz="1600" dirty="0">
                <a:solidFill>
                  <a:schemeClr val="lt1"/>
                </a:solidFill>
                <a:latin typeface="Courier New" panose="02070309020205020404" pitchFamily="49" charset="0"/>
                <a:cs typeface="Courier New" panose="02070309020205020404" pitchFamily="49" charset="0"/>
              </a:rPr>
              <a:t> FROM </a:t>
            </a:r>
            <a:r>
              <a:rPr lang="en-US" sz="1600" dirty="0" err="1">
                <a:solidFill>
                  <a:schemeClr val="lt1"/>
                </a:solidFill>
                <a:latin typeface="Courier New" panose="02070309020205020404" pitchFamily="49" charset="0"/>
                <a:cs typeface="Courier New" panose="02070309020205020404" pitchFamily="49" charset="0"/>
              </a:rPr>
              <a:t>table_name</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[WHERE </a:t>
            </a:r>
            <a:r>
              <a:rPr lang="en-US" sz="1600" dirty="0" err="1">
                <a:solidFill>
                  <a:schemeClr val="lt1"/>
                </a:solidFill>
                <a:latin typeface="Courier New" panose="02070309020205020404" pitchFamily="49" charset="0"/>
                <a:cs typeface="Courier New" panose="02070309020205020404" pitchFamily="49" charset="0"/>
              </a:rPr>
              <a:t>some_condition_is_true</a:t>
            </a:r>
            <a:r>
              <a:rPr lang="en-US" sz="1600" dirty="0">
                <a:solidFill>
                  <a:schemeClr val="lt1"/>
                </a:solidFill>
                <a:latin typeface="Courier New" panose="02070309020205020404" pitchFamily="49" charset="0"/>
                <a:cs typeface="Courier New" panose="02070309020205020404" pitchFamily="49" charset="0"/>
              </a:rPr>
              <a:t>]</a:t>
            </a:r>
          </a:p>
          <a:p>
            <a:r>
              <a:rPr lang="en-US" sz="1600" dirty="0">
                <a:solidFill>
                  <a:schemeClr val="lt1"/>
                </a:solidFill>
                <a:latin typeface="Courier New" panose="02070309020205020404" pitchFamily="49" charset="0"/>
                <a:cs typeface="Courier New" panose="02070309020205020404" pitchFamily="49" charset="0"/>
              </a:rPr>
              <a:t>[ORDER BY </a:t>
            </a:r>
            <a:r>
              <a:rPr lang="en-US" sz="1600" dirty="0" err="1">
                <a:solidFill>
                  <a:schemeClr val="lt1"/>
                </a:solidFill>
                <a:latin typeface="Courier New" panose="02070309020205020404" pitchFamily="49" charset="0"/>
                <a:cs typeface="Courier New" panose="02070309020205020404" pitchFamily="49" charset="0"/>
              </a:rPr>
              <a:t>some_column</a:t>
            </a:r>
            <a:r>
              <a:rPr lang="en-US" sz="1600" dirty="0">
                <a:solidFill>
                  <a:schemeClr val="lt1"/>
                </a:solidFill>
                <a:latin typeface="Courier New" panose="02070309020205020404" pitchFamily="49" charset="0"/>
                <a:cs typeface="Courier New" panose="02070309020205020404" pitchFamily="49" charset="0"/>
              </a:rPr>
              <a:t> [ASC | DESC]]</a:t>
            </a:r>
          </a:p>
          <a:p>
            <a:r>
              <a:rPr lang="en-US" sz="1600" dirty="0">
                <a:solidFill>
                  <a:schemeClr val="lt1"/>
                </a:solidFill>
                <a:latin typeface="Courier New" panose="02070309020205020404" pitchFamily="49" charset="0"/>
                <a:cs typeface="Courier New" panose="02070309020205020404" pitchFamily="49" charset="0"/>
              </a:rPr>
              <a:t>[LIMIT offset, rows]</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4" name="CuadroTexto 3"/>
          <p:cNvSpPr txBox="1"/>
          <p:nvPr/>
        </p:nvSpPr>
        <p:spPr>
          <a:xfrm>
            <a:off x="925286" y="1676400"/>
            <a:ext cx="7315465" cy="923330"/>
          </a:xfrm>
          <a:prstGeom prst="rect">
            <a:avLst/>
          </a:prstGeom>
          <a:noFill/>
        </p:spPr>
        <p:txBody>
          <a:bodyPr wrap="square" rtlCol="0">
            <a:spAutoFit/>
          </a:bodyPr>
          <a:lstStyle/>
          <a:p>
            <a:r>
              <a:rPr lang="es-ES" dirty="0"/>
              <a:t>SELECT es la sentencia más utilizada en SLQ, ya que permite consultar un subconjunto de datos procedentes de una o varias tablas, de acuerdo con unas determinadas condiciones </a:t>
            </a:r>
          </a:p>
        </p:txBody>
      </p:sp>
      <p:sp>
        <p:nvSpPr>
          <p:cNvPr id="5" name="CuadroTexto 4"/>
          <p:cNvSpPr txBox="1"/>
          <p:nvPr/>
        </p:nvSpPr>
        <p:spPr>
          <a:xfrm>
            <a:off x="740491" y="4256264"/>
            <a:ext cx="7266085" cy="646331"/>
          </a:xfrm>
          <a:prstGeom prst="rect">
            <a:avLst/>
          </a:prstGeom>
          <a:noFill/>
        </p:spPr>
        <p:txBody>
          <a:bodyPr wrap="square" rtlCol="0">
            <a:spAutoFit/>
          </a:bodyPr>
          <a:lstStyle/>
          <a:p>
            <a:r>
              <a:rPr lang="es-ES" dirty="0"/>
              <a:t>En su forma más simple, obtenemos todos los campos de todos los registros de una tabla</a:t>
            </a:r>
          </a:p>
        </p:txBody>
      </p:sp>
      <p:sp>
        <p:nvSpPr>
          <p:cNvPr id="6" name="Rectángulo 5"/>
          <p:cNvSpPr/>
          <p:nvPr/>
        </p:nvSpPr>
        <p:spPr>
          <a:xfrm>
            <a:off x="3226072" y="4733318"/>
            <a:ext cx="376417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 </a:t>
            </a:r>
            <a:r>
              <a:rPr lang="es-ES" sz="1600" dirty="0" err="1">
                <a:solidFill>
                  <a:schemeClr val="lt1"/>
                </a:solidFill>
                <a:latin typeface="Courier New" panose="02070309020205020404" pitchFamily="49" charset="0"/>
                <a:cs typeface="Courier New" panose="02070309020205020404" pitchFamily="49" charset="0"/>
              </a:rPr>
              <a:t>select</a:t>
            </a:r>
            <a:r>
              <a:rPr lang="es-ES" sz="1600" dirty="0">
                <a:solidFill>
                  <a:schemeClr val="lt1"/>
                </a:solidFill>
                <a:latin typeface="Courier New" panose="02070309020205020404" pitchFamily="49" charset="0"/>
                <a:cs typeface="Courier New" panose="02070309020205020404" pitchFamily="49" charset="0"/>
              </a:rPr>
              <a:t> * </a:t>
            </a:r>
            <a:r>
              <a:rPr lang="es-ES" sz="1600" dirty="0" err="1">
                <a:solidFill>
                  <a:schemeClr val="lt1"/>
                </a:solidFill>
                <a:latin typeface="Courier New" panose="02070309020205020404" pitchFamily="49" charset="0"/>
                <a:cs typeface="Courier New" panose="02070309020205020404" pitchFamily="49" charset="0"/>
              </a:rPr>
              <a:t>from</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student</a:t>
            </a:r>
            <a:r>
              <a:rPr lang="es-ES" sz="1600" dirty="0">
                <a:solidFill>
                  <a:schemeClr val="lt1"/>
                </a:solidFill>
                <a:latin typeface="Courier New" panose="02070309020205020404" pitchFamily="49" charset="0"/>
                <a:cs typeface="Courier New" panose="02070309020205020404" pitchFamily="49" charset="0"/>
              </a:rPr>
              <a:t>;</a:t>
            </a:r>
          </a:p>
        </p:txBody>
      </p:sp>
      <p:sp>
        <p:nvSpPr>
          <p:cNvPr id="7" name="CuadroTexto 6"/>
          <p:cNvSpPr txBox="1"/>
          <p:nvPr/>
        </p:nvSpPr>
        <p:spPr>
          <a:xfrm>
            <a:off x="773990" y="5273612"/>
            <a:ext cx="2452082" cy="369332"/>
          </a:xfrm>
          <a:prstGeom prst="rect">
            <a:avLst/>
          </a:prstGeom>
          <a:noFill/>
        </p:spPr>
        <p:txBody>
          <a:bodyPr wrap="none" rtlCol="0">
            <a:spAutoFit/>
          </a:bodyPr>
          <a:lstStyle/>
          <a:p>
            <a:r>
              <a:rPr lang="es-ES" dirty="0"/>
              <a:t>O determinados campos</a:t>
            </a:r>
          </a:p>
        </p:txBody>
      </p:sp>
      <p:sp>
        <p:nvSpPr>
          <p:cNvPr id="8" name="Rectángulo 7"/>
          <p:cNvSpPr/>
          <p:nvPr/>
        </p:nvSpPr>
        <p:spPr>
          <a:xfrm>
            <a:off x="3226072" y="5854161"/>
            <a:ext cx="4134465"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name from student;</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18392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Uso de alias: cláusula 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2"/>
          <p:cNvSpPr>
            <a:spLocks noChangeArrowheads="1"/>
          </p:cNvSpPr>
          <p:nvPr/>
        </p:nvSpPr>
        <p:spPr bwMode="auto">
          <a:xfrm>
            <a:off x="539440" y="431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ángulo 13"/>
          <p:cNvSpPr/>
          <p:nvPr/>
        </p:nvSpPr>
        <p:spPr>
          <a:xfrm>
            <a:off x="803274" y="3805206"/>
            <a:ext cx="7199706" cy="181588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latin typeface="Courier New" panose="02070309020205020404" pitchFamily="49" charset="0"/>
                <a:cs typeface="Courier New" panose="02070309020205020404" pitchFamily="49" charset="0"/>
              </a:rPr>
              <a:t># A column alias</a:t>
            </a:r>
          </a:p>
          <a:p>
            <a:r>
              <a:rPr lang="en-US" sz="1600" dirty="0">
                <a:latin typeface="Courier New" panose="02070309020205020404" pitchFamily="49" charset="0"/>
                <a:cs typeface="Courier New" panose="02070309020205020404" pitchFamily="49" charset="0"/>
              </a:rPr>
              <a:t>SELECT </a:t>
            </a:r>
            <a:r>
              <a:rPr lang="en-US" sz="1600" dirty="0" err="1">
                <a:latin typeface="Courier New" panose="02070309020205020404" pitchFamily="49" charset="0"/>
                <a:cs typeface="Courier New" panose="02070309020205020404" pitchFamily="49" charset="0"/>
              </a:rPr>
              <a:t>long_field_names_are_annoying</a:t>
            </a:r>
            <a:r>
              <a:rPr lang="en-US" sz="1600" dirty="0">
                <a:latin typeface="Courier New" panose="02070309020205020404" pitchFamily="49" charset="0"/>
                <a:cs typeface="Courier New" panose="02070309020205020404" pitchFamily="49" charset="0"/>
              </a:rPr>
              <a:t> AS </a:t>
            </a:r>
            <a:r>
              <a:rPr lang="en-US" sz="1600" dirty="0" err="1">
                <a:latin typeface="Courier New" panose="02070309020205020404" pitchFamily="49" charset="0"/>
                <a:cs typeface="Courier New" panose="02070309020205020404" pitchFamily="49" charset="0"/>
              </a:rPr>
              <a:t>myfield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FROM </a:t>
            </a:r>
            <a:r>
              <a:rPr lang="en-US" sz="1600" dirty="0" err="1">
                <a:latin typeface="Courier New" panose="02070309020205020404" pitchFamily="49" charset="0"/>
                <a:cs typeface="Courier New" panose="02070309020205020404" pitchFamily="49" charset="0"/>
              </a:rPr>
              <a:t>table_name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WHERE </a:t>
            </a:r>
            <a:r>
              <a:rPr lang="en-US" sz="1600" dirty="0" err="1">
                <a:latin typeface="Courier New" panose="02070309020205020404" pitchFamily="49" charset="0"/>
                <a:cs typeface="Courier New" panose="02070309020205020404" pitchFamily="49" charset="0"/>
              </a:rPr>
              <a:t>myfield</a:t>
            </a:r>
            <a:r>
              <a:rPr lang="en-US" sz="1600" dirty="0">
                <a:latin typeface="Courier New" panose="02070309020205020404" pitchFamily="49" charset="0"/>
                <a:cs typeface="Courier New" panose="02070309020205020404" pitchFamily="49" charset="0"/>
              </a:rPr>
              <a:t> = 'Joe'</a:t>
            </a:r>
          </a:p>
          <a:p>
            <a:r>
              <a:rPr lang="en-US" sz="1600" dirty="0">
                <a:latin typeface="Courier New" panose="02070309020205020404" pitchFamily="49" charset="0"/>
                <a:cs typeface="Courier New" panose="02070309020205020404" pitchFamily="49" charset="0"/>
              </a:rPr>
              <a:t># A table alias</a:t>
            </a:r>
          </a:p>
          <a:p>
            <a:r>
              <a:rPr lang="en-US" sz="1600" dirty="0">
                <a:latin typeface="Courier New" panose="02070309020205020404" pitchFamily="49" charset="0"/>
                <a:cs typeface="Courier New" panose="02070309020205020404" pitchFamily="49" charset="0"/>
              </a:rPr>
              <a:t>SELECT </a:t>
            </a:r>
            <a:r>
              <a:rPr lang="en-US" sz="1600" dirty="0" err="1">
                <a:latin typeface="Courier New" panose="02070309020205020404" pitchFamily="49" charset="0"/>
                <a:cs typeface="Courier New" panose="02070309020205020404" pitchFamily="49" charset="0"/>
              </a:rPr>
              <a:t>people.names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tests.score</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FROM tests, </a:t>
            </a:r>
            <a:r>
              <a:rPr lang="en-US" sz="1600" dirty="0" err="1">
                <a:latin typeface="Courier New" panose="02070309020205020404" pitchFamily="49" charset="0"/>
                <a:cs typeface="Courier New" panose="02070309020205020404" pitchFamily="49" charset="0"/>
              </a:rPr>
              <a:t>really_long_people_table_name</a:t>
            </a:r>
            <a:r>
              <a:rPr lang="en-US" sz="1600" dirty="0">
                <a:latin typeface="Courier New" panose="02070309020205020404" pitchFamily="49" charset="0"/>
                <a:cs typeface="Courier New" panose="02070309020205020404" pitchFamily="49" charset="0"/>
              </a:rPr>
              <a:t> AS people</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3" name="CuadroTexto 2"/>
          <p:cNvSpPr txBox="1"/>
          <p:nvPr/>
        </p:nvSpPr>
        <p:spPr>
          <a:xfrm>
            <a:off x="1018943" y="2075265"/>
            <a:ext cx="2883984" cy="923330"/>
          </a:xfrm>
          <a:prstGeom prst="rect">
            <a:avLst/>
          </a:prstGeom>
          <a:noFill/>
        </p:spPr>
        <p:txBody>
          <a:bodyPr wrap="square" rtlCol="0">
            <a:spAutoFit/>
          </a:bodyPr>
          <a:lstStyle/>
          <a:p>
            <a:r>
              <a:rPr lang="es-ES" dirty="0"/>
              <a:t>En SQL es frecuente que los nombres de tablas y campos sean muy descriptivos</a:t>
            </a:r>
          </a:p>
        </p:txBody>
      </p:sp>
      <p:sp>
        <p:nvSpPr>
          <p:cNvPr id="4" name="CuadroTexto 3"/>
          <p:cNvSpPr txBox="1"/>
          <p:nvPr/>
        </p:nvSpPr>
        <p:spPr>
          <a:xfrm>
            <a:off x="5111440" y="2213214"/>
            <a:ext cx="2826288" cy="646331"/>
          </a:xfrm>
          <a:prstGeom prst="rect">
            <a:avLst/>
          </a:prstGeom>
          <a:noFill/>
        </p:spPr>
        <p:txBody>
          <a:bodyPr wrap="square" rtlCol="0">
            <a:spAutoFit/>
          </a:bodyPr>
          <a:lstStyle/>
          <a:p>
            <a:r>
              <a:rPr lang="es-ES" dirty="0"/>
              <a:t>los nombres muy largos pueden sustituirse por alias</a:t>
            </a:r>
          </a:p>
        </p:txBody>
      </p:sp>
      <p:cxnSp>
        <p:nvCxnSpPr>
          <p:cNvPr id="10" name="Conector recto de flecha 9"/>
          <p:cNvCxnSpPr>
            <a:stCxn id="3" idx="3"/>
            <a:endCxn id="4" idx="1"/>
          </p:cNvCxnSpPr>
          <p:nvPr/>
        </p:nvCxnSpPr>
        <p:spPr>
          <a:xfrm flipV="1">
            <a:off x="3902927" y="2536380"/>
            <a:ext cx="1208513" cy="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9239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Cláusulas de SELECT: LIMIT</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144592" y="3612475"/>
            <a:ext cx="6333894"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 [LIMIT [offset], rows]</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4" name="CuadroTexto 3"/>
          <p:cNvSpPr txBox="1"/>
          <p:nvPr/>
        </p:nvSpPr>
        <p:spPr>
          <a:xfrm>
            <a:off x="925286" y="1676400"/>
            <a:ext cx="7315465" cy="1754326"/>
          </a:xfrm>
          <a:prstGeom prst="rect">
            <a:avLst/>
          </a:prstGeom>
          <a:noFill/>
        </p:spPr>
        <p:txBody>
          <a:bodyPr wrap="square" rtlCol="0">
            <a:spAutoFit/>
          </a:bodyPr>
          <a:lstStyle/>
          <a:p>
            <a:r>
              <a:rPr lang="es-ES" dirty="0"/>
              <a:t>La </a:t>
            </a:r>
            <a:r>
              <a:rPr lang="es-ES" dirty="0" err="1"/>
              <a:t>clásula</a:t>
            </a:r>
            <a:r>
              <a:rPr lang="es-ES" dirty="0"/>
              <a:t> LIMIT puede ser usada para acotar el número de filas devueltas por la sentencia SELECT. Toma uno o dos argumentos numéricos, que deben ser números enteros constantes no negativos.</a:t>
            </a:r>
          </a:p>
          <a:p>
            <a:pPr marL="285750" indent="-285750">
              <a:buFont typeface="Arial" panose="020B0604020202020204" pitchFamily="34" charset="0"/>
              <a:buChar char="•"/>
            </a:pPr>
            <a:r>
              <a:rPr lang="es-ES" dirty="0"/>
              <a:t>La posición o “desplazamiento” (offset) del primer elemento devuelto</a:t>
            </a:r>
          </a:p>
          <a:p>
            <a:pPr marL="285750" indent="-285750">
              <a:buFont typeface="Arial" panose="020B0604020202020204" pitchFamily="34" charset="0"/>
              <a:buChar char="•"/>
            </a:pPr>
            <a:r>
              <a:rPr lang="es-ES" dirty="0"/>
              <a:t>El total de elementos devueltos (será el valor  utilizado si solo hay 1 argumento)</a:t>
            </a:r>
          </a:p>
        </p:txBody>
      </p:sp>
      <p:sp>
        <p:nvSpPr>
          <p:cNvPr id="5" name="CuadroTexto 4"/>
          <p:cNvSpPr txBox="1"/>
          <p:nvPr/>
        </p:nvSpPr>
        <p:spPr>
          <a:xfrm>
            <a:off x="740491" y="4256264"/>
            <a:ext cx="7266085" cy="369332"/>
          </a:xfrm>
          <a:prstGeom prst="rect">
            <a:avLst/>
          </a:prstGeom>
          <a:noFill/>
        </p:spPr>
        <p:txBody>
          <a:bodyPr wrap="square" rtlCol="0">
            <a:spAutoFit/>
          </a:bodyPr>
          <a:lstStyle/>
          <a:p>
            <a:r>
              <a:rPr lang="es-ES" dirty="0"/>
              <a:t>En su forma con dos argumentos, obtenemos 5 registros a partir del segundo</a:t>
            </a:r>
          </a:p>
        </p:txBody>
      </p:sp>
      <p:sp>
        <p:nvSpPr>
          <p:cNvPr id="6" name="Rectángulo 5"/>
          <p:cNvSpPr/>
          <p:nvPr/>
        </p:nvSpPr>
        <p:spPr>
          <a:xfrm>
            <a:off x="2579915" y="4733318"/>
            <a:ext cx="514894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dirty="0" err="1">
                <a:solidFill>
                  <a:schemeClr val="lt1"/>
                </a:solidFill>
                <a:latin typeface="Courier New" panose="02070309020205020404" pitchFamily="49" charset="0"/>
                <a:cs typeface="Courier New" panose="02070309020205020404" pitchFamily="49" charset="0"/>
              </a:rPr>
              <a:t>mysql</a:t>
            </a:r>
            <a:r>
              <a:rPr lang="es-ES" sz="1600" dirty="0">
                <a:solidFill>
                  <a:schemeClr val="lt1"/>
                </a:solidFill>
                <a:latin typeface="Courier New" panose="02070309020205020404" pitchFamily="49" charset="0"/>
                <a:cs typeface="Courier New" panose="02070309020205020404" pitchFamily="49" charset="0"/>
              </a:rPr>
              <a:t>&gt; </a:t>
            </a:r>
            <a:r>
              <a:rPr lang="es-ES" sz="1600" dirty="0" err="1">
                <a:solidFill>
                  <a:schemeClr val="lt1"/>
                </a:solidFill>
                <a:latin typeface="Courier New" panose="02070309020205020404" pitchFamily="49" charset="0"/>
                <a:cs typeface="Courier New" panose="02070309020205020404" pitchFamily="49" charset="0"/>
              </a:rPr>
              <a:t>select</a:t>
            </a:r>
            <a:r>
              <a:rPr lang="es-ES" sz="1600" dirty="0">
                <a:solidFill>
                  <a:schemeClr val="lt1"/>
                </a:solidFill>
                <a:latin typeface="Courier New" panose="02070309020205020404" pitchFamily="49" charset="0"/>
                <a:cs typeface="Courier New" panose="02070309020205020404" pitchFamily="49" charset="0"/>
              </a:rPr>
              <a:t> * </a:t>
            </a:r>
            <a:r>
              <a:rPr lang="es-ES" sz="1600" dirty="0" err="1">
                <a:solidFill>
                  <a:schemeClr val="lt1"/>
                </a:solidFill>
                <a:latin typeface="Courier New" panose="02070309020205020404" pitchFamily="49" charset="0"/>
                <a:cs typeface="Courier New" panose="02070309020205020404" pitchFamily="49" charset="0"/>
              </a:rPr>
              <a:t>from</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student</a:t>
            </a:r>
            <a:r>
              <a:rPr lang="es-ES" sz="1600" dirty="0">
                <a:solidFill>
                  <a:schemeClr val="lt1"/>
                </a:solidFill>
                <a:latin typeface="Courier New" panose="02070309020205020404" pitchFamily="49" charset="0"/>
                <a:cs typeface="Courier New" panose="02070309020205020404" pitchFamily="49" charset="0"/>
              </a:rPr>
              <a:t> </a:t>
            </a:r>
            <a:r>
              <a:rPr lang="es-ES" sz="1600" dirty="0" err="1">
                <a:solidFill>
                  <a:schemeClr val="lt1"/>
                </a:solidFill>
                <a:latin typeface="Courier New" panose="02070309020205020404" pitchFamily="49" charset="0"/>
                <a:cs typeface="Courier New" panose="02070309020205020404" pitchFamily="49" charset="0"/>
              </a:rPr>
              <a:t>limit</a:t>
            </a:r>
            <a:r>
              <a:rPr lang="es-ES" sz="1600" dirty="0">
                <a:solidFill>
                  <a:schemeClr val="lt1"/>
                </a:solidFill>
                <a:latin typeface="Courier New" panose="02070309020205020404" pitchFamily="49" charset="0"/>
                <a:cs typeface="Courier New" panose="02070309020205020404" pitchFamily="49" charset="0"/>
              </a:rPr>
              <a:t> 2,5;</a:t>
            </a:r>
          </a:p>
        </p:txBody>
      </p:sp>
      <p:sp>
        <p:nvSpPr>
          <p:cNvPr id="7" name="CuadroTexto 6"/>
          <p:cNvSpPr txBox="1"/>
          <p:nvPr/>
        </p:nvSpPr>
        <p:spPr>
          <a:xfrm>
            <a:off x="773990" y="5273612"/>
            <a:ext cx="4678525" cy="369332"/>
          </a:xfrm>
          <a:prstGeom prst="rect">
            <a:avLst/>
          </a:prstGeom>
          <a:noFill/>
        </p:spPr>
        <p:txBody>
          <a:bodyPr wrap="none" rtlCol="0">
            <a:spAutoFit/>
          </a:bodyPr>
          <a:lstStyle/>
          <a:p>
            <a:r>
              <a:rPr lang="es-ES" dirty="0"/>
              <a:t>O con solo 1 argumento, los 5 primeros registros</a:t>
            </a:r>
          </a:p>
        </p:txBody>
      </p:sp>
      <p:sp>
        <p:nvSpPr>
          <p:cNvPr id="8" name="Rectángulo 7"/>
          <p:cNvSpPr/>
          <p:nvPr/>
        </p:nvSpPr>
        <p:spPr>
          <a:xfrm>
            <a:off x="2427514" y="5844684"/>
            <a:ext cx="4933023"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 from student limit 5;</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013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007" y="311884"/>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Bases de datos</a:t>
            </a:r>
          </a:p>
        </p:txBody>
      </p:sp>
      <p:sp>
        <p:nvSpPr>
          <p:cNvPr id="4" name="CuadroTexto 3"/>
          <p:cNvSpPr txBox="1"/>
          <p:nvPr/>
        </p:nvSpPr>
        <p:spPr>
          <a:xfrm>
            <a:off x="745164" y="1577889"/>
            <a:ext cx="2368918" cy="461665"/>
          </a:xfrm>
          <a:prstGeom prst="rect">
            <a:avLst/>
          </a:prstGeom>
          <a:noFill/>
        </p:spPr>
        <p:txBody>
          <a:bodyPr wrap="none" rtlCol="0">
            <a:spAutoFit/>
          </a:bodyPr>
          <a:lstStyle/>
          <a:p>
            <a:r>
              <a:rPr lang="es-ES" sz="2400" b="1" dirty="0">
                <a:solidFill>
                  <a:srgbClr val="4A7598"/>
                </a:solidFill>
              </a:rPr>
              <a:t>conjunto de datos</a:t>
            </a:r>
          </a:p>
        </p:txBody>
      </p:sp>
      <p:sp>
        <p:nvSpPr>
          <p:cNvPr id="6" name="CuadroTexto 5"/>
          <p:cNvSpPr txBox="1"/>
          <p:nvPr/>
        </p:nvSpPr>
        <p:spPr>
          <a:xfrm>
            <a:off x="4061842" y="1644922"/>
            <a:ext cx="1709058" cy="646331"/>
          </a:xfrm>
          <a:prstGeom prst="rect">
            <a:avLst/>
          </a:prstGeom>
          <a:noFill/>
        </p:spPr>
        <p:txBody>
          <a:bodyPr wrap="square" rtlCol="0">
            <a:spAutoFit/>
          </a:bodyPr>
          <a:lstStyle/>
          <a:p>
            <a:r>
              <a:rPr lang="es-ES" dirty="0"/>
              <a:t>los papeles de una oficina</a:t>
            </a:r>
          </a:p>
        </p:txBody>
      </p:sp>
      <p:cxnSp>
        <p:nvCxnSpPr>
          <p:cNvPr id="9" name="Conector recto de flecha 8"/>
          <p:cNvCxnSpPr>
            <a:stCxn id="4" idx="2"/>
            <a:endCxn id="10" idx="0"/>
          </p:cNvCxnSpPr>
          <p:nvPr/>
        </p:nvCxnSpPr>
        <p:spPr>
          <a:xfrm>
            <a:off x="1929623" y="2039554"/>
            <a:ext cx="4710" cy="1040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119302" y="3079873"/>
            <a:ext cx="1630062" cy="461665"/>
          </a:xfrm>
          <a:prstGeom prst="rect">
            <a:avLst/>
          </a:prstGeom>
          <a:noFill/>
        </p:spPr>
        <p:txBody>
          <a:bodyPr wrap="none" rtlCol="0">
            <a:spAutoFit/>
          </a:bodyPr>
          <a:lstStyle/>
          <a:p>
            <a:r>
              <a:rPr lang="es-ES" sz="2400" b="1" dirty="0">
                <a:solidFill>
                  <a:srgbClr val="4A7598"/>
                </a:solidFill>
              </a:rPr>
              <a:t>organizados</a:t>
            </a:r>
          </a:p>
        </p:txBody>
      </p:sp>
      <p:sp>
        <p:nvSpPr>
          <p:cNvPr id="14" name="CuadroTexto 13"/>
          <p:cNvSpPr txBox="1"/>
          <p:nvPr/>
        </p:nvSpPr>
        <p:spPr>
          <a:xfrm>
            <a:off x="779418" y="4515018"/>
            <a:ext cx="2307770" cy="1200329"/>
          </a:xfrm>
          <a:prstGeom prst="rect">
            <a:avLst/>
          </a:prstGeom>
          <a:noFill/>
        </p:spPr>
        <p:txBody>
          <a:bodyPr wrap="square" rtlCol="0">
            <a:spAutoFit/>
          </a:bodyPr>
          <a:lstStyle/>
          <a:p>
            <a:pPr algn="ctr"/>
            <a:r>
              <a:rPr lang="es-ES" sz="2400" b="1" dirty="0">
                <a:solidFill>
                  <a:srgbClr val="4A7598"/>
                </a:solidFill>
              </a:rPr>
              <a:t>con un propósito y criterio determinado</a:t>
            </a:r>
          </a:p>
        </p:txBody>
      </p:sp>
      <p:cxnSp>
        <p:nvCxnSpPr>
          <p:cNvPr id="17" name="Conector recto de flecha 16"/>
          <p:cNvCxnSpPr>
            <a:stCxn id="10" idx="2"/>
            <a:endCxn id="14" idx="0"/>
          </p:cNvCxnSpPr>
          <p:nvPr/>
        </p:nvCxnSpPr>
        <p:spPr>
          <a:xfrm flipH="1">
            <a:off x="1933303" y="3541538"/>
            <a:ext cx="1030" cy="973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4072728" y="2956182"/>
            <a:ext cx="1698172" cy="646331"/>
          </a:xfrm>
          <a:prstGeom prst="rect">
            <a:avLst/>
          </a:prstGeom>
          <a:noFill/>
        </p:spPr>
        <p:txBody>
          <a:bodyPr wrap="square" rtlCol="0">
            <a:spAutoFit/>
          </a:bodyPr>
          <a:lstStyle/>
          <a:p>
            <a:r>
              <a:rPr lang="es-ES" dirty="0"/>
              <a:t>organizados en archivadores</a:t>
            </a:r>
          </a:p>
        </p:txBody>
      </p:sp>
      <p:cxnSp>
        <p:nvCxnSpPr>
          <p:cNvPr id="24" name="Conector recto de flecha 23"/>
          <p:cNvCxnSpPr>
            <a:stCxn id="6" idx="2"/>
            <a:endCxn id="21" idx="0"/>
          </p:cNvCxnSpPr>
          <p:nvPr/>
        </p:nvCxnSpPr>
        <p:spPr>
          <a:xfrm>
            <a:off x="4916371" y="2291253"/>
            <a:ext cx="5443" cy="66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http://1.bp.blogspot.com/-Jp6G0b0UCbQ/UI692nACqAI/AAAAAAAAGVE/03XVDvZ7KC4/s320/Archivador_4_Cajones_2654.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2963" y="1062212"/>
            <a:ext cx="1324373" cy="25226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4.bp.blogspot.com/-sXIECRGD3UM/ULIiWOp5ONI/AAAAAAAABbo/G1Yq_FSxmRU/s1600/bibliotec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135" y="3869739"/>
            <a:ext cx="3822022" cy="2543382"/>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6878483" y="5822533"/>
            <a:ext cx="149303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dirty="0"/>
              <a:t>una biblioteca</a:t>
            </a:r>
          </a:p>
        </p:txBody>
      </p:sp>
    </p:spTree>
    <p:extLst>
      <p:ext uri="{BB962C8B-B14F-4D97-AF65-F5344CB8AC3E}">
        <p14:creationId xmlns:p14="http://schemas.microsoft.com/office/powerpoint/2010/main" val="853735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4" grpId="0"/>
      <p:bldP spid="21" grpId="0"/>
      <p:bldP spid="1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Cláusulas de SELECT: ORDER</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62755" y="1714626"/>
            <a:ext cx="6709738" cy="646331"/>
          </a:xfrm>
          <a:prstGeom prst="rect">
            <a:avLst/>
          </a:prstGeom>
          <a:noFill/>
        </p:spPr>
        <p:txBody>
          <a:bodyPr wrap="square" rtlCol="0">
            <a:spAutoFit/>
          </a:bodyPr>
          <a:lstStyle/>
          <a:p>
            <a:r>
              <a:rPr lang="es-ES" dirty="0"/>
              <a:t>La salida que resulta del SELECT se puede ordenar por uno o sucesivos campos, de forma ascendente (valor por defecto) o descendente</a:t>
            </a:r>
          </a:p>
        </p:txBody>
      </p:sp>
      <p:sp>
        <p:nvSpPr>
          <p:cNvPr id="12" name="Rectángulo 11"/>
          <p:cNvSpPr/>
          <p:nvPr/>
        </p:nvSpPr>
        <p:spPr>
          <a:xfrm>
            <a:off x="1144591" y="2638752"/>
            <a:ext cx="5746065"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 [ORDER BY </a:t>
            </a:r>
            <a:r>
              <a:rPr lang="en-US" sz="1600" dirty="0" err="1">
                <a:solidFill>
                  <a:schemeClr val="lt1"/>
                </a:solidFill>
                <a:latin typeface="Courier New" panose="02070309020205020404" pitchFamily="49" charset="0"/>
                <a:cs typeface="Courier New" panose="02070309020205020404" pitchFamily="49" charset="0"/>
              </a:rPr>
              <a:t>some_column</a:t>
            </a:r>
            <a:r>
              <a:rPr lang="en-US" sz="1600" dirty="0">
                <a:solidFill>
                  <a:schemeClr val="lt1"/>
                </a:solidFill>
                <a:latin typeface="Courier New" panose="02070309020205020404" pitchFamily="49" charset="0"/>
                <a:cs typeface="Courier New" panose="02070309020205020404" pitchFamily="49" charset="0"/>
              </a:rPr>
              <a:t> [ASC | DESC]]</a:t>
            </a:r>
          </a:p>
        </p:txBody>
      </p:sp>
      <p:sp>
        <p:nvSpPr>
          <p:cNvPr id="11" name="Rectángulo 10"/>
          <p:cNvSpPr/>
          <p:nvPr/>
        </p:nvSpPr>
        <p:spPr>
          <a:xfrm>
            <a:off x="1122954" y="5206635"/>
            <a:ext cx="654059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name, marks, address from student order by name, marks </a:t>
            </a:r>
            <a:r>
              <a:rPr lang="en-US" sz="1600" dirty="0" err="1">
                <a:solidFill>
                  <a:schemeClr val="lt1"/>
                </a:solidFill>
                <a:latin typeface="Courier New" panose="02070309020205020404" pitchFamily="49" charset="0"/>
                <a:cs typeface="Courier New" panose="02070309020205020404" pitchFamily="49" charset="0"/>
              </a:rPr>
              <a:t>desc</a:t>
            </a:r>
            <a:r>
              <a:rPr lang="en-US" sz="1600" dirty="0">
                <a:solidFill>
                  <a:schemeClr val="lt1"/>
                </a:solidFill>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5" name="Rectángulo 14"/>
          <p:cNvSpPr/>
          <p:nvPr/>
        </p:nvSpPr>
        <p:spPr>
          <a:xfrm>
            <a:off x="1144592" y="3496433"/>
            <a:ext cx="6518952" cy="1200329"/>
          </a:xfrm>
          <a:prstGeom prst="rect">
            <a:avLst/>
          </a:prstGeom>
        </p:spPr>
        <p:txBody>
          <a:bodyPr wrap="square">
            <a:spAutoFit/>
          </a:bodyPr>
          <a:lstStyle/>
          <a:p>
            <a:r>
              <a:rPr lang="es-ES" dirty="0"/>
              <a:t>En el siguiente ejemplo hemos ordenado la columna </a:t>
            </a:r>
            <a:r>
              <a:rPr lang="en-US" i="1" dirty="0"/>
              <a:t>name</a:t>
            </a:r>
            <a:r>
              <a:rPr lang="es-ES" dirty="0"/>
              <a:t> (en orden ascendente) y adicionalmente </a:t>
            </a:r>
            <a:r>
              <a:rPr lang="en-US" i="1" dirty="0"/>
              <a:t>marks</a:t>
            </a:r>
            <a:r>
              <a:rPr lang="es-ES" dirty="0"/>
              <a:t> en orden descendente. Evidentemente este segundo campo de ordenación sólo afectará a los registros que coincidan en el campo </a:t>
            </a:r>
            <a:r>
              <a:rPr lang="en-US" i="1" dirty="0"/>
              <a:t>name</a:t>
            </a:r>
            <a:r>
              <a:rPr lang="es-ES" dirty="0"/>
              <a:t>. </a:t>
            </a:r>
          </a:p>
        </p:txBody>
      </p:sp>
    </p:spTree>
    <p:extLst>
      <p:ext uri="{BB962C8B-B14F-4D97-AF65-F5344CB8AC3E}">
        <p14:creationId xmlns:p14="http://schemas.microsoft.com/office/powerpoint/2010/main" val="6714951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(11a).</a:t>
            </a:r>
          </a:p>
        </p:txBody>
      </p:sp>
      <p:sp>
        <p:nvSpPr>
          <p:cNvPr id="3" name="CuadroTexto 2"/>
          <p:cNvSpPr txBox="1"/>
          <p:nvPr/>
        </p:nvSpPr>
        <p:spPr>
          <a:xfrm>
            <a:off x="1036749" y="1640881"/>
            <a:ext cx="6747769" cy="1754326"/>
          </a:xfrm>
          <a:prstGeom prst="rect">
            <a:avLst/>
          </a:prstGeom>
          <a:noFill/>
        </p:spPr>
        <p:txBody>
          <a:bodyPr wrap="square" rtlCol="0">
            <a:spAutoFit/>
          </a:bodyPr>
          <a:lstStyle/>
          <a:p>
            <a:r>
              <a:rPr lang="es-ES" b="1" dirty="0"/>
              <a:t>Consultas SQL</a:t>
            </a:r>
            <a:r>
              <a:rPr lang="es-ES" dirty="0"/>
              <a:t>. Iniciamos el interfaz en línea de comandos o consola de MySQL, para realizar las siguientes operaciones</a:t>
            </a:r>
          </a:p>
          <a:p>
            <a:pPr marL="342900" indent="-342900">
              <a:buFont typeface="+mj-lt"/>
              <a:buAutoNum type="arabicPeriod"/>
            </a:pPr>
            <a:r>
              <a:rPr lang="es-ES" dirty="0"/>
              <a:t>Importamos las bases de datos incluidas como ejemplos en la instalación completa de MySQL: </a:t>
            </a:r>
            <a:r>
              <a:rPr lang="es-ES" dirty="0" err="1"/>
              <a:t>World</a:t>
            </a:r>
            <a:r>
              <a:rPr lang="es-ES" dirty="0"/>
              <a:t> (</a:t>
            </a:r>
            <a:r>
              <a:rPr lang="es-ES" dirty="0" err="1"/>
              <a:t>Paises</a:t>
            </a:r>
            <a:r>
              <a:rPr lang="es-ES" dirty="0"/>
              <a:t> y ciudades) y </a:t>
            </a:r>
            <a:r>
              <a:rPr lang="es-ES" dirty="0" err="1"/>
              <a:t>Sakila</a:t>
            </a:r>
            <a:r>
              <a:rPr lang="es-ES" dirty="0"/>
              <a:t> (Cine)</a:t>
            </a:r>
          </a:p>
          <a:p>
            <a:pPr marL="342900" indent="-342900">
              <a:buFont typeface="+mj-lt"/>
              <a:buAutoNum type="arabicPeriod"/>
            </a:pPr>
            <a:r>
              <a:rPr lang="es-ES" dirty="0"/>
              <a:t>Seleccionamos  algunos ejemplos:</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3 Rectángulo"/>
          <p:cNvSpPr/>
          <p:nvPr/>
        </p:nvSpPr>
        <p:spPr>
          <a:xfrm>
            <a:off x="1568967" y="3734239"/>
            <a:ext cx="6583614" cy="2031325"/>
          </a:xfrm>
          <a:prstGeom prst="rect">
            <a:avLst/>
          </a:prstGeom>
        </p:spPr>
        <p:txBody>
          <a:bodyPr wrap="square">
            <a:spAutoFit/>
          </a:bodyPr>
          <a:lstStyle/>
          <a:p>
            <a:pPr marL="285750" indent="-285750">
              <a:buFont typeface="Arial" panose="020B0604020202020204" pitchFamily="34" charset="0"/>
              <a:buChar char="•"/>
            </a:pPr>
            <a:r>
              <a:rPr lang="es-ES" dirty="0"/>
              <a:t>Listar todos los países con su población y su extensión, incluyendo los correspondientes alias adecuados en español</a:t>
            </a:r>
          </a:p>
          <a:p>
            <a:pPr marL="285750" indent="-285750">
              <a:buFont typeface="Arial" panose="020B0604020202020204" pitchFamily="34" charset="0"/>
              <a:buChar char="•"/>
            </a:pPr>
            <a:r>
              <a:rPr lang="es-ES" dirty="0"/>
              <a:t>Añadir un elemento calculado: la densidad</a:t>
            </a:r>
          </a:p>
          <a:p>
            <a:pPr marL="285750" indent="-285750">
              <a:buFont typeface="Arial" panose="020B0604020202020204" pitchFamily="34" charset="0"/>
              <a:buChar char="•"/>
            </a:pPr>
            <a:r>
              <a:rPr lang="es-ES" dirty="0"/>
              <a:t>Listar los 10 primeros países</a:t>
            </a:r>
          </a:p>
          <a:p>
            <a:pPr marL="285750" indent="-285750">
              <a:buFont typeface="Arial" panose="020B0604020202020204" pitchFamily="34" charset="0"/>
              <a:buChar char="•"/>
            </a:pPr>
            <a:r>
              <a:rPr lang="es-ES" dirty="0"/>
              <a:t>Listar los países entre el 10 y el 20</a:t>
            </a:r>
          </a:p>
          <a:p>
            <a:pPr marL="285750" indent="-285750">
              <a:buFont typeface="Arial" panose="020B0604020202020204" pitchFamily="34" charset="0"/>
              <a:buChar char="•"/>
            </a:pPr>
            <a:r>
              <a:rPr lang="es-ES" dirty="0"/>
              <a:t>Ordenar la salida según población (sin verla)</a:t>
            </a:r>
          </a:p>
          <a:p>
            <a:pPr marL="285750" indent="-285750">
              <a:buFont typeface="Arial" panose="020B0604020202020204" pitchFamily="34" charset="0"/>
              <a:buChar char="•"/>
            </a:pPr>
            <a:r>
              <a:rPr lang="es-ES" dirty="0"/>
              <a:t>Ver la población y comprobar el orden</a:t>
            </a:r>
          </a:p>
        </p:txBody>
      </p:sp>
    </p:spTree>
    <p:extLst>
      <p:ext uri="{BB962C8B-B14F-4D97-AF65-F5344CB8AC3E}">
        <p14:creationId xmlns:p14="http://schemas.microsoft.com/office/powerpoint/2010/main" val="1519827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Cláusulas de SELECT: GROUP</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318498" y="2692050"/>
            <a:ext cx="5190894"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 [GROUP BY </a:t>
            </a:r>
            <a:r>
              <a:rPr lang="en-US" sz="1600" dirty="0" err="1">
                <a:latin typeface="Courier New" panose="02070309020205020404" pitchFamily="49" charset="0"/>
                <a:cs typeface="Courier New" panose="02070309020205020404" pitchFamily="49" charset="0"/>
              </a:rPr>
              <a:t>some_column</a:t>
            </a:r>
            <a:r>
              <a:rPr lang="en-US" sz="1600" dirty="0">
                <a:solidFill>
                  <a:schemeClr val="lt1"/>
                </a:solidFill>
                <a:latin typeface="Courier New" panose="02070309020205020404" pitchFamily="49" charset="0"/>
                <a:cs typeface="Courier New" panose="02070309020205020404" pitchFamily="49" charset="0"/>
              </a:rPr>
              <a:t>]</a:t>
            </a:r>
          </a:p>
        </p:txBody>
      </p:sp>
      <p:sp>
        <p:nvSpPr>
          <p:cNvPr id="4" name="CuadroTexto 3"/>
          <p:cNvSpPr txBox="1"/>
          <p:nvPr/>
        </p:nvSpPr>
        <p:spPr>
          <a:xfrm>
            <a:off x="676242" y="1587131"/>
            <a:ext cx="7477158" cy="923330"/>
          </a:xfrm>
          <a:prstGeom prst="rect">
            <a:avLst/>
          </a:prstGeom>
          <a:noFill/>
        </p:spPr>
        <p:txBody>
          <a:bodyPr wrap="square" rtlCol="0">
            <a:spAutoFit/>
          </a:bodyPr>
          <a:lstStyle/>
          <a:p>
            <a:r>
              <a:rPr lang="es-ES" dirty="0"/>
              <a:t>La cláusula GROUP se usa para mostrar las filas y columnas agrupadas por las columnas seleccionadas; suele usarse para ver las funciones agregadas, como </a:t>
            </a:r>
            <a:r>
              <a:rPr lang="es-ES" dirty="0" err="1"/>
              <a:t>count</a:t>
            </a:r>
            <a:r>
              <a:rPr lang="es-ES" dirty="0"/>
              <a:t>(), </a:t>
            </a:r>
            <a:r>
              <a:rPr lang="es-ES" dirty="0" err="1"/>
              <a:t>avg</a:t>
            </a:r>
            <a:r>
              <a:rPr lang="es-ES" dirty="0"/>
              <a:t>()…</a:t>
            </a:r>
          </a:p>
        </p:txBody>
      </p:sp>
      <p:sp>
        <p:nvSpPr>
          <p:cNvPr id="6" name="Rectángulo 5"/>
          <p:cNvSpPr/>
          <p:nvPr/>
        </p:nvSpPr>
        <p:spPr>
          <a:xfrm>
            <a:off x="1318498" y="3444758"/>
            <a:ext cx="519089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&gt;select name, count(name) from student group by name;</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3" name="Rectángulo 2"/>
          <p:cNvSpPr/>
          <p:nvPr/>
        </p:nvSpPr>
        <p:spPr>
          <a:xfrm>
            <a:off x="4602128" y="3863877"/>
            <a:ext cx="3166416"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dirty="0">
                <a:latin typeface="Courier New" panose="02070309020205020404" pitchFamily="49" charset="0"/>
                <a:cs typeface="Courier New" panose="02070309020205020404" pitchFamily="49" charset="0"/>
              </a:rPr>
              <a:t>+-------+-------------+</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name</a:t>
            </a:r>
            <a:r>
              <a:rPr lang="es-ES" sz="1600" dirty="0">
                <a:latin typeface="Courier New" panose="02070309020205020404" pitchFamily="49" charset="0"/>
                <a:cs typeface="Courier New" panose="02070309020205020404" pitchFamily="49" charset="0"/>
              </a:rPr>
              <a:t>  | </a:t>
            </a:r>
            <a:r>
              <a:rPr lang="es-ES" sz="1600" dirty="0" err="1">
                <a:latin typeface="Courier New" panose="02070309020205020404" pitchFamily="49" charset="0"/>
                <a:cs typeface="Courier New" panose="02070309020205020404" pitchFamily="49" charset="0"/>
              </a:rPr>
              <a:t>count</a:t>
            </a:r>
            <a:r>
              <a:rPr lang="es-ES" sz="1600" dirty="0">
                <a:latin typeface="Courier New" panose="02070309020205020404" pitchFamily="49" charset="0"/>
                <a:cs typeface="Courier New" panose="02070309020205020404" pitchFamily="49" charset="0"/>
              </a:rPr>
              <a:t>(</a:t>
            </a:r>
            <a:r>
              <a:rPr lang="es-ES" sz="1600" dirty="0" err="1">
                <a:latin typeface="Courier New" panose="02070309020205020404" pitchFamily="49" charset="0"/>
                <a:cs typeface="Courier New" panose="02070309020205020404" pitchFamily="49" charset="0"/>
              </a:rPr>
              <a:t>name</a:t>
            </a:r>
            <a:r>
              <a:rPr lang="es-ES" sz="1600" dirty="0">
                <a:latin typeface="Courier New" panose="02070309020205020404" pitchFamily="49" charset="0"/>
                <a:cs typeface="Courier New" panose="02070309020205020404" pitchFamily="49" charset="0"/>
              </a:rPr>
              <a:t>) |</a:t>
            </a:r>
          </a:p>
          <a:p>
            <a:r>
              <a:rPr lang="es-ES" sz="1600" dirty="0">
                <a:latin typeface="Courier New" panose="02070309020205020404" pitchFamily="49" charset="0"/>
                <a:cs typeface="Courier New" panose="02070309020205020404" pitchFamily="49" charset="0"/>
              </a:rPr>
              <a:t>+-------+-------------+</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anne</a:t>
            </a:r>
            <a:r>
              <a:rPr lang="es-ES" sz="1600" dirty="0">
                <a:latin typeface="Courier New" panose="02070309020205020404" pitchFamily="49" charset="0"/>
                <a:cs typeface="Courier New" panose="02070309020205020404" pitchFamily="49" charset="0"/>
              </a:rPr>
              <a:t>  |           2 |</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david</a:t>
            </a:r>
            <a:r>
              <a:rPr lang="es-ES" sz="1600" dirty="0">
                <a:latin typeface="Courier New" panose="02070309020205020404" pitchFamily="49" charset="0"/>
                <a:cs typeface="Courier New" panose="02070309020205020404" pitchFamily="49" charset="0"/>
              </a:rPr>
              <a:t> |           1 |</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jack</a:t>
            </a:r>
            <a:r>
              <a:rPr lang="es-ES" sz="1600" dirty="0">
                <a:latin typeface="Courier New" panose="02070309020205020404" pitchFamily="49" charset="0"/>
                <a:cs typeface="Courier New" panose="02070309020205020404" pitchFamily="49" charset="0"/>
              </a:rPr>
              <a:t>  |           1 |</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mille</a:t>
            </a:r>
            <a:r>
              <a:rPr lang="es-ES" sz="1600" dirty="0">
                <a:latin typeface="Courier New" panose="02070309020205020404" pitchFamily="49" charset="0"/>
                <a:cs typeface="Courier New" panose="02070309020205020404" pitchFamily="49" charset="0"/>
              </a:rPr>
              <a:t> |           1 |</a:t>
            </a:r>
          </a:p>
          <a:p>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steve</a:t>
            </a:r>
            <a:r>
              <a:rPr lang="es-ES" sz="1600" dirty="0">
                <a:latin typeface="Courier New" panose="02070309020205020404" pitchFamily="49" charset="0"/>
                <a:cs typeface="Courier New" panose="02070309020205020404" pitchFamily="49" charset="0"/>
              </a:rPr>
              <a:t> |           2 |</a:t>
            </a:r>
          </a:p>
          <a:p>
            <a:r>
              <a:rPr lang="es-ES" sz="1600" dirty="0">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7" name="Flecha doblada 6"/>
          <p:cNvSpPr/>
          <p:nvPr/>
        </p:nvSpPr>
        <p:spPr>
          <a:xfrm flipV="1">
            <a:off x="2803735" y="4183587"/>
            <a:ext cx="1611086" cy="5201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2557849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La cláusula WHERE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547098" y="2800549"/>
            <a:ext cx="5190894"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 [WHERE </a:t>
            </a:r>
            <a:r>
              <a:rPr lang="en-US" sz="1600" dirty="0" err="1">
                <a:solidFill>
                  <a:schemeClr val="lt1"/>
                </a:solidFill>
                <a:latin typeface="Courier New" panose="02070309020205020404" pitchFamily="49" charset="0"/>
                <a:cs typeface="Courier New" panose="02070309020205020404" pitchFamily="49" charset="0"/>
              </a:rPr>
              <a:t>some_condition_is_true</a:t>
            </a:r>
            <a:r>
              <a:rPr lang="en-US" sz="1600" dirty="0">
                <a:solidFill>
                  <a:schemeClr val="lt1"/>
                </a:solidFill>
                <a:latin typeface="Courier New" panose="02070309020205020404" pitchFamily="49" charset="0"/>
                <a:cs typeface="Courier New" panose="02070309020205020404" pitchFamily="49" charset="0"/>
              </a:rPr>
              <a:t>]</a:t>
            </a:r>
          </a:p>
        </p:txBody>
      </p:sp>
      <p:sp>
        <p:nvSpPr>
          <p:cNvPr id="4" name="CuadroTexto 3"/>
          <p:cNvSpPr txBox="1"/>
          <p:nvPr/>
        </p:nvSpPr>
        <p:spPr>
          <a:xfrm>
            <a:off x="676242" y="1587131"/>
            <a:ext cx="7477158" cy="923330"/>
          </a:xfrm>
          <a:prstGeom prst="rect">
            <a:avLst/>
          </a:prstGeom>
          <a:noFill/>
        </p:spPr>
        <p:txBody>
          <a:bodyPr wrap="square" rtlCol="0">
            <a:spAutoFit/>
          </a:bodyPr>
          <a:lstStyle/>
          <a:p>
            <a:r>
              <a:rPr lang="es-ES" dirty="0"/>
              <a:t>La cláusula mas importante del SELECT y de otras sentencias es </a:t>
            </a:r>
            <a:r>
              <a:rPr lang="es-ES" b="1" dirty="0">
                <a:solidFill>
                  <a:srgbClr val="4A7598"/>
                </a:solidFill>
              </a:rPr>
              <a:t>WHERE</a:t>
            </a:r>
            <a:r>
              <a:rPr lang="es-ES" dirty="0"/>
              <a:t>,  que nos permite construir cualquier </a:t>
            </a:r>
            <a:r>
              <a:rPr lang="es-ES" b="1" dirty="0"/>
              <a:t>expresión lógica </a:t>
            </a:r>
            <a:r>
              <a:rPr lang="es-ES" dirty="0"/>
              <a:t>a partir de los campos de la tabla, de modo que sólo se seleccionarán aquellos registros que la cumplan.</a:t>
            </a:r>
          </a:p>
        </p:txBody>
      </p:sp>
      <p:sp>
        <p:nvSpPr>
          <p:cNvPr id="6" name="Rectángulo 5"/>
          <p:cNvSpPr/>
          <p:nvPr/>
        </p:nvSpPr>
        <p:spPr>
          <a:xfrm>
            <a:off x="1547098" y="3434722"/>
            <a:ext cx="519089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 from student</a:t>
            </a:r>
            <a:br>
              <a:rPr lang="en-US" sz="1600" dirty="0">
                <a:solidFill>
                  <a:schemeClr val="lt1"/>
                </a:solidFill>
                <a:latin typeface="Courier New" panose="02070309020205020404" pitchFamily="49" charset="0"/>
                <a:cs typeface="Courier New" panose="02070309020205020404" pitchFamily="49" charset="0"/>
              </a:rPr>
            </a:br>
            <a:r>
              <a:rPr lang="en-US" sz="1600" dirty="0">
                <a:solidFill>
                  <a:schemeClr val="lt1"/>
                </a:solidFill>
                <a:latin typeface="Courier New" panose="02070309020205020404" pitchFamily="49" charset="0"/>
                <a:cs typeface="Courier New" panose="02070309020205020404" pitchFamily="49" charset="0"/>
              </a:rPr>
              <a:t>where </a:t>
            </a:r>
            <a:r>
              <a:rPr lang="en-US" sz="1600" dirty="0">
                <a:latin typeface="Courier New" panose="02070309020205020404" pitchFamily="49" charset="0"/>
                <a:cs typeface="Courier New" panose="02070309020205020404" pitchFamily="49" charset="0"/>
              </a:rPr>
              <a:t>name = ‘</a:t>
            </a:r>
            <a:r>
              <a:rPr lang="en-US" sz="1600" dirty="0" err="1">
                <a:latin typeface="Courier New" panose="02070309020205020404" pitchFamily="49" charset="0"/>
                <a:cs typeface="Courier New" panose="02070309020205020404" pitchFamily="49" charset="0"/>
              </a:rPr>
              <a:t>steve</a:t>
            </a:r>
            <a:r>
              <a:rPr lang="en-US" sz="1600" dirty="0">
                <a:latin typeface="Courier New" panose="02070309020205020404" pitchFamily="49" charset="0"/>
                <a:cs typeface="Courier New" panose="02070309020205020404" pitchFamily="49" charset="0"/>
              </a:rPr>
              <a:t>‘ AND marks </a:t>
            </a:r>
            <a:r>
              <a:rPr lang="en-US" sz="1600" dirty="0">
                <a:solidFill>
                  <a:schemeClr val="lt1"/>
                </a:solidFill>
                <a:latin typeface="Courier New" panose="02070309020205020404" pitchFamily="49" charset="0"/>
                <a:cs typeface="Courier New" panose="02070309020205020404" pitchFamily="49" charset="0"/>
              </a:rPr>
              <a:t>&gt; 90;</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8" name="CuadroTexto 7"/>
          <p:cNvSpPr txBox="1"/>
          <p:nvPr/>
        </p:nvSpPr>
        <p:spPr>
          <a:xfrm>
            <a:off x="676242" y="4517571"/>
            <a:ext cx="7217229" cy="1754326"/>
          </a:xfrm>
          <a:prstGeom prst="rect">
            <a:avLst/>
          </a:prstGeom>
          <a:noFill/>
        </p:spPr>
        <p:txBody>
          <a:bodyPr wrap="square" rtlCol="0">
            <a:spAutoFit/>
          </a:bodyPr>
          <a:lstStyle/>
          <a:p>
            <a:r>
              <a:rPr lang="es-ES" dirty="0"/>
              <a:t>Al crear la expresión podemos utilizar cualquier operador, pero los más empleados serán</a:t>
            </a:r>
          </a:p>
          <a:p>
            <a:pPr marL="742950" lvl="1" indent="-296863">
              <a:buFont typeface="Arial" panose="020B0604020202020204" pitchFamily="34" charset="0"/>
              <a:buChar char="•"/>
              <a:tabLst>
                <a:tab pos="3767138" algn="l"/>
              </a:tabLst>
            </a:pPr>
            <a:r>
              <a:rPr lang="es-ES" dirty="0"/>
              <a:t>los operadores de comparación: =, &lt;=&gt;, &gt;=, &gt;, &lt;=, &lt;, &lt;&gt;, !=</a:t>
            </a:r>
            <a:br>
              <a:rPr lang="es-ES" dirty="0"/>
            </a:br>
            <a:r>
              <a:rPr lang="es-ES" dirty="0"/>
              <a:t>	LIKE, REGEXP, IN, BETWEEN</a:t>
            </a:r>
          </a:p>
          <a:p>
            <a:pPr marL="742950" lvl="1" indent="-285750">
              <a:buFont typeface="Arial" panose="020B0604020202020204" pitchFamily="34" charset="0"/>
              <a:buChar char="•"/>
              <a:tabLst>
                <a:tab pos="2873375" algn="l"/>
              </a:tabLst>
            </a:pPr>
            <a:r>
              <a:rPr lang="es-ES" dirty="0"/>
              <a:t>los operadores lógicos: AND (&amp;&amp;) – OR (||) – NOT (!)</a:t>
            </a:r>
            <a:br>
              <a:rPr lang="es-ES" dirty="0"/>
            </a:br>
            <a:r>
              <a:rPr lang="es-ES" dirty="0"/>
              <a:t>	ALL, ANY, EXISTS, UNIQUE, IS NULL</a:t>
            </a:r>
          </a:p>
        </p:txBody>
      </p:sp>
    </p:spTree>
    <p:extLst>
      <p:ext uri="{BB962C8B-B14F-4D97-AF65-F5344CB8AC3E}">
        <p14:creationId xmlns:p14="http://schemas.microsoft.com/office/powerpoint/2010/main" val="35398600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Operadores en la cláusula WHERE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76242" y="1587131"/>
            <a:ext cx="7477158" cy="923330"/>
          </a:xfrm>
          <a:prstGeom prst="rect">
            <a:avLst/>
          </a:prstGeom>
          <a:noFill/>
        </p:spPr>
        <p:txBody>
          <a:bodyPr wrap="square" rtlCol="0">
            <a:spAutoFit/>
          </a:bodyPr>
          <a:lstStyle/>
          <a:p>
            <a:r>
              <a:rPr lang="es-ES" b="1" dirty="0">
                <a:solidFill>
                  <a:srgbClr val="4A7598"/>
                </a:solidFill>
              </a:rPr>
              <a:t>LIKE</a:t>
            </a:r>
            <a:r>
              <a:rPr lang="es-ES" dirty="0"/>
              <a:t> – </a:t>
            </a:r>
            <a:r>
              <a:rPr lang="es-ES" b="1" dirty="0">
                <a:solidFill>
                  <a:srgbClr val="4A7598"/>
                </a:solidFill>
              </a:rPr>
              <a:t>NOT LIKE </a:t>
            </a:r>
            <a:r>
              <a:rPr lang="es-ES" dirty="0"/>
              <a:t>permite comprobar si un campo coincide o no con un determinado patrón sencillo: % (n caracteres) _ (un carácter)</a:t>
            </a:r>
          </a:p>
          <a:p>
            <a:r>
              <a:rPr lang="es-ES" dirty="0"/>
              <a:t>REGEXP permite patrones más complejos, mediante expresiones regulares</a:t>
            </a:r>
          </a:p>
        </p:txBody>
      </p:sp>
      <p:sp>
        <p:nvSpPr>
          <p:cNvPr id="6" name="Rectángulo 5"/>
          <p:cNvSpPr/>
          <p:nvPr/>
        </p:nvSpPr>
        <p:spPr>
          <a:xfrm>
            <a:off x="1111669" y="2768483"/>
            <a:ext cx="6346373"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select * from student where name like 'm%';</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8" name="CuadroTexto 7"/>
          <p:cNvSpPr txBox="1"/>
          <p:nvPr/>
        </p:nvSpPr>
        <p:spPr>
          <a:xfrm>
            <a:off x="657895" y="5828509"/>
            <a:ext cx="5046220" cy="369332"/>
          </a:xfrm>
          <a:prstGeom prst="rect">
            <a:avLst/>
          </a:prstGeom>
          <a:noFill/>
        </p:spPr>
        <p:txBody>
          <a:bodyPr wrap="square" rtlCol="0">
            <a:spAutoFit/>
          </a:bodyPr>
          <a:lstStyle/>
          <a:p>
            <a:r>
              <a:rPr lang="es-ES" b="1" dirty="0">
                <a:solidFill>
                  <a:srgbClr val="4A7598"/>
                </a:solidFill>
              </a:rPr>
              <a:t>IS NULL </a:t>
            </a:r>
            <a:r>
              <a:rPr lang="es-ES" dirty="0"/>
              <a:t>comprueba si una expresión devuelve NULL</a:t>
            </a:r>
          </a:p>
        </p:txBody>
      </p:sp>
      <p:sp>
        <p:nvSpPr>
          <p:cNvPr id="3" name="Rectángulo 2"/>
          <p:cNvSpPr/>
          <p:nvPr/>
        </p:nvSpPr>
        <p:spPr>
          <a:xfrm>
            <a:off x="631864" y="3582337"/>
            <a:ext cx="7305981" cy="1200329"/>
          </a:xfrm>
          <a:prstGeom prst="rect">
            <a:avLst/>
          </a:prstGeom>
        </p:spPr>
        <p:txBody>
          <a:bodyPr wrap="square">
            <a:spAutoFit/>
          </a:bodyPr>
          <a:lstStyle/>
          <a:p>
            <a:r>
              <a:rPr lang="es-ES" b="1" dirty="0">
                <a:solidFill>
                  <a:srgbClr val="4A7598"/>
                </a:solidFill>
              </a:rPr>
              <a:t>BETWEEN</a:t>
            </a:r>
            <a:r>
              <a:rPr lang="es-ES" dirty="0"/>
              <a:t> permite indicar un rango de valores al que debe pertenecer un campo;</a:t>
            </a:r>
          </a:p>
          <a:p>
            <a:r>
              <a:rPr lang="es-ES" b="1" dirty="0">
                <a:solidFill>
                  <a:srgbClr val="4A7598"/>
                </a:solidFill>
              </a:rPr>
              <a:t>IN</a:t>
            </a:r>
            <a:r>
              <a:rPr lang="es-ES" dirty="0"/>
              <a:t> permite hacerlo con una lista de valores (equivale a una serie de  igualdades unidas mediante OR)</a:t>
            </a:r>
          </a:p>
        </p:txBody>
      </p:sp>
      <p:sp>
        <p:nvSpPr>
          <p:cNvPr id="10" name="Rectángulo 9"/>
          <p:cNvSpPr/>
          <p:nvPr/>
        </p:nvSpPr>
        <p:spPr>
          <a:xfrm>
            <a:off x="981040" y="5083266"/>
            <a:ext cx="6346373"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select * from student where name IN ‘jack, </a:t>
            </a:r>
            <a:r>
              <a:rPr lang="en-US" sz="1600" dirty="0" err="1">
                <a:latin typeface="Courier New" panose="02070309020205020404" pitchFamily="49" charset="0"/>
                <a:cs typeface="Courier New" panose="02070309020205020404" pitchFamily="49" charset="0"/>
              </a:rPr>
              <a:t>david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steve</a:t>
            </a:r>
            <a:r>
              <a:rPr lang="en-US" sz="1600" dirty="0">
                <a:latin typeface="Courier New" panose="02070309020205020404" pitchFamily="49" charset="0"/>
                <a:cs typeface="Courier New" panose="02070309020205020404" pitchFamily="49" charset="0"/>
              </a:rPr>
              <a:t>) AND marks BETWEEN 75 AND 90;</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5180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(11b).</a:t>
            </a:r>
          </a:p>
        </p:txBody>
      </p:sp>
      <p:sp>
        <p:nvSpPr>
          <p:cNvPr id="3" name="CuadroTexto 2"/>
          <p:cNvSpPr txBox="1"/>
          <p:nvPr/>
        </p:nvSpPr>
        <p:spPr>
          <a:xfrm>
            <a:off x="1036749" y="1640881"/>
            <a:ext cx="6747769" cy="1754326"/>
          </a:xfrm>
          <a:prstGeom prst="rect">
            <a:avLst/>
          </a:prstGeom>
          <a:noFill/>
        </p:spPr>
        <p:txBody>
          <a:bodyPr wrap="square" rtlCol="0">
            <a:spAutoFit/>
          </a:bodyPr>
          <a:lstStyle/>
          <a:p>
            <a:r>
              <a:rPr lang="es-ES" b="1" dirty="0"/>
              <a:t>Consultas SQL</a:t>
            </a:r>
            <a:r>
              <a:rPr lang="es-ES" dirty="0"/>
              <a:t>. Iniciamos el interfaz en línea de comandos o consola de MySQL, para realizar las siguientes operaciones</a:t>
            </a:r>
          </a:p>
          <a:p>
            <a:pPr marL="342900" indent="-342900">
              <a:buFont typeface="+mj-lt"/>
              <a:buAutoNum type="arabicPeriod"/>
            </a:pPr>
            <a:r>
              <a:rPr lang="es-ES" dirty="0"/>
              <a:t>Importamos las bases de datos incluidas como ejemplos en la instalación completa de MySQL: </a:t>
            </a:r>
            <a:r>
              <a:rPr lang="es-ES" dirty="0" err="1"/>
              <a:t>World</a:t>
            </a:r>
            <a:r>
              <a:rPr lang="es-ES" dirty="0"/>
              <a:t> (</a:t>
            </a:r>
            <a:r>
              <a:rPr lang="es-ES" dirty="0" err="1"/>
              <a:t>Paises</a:t>
            </a:r>
            <a:r>
              <a:rPr lang="es-ES" dirty="0"/>
              <a:t> y ciudades) y </a:t>
            </a:r>
            <a:r>
              <a:rPr lang="es-ES" dirty="0" err="1"/>
              <a:t>Sakila</a:t>
            </a:r>
            <a:r>
              <a:rPr lang="es-ES" dirty="0"/>
              <a:t> (Cine)</a:t>
            </a:r>
          </a:p>
          <a:p>
            <a:pPr marL="342900" indent="-342900">
              <a:buFont typeface="+mj-lt"/>
              <a:buAutoNum type="arabicPeriod"/>
            </a:pPr>
            <a:r>
              <a:rPr lang="es-ES" dirty="0"/>
              <a:t>Seleccionamos  algunos ejemplos:</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3 Rectángulo"/>
          <p:cNvSpPr/>
          <p:nvPr/>
        </p:nvSpPr>
        <p:spPr>
          <a:xfrm>
            <a:off x="2073498" y="3544465"/>
            <a:ext cx="5878321" cy="2031325"/>
          </a:xfrm>
          <a:prstGeom prst="rect">
            <a:avLst/>
          </a:prstGeom>
        </p:spPr>
        <p:txBody>
          <a:bodyPr wrap="square">
            <a:spAutoFit/>
          </a:bodyPr>
          <a:lstStyle/>
          <a:p>
            <a:pPr marL="285750" indent="-285750">
              <a:buFont typeface="Arial" panose="020B0604020202020204" pitchFamily="34" charset="0"/>
              <a:buChar char="•"/>
            </a:pPr>
            <a:r>
              <a:rPr lang="es-ES" dirty="0"/>
              <a:t>países de Asia o África de cuatro letras ordenados por población</a:t>
            </a:r>
          </a:p>
          <a:p>
            <a:pPr marL="285750" indent="-285750">
              <a:buFont typeface="Arial" panose="020B0604020202020204" pitchFamily="34" charset="0"/>
              <a:buChar char="•"/>
            </a:pPr>
            <a:r>
              <a:rPr lang="es-ES" dirty="0"/>
              <a:t>Lista del 10 al 20 de los países mayores de 1.000.000 orden por población y mostrándola</a:t>
            </a:r>
          </a:p>
          <a:p>
            <a:pPr marL="285750" indent="-285750">
              <a:buFont typeface="Arial" panose="020B0604020202020204" pitchFamily="34" charset="0"/>
              <a:buChar char="•"/>
            </a:pPr>
            <a:r>
              <a:rPr lang="es-ES" dirty="0"/>
              <a:t>Densidad mayor que 500</a:t>
            </a:r>
          </a:p>
          <a:p>
            <a:pPr marL="285750" indent="-285750">
              <a:buFont typeface="Arial" panose="020B0604020202020204" pitchFamily="34" charset="0"/>
              <a:buChar char="•"/>
            </a:pPr>
            <a:r>
              <a:rPr lang="es-ES" dirty="0"/>
              <a:t>Los 10 de mayor extensión, ordenados por su población, mostrándola</a:t>
            </a:r>
          </a:p>
        </p:txBody>
      </p:sp>
    </p:spTree>
    <p:extLst>
      <p:ext uri="{BB962C8B-B14F-4D97-AF65-F5344CB8AC3E}">
        <p14:creationId xmlns:p14="http://schemas.microsoft.com/office/powerpoint/2010/main" val="352437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SELECT de tablas múltiples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(JOINS)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68012" y="1650696"/>
            <a:ext cx="6981725" cy="646331"/>
          </a:xfrm>
          <a:prstGeom prst="rect">
            <a:avLst/>
          </a:prstGeom>
          <a:noFill/>
        </p:spPr>
        <p:txBody>
          <a:bodyPr wrap="square" rtlCol="0">
            <a:spAutoFit/>
          </a:bodyPr>
          <a:lstStyle/>
          <a:p>
            <a:r>
              <a:rPr lang="es-ES" dirty="0"/>
              <a:t>La importancia del </a:t>
            </a:r>
            <a:r>
              <a:rPr lang="es-ES" b="1" dirty="0">
                <a:solidFill>
                  <a:srgbClr val="4A7598"/>
                </a:solidFill>
              </a:rPr>
              <a:t>SELECT</a:t>
            </a:r>
            <a:r>
              <a:rPr lang="es-ES" dirty="0">
                <a:solidFill>
                  <a:srgbClr val="4A7598"/>
                </a:solidFill>
              </a:rPr>
              <a:t> </a:t>
            </a:r>
            <a:r>
              <a:rPr lang="es-ES" dirty="0"/>
              <a:t>es aun más evidente al utilizarlo para extraer información de varias tablas en función de la relación entre ellas</a:t>
            </a:r>
          </a:p>
        </p:txBody>
      </p:sp>
      <p:sp>
        <p:nvSpPr>
          <p:cNvPr id="11" name="Rectángulo 10"/>
          <p:cNvSpPr/>
          <p:nvPr/>
        </p:nvSpPr>
        <p:spPr>
          <a:xfrm>
            <a:off x="1019276" y="2379541"/>
            <a:ext cx="6333894" cy="132343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expressions_and_columns</a:t>
            </a:r>
            <a:r>
              <a:rPr lang="en-US" sz="1600" dirty="0">
                <a:solidFill>
                  <a:schemeClr val="lt1"/>
                </a:solidFill>
                <a:latin typeface="Courier New" panose="02070309020205020404" pitchFamily="49" charset="0"/>
                <a:cs typeface="Courier New" panose="02070309020205020404" pitchFamily="49" charset="0"/>
              </a:rPr>
              <a:t> FROM table1, table2</a:t>
            </a:r>
          </a:p>
          <a:p>
            <a:r>
              <a:rPr lang="en-US" sz="1600" dirty="0">
                <a:solidFill>
                  <a:schemeClr val="lt1"/>
                </a:solidFill>
                <a:latin typeface="Courier New" panose="02070309020205020404" pitchFamily="49" charset="0"/>
                <a:cs typeface="Courier New" panose="02070309020205020404" pitchFamily="49" charset="0"/>
              </a:rPr>
              <a:t>WHERE tabla1.campo_x = tabla2.campo_y</a:t>
            </a:r>
          </a:p>
          <a:p>
            <a:r>
              <a:rPr lang="en-US" sz="1600" dirty="0">
                <a:latin typeface="Courier New" panose="02070309020205020404" pitchFamily="49" charset="0"/>
                <a:cs typeface="Courier New" panose="02070309020205020404" pitchFamily="49" charset="0"/>
              </a:rPr>
              <a:t>AND </a:t>
            </a:r>
            <a:r>
              <a:rPr lang="en-US" sz="1600" dirty="0" err="1">
                <a:solidFill>
                  <a:schemeClr val="lt1"/>
                </a:solidFill>
                <a:latin typeface="Courier New" panose="02070309020205020404" pitchFamily="49" charset="0"/>
                <a:cs typeface="Courier New" panose="02070309020205020404" pitchFamily="49" charset="0"/>
              </a:rPr>
              <a:t>some_condition_is_true</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[ORDER BY </a:t>
            </a:r>
            <a:r>
              <a:rPr lang="en-US" sz="1600" dirty="0" err="1">
                <a:solidFill>
                  <a:schemeClr val="lt1"/>
                </a:solidFill>
                <a:latin typeface="Courier New" panose="02070309020205020404" pitchFamily="49" charset="0"/>
                <a:cs typeface="Courier New" panose="02070309020205020404" pitchFamily="49" charset="0"/>
              </a:rPr>
              <a:t>some_column</a:t>
            </a:r>
            <a:r>
              <a:rPr lang="en-US" sz="1600" dirty="0">
                <a:solidFill>
                  <a:schemeClr val="lt1"/>
                </a:solidFill>
                <a:latin typeface="Courier New" panose="02070309020205020404" pitchFamily="49" charset="0"/>
                <a:cs typeface="Courier New" panose="02070309020205020404" pitchFamily="49" charset="0"/>
              </a:rPr>
              <a:t> [ASC | DESC]]</a:t>
            </a:r>
          </a:p>
          <a:p>
            <a:r>
              <a:rPr lang="en-US" sz="1600" dirty="0">
                <a:solidFill>
                  <a:schemeClr val="lt1"/>
                </a:solidFill>
                <a:latin typeface="Courier New" panose="02070309020205020404" pitchFamily="49" charset="0"/>
                <a:cs typeface="Courier New" panose="02070309020205020404" pitchFamily="49" charset="0"/>
              </a:rPr>
              <a:t>[LIMIT offset, rows]</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 name="CuadroTexto 9"/>
          <p:cNvSpPr txBox="1"/>
          <p:nvPr/>
        </p:nvSpPr>
        <p:spPr>
          <a:xfrm>
            <a:off x="668012" y="4090186"/>
            <a:ext cx="7490699" cy="646331"/>
          </a:xfrm>
          <a:prstGeom prst="rect">
            <a:avLst/>
          </a:prstGeom>
          <a:noFill/>
        </p:spPr>
        <p:txBody>
          <a:bodyPr wrap="square" rtlCol="0">
            <a:spAutoFit/>
          </a:bodyPr>
          <a:lstStyle/>
          <a:p>
            <a:r>
              <a:rPr lang="es-ES" dirty="0"/>
              <a:t>Otra forma de escribirlo, más acorde con </a:t>
            </a:r>
            <a:r>
              <a:rPr lang="es-ES" dirty="0" err="1"/>
              <a:t>OpenSQL</a:t>
            </a:r>
            <a:r>
              <a:rPr lang="es-ES" dirty="0"/>
              <a:t>, en este caso se utiliza la sentencia </a:t>
            </a:r>
            <a:r>
              <a:rPr lang="es-ES" b="1" dirty="0">
                <a:solidFill>
                  <a:srgbClr val="4A7598"/>
                </a:solidFill>
              </a:rPr>
              <a:t>SELECT … JOIN</a:t>
            </a:r>
            <a:endParaRPr lang="es-ES" dirty="0"/>
          </a:p>
        </p:txBody>
      </p:sp>
      <p:sp>
        <p:nvSpPr>
          <p:cNvPr id="13" name="Rectángulo 12"/>
          <p:cNvSpPr/>
          <p:nvPr/>
        </p:nvSpPr>
        <p:spPr>
          <a:xfrm>
            <a:off x="1019276" y="4819031"/>
            <a:ext cx="6333894" cy="156966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expressions_and_columns</a:t>
            </a:r>
            <a:r>
              <a:rPr lang="en-US" sz="1600" dirty="0">
                <a:solidFill>
                  <a:schemeClr val="lt1"/>
                </a:solidFill>
                <a:latin typeface="Courier New" panose="02070309020205020404" pitchFamily="49" charset="0"/>
                <a:cs typeface="Courier New" panose="02070309020205020404" pitchFamily="49" charset="0"/>
              </a:rPr>
              <a:t> FROM table1</a:t>
            </a:r>
          </a:p>
          <a:p>
            <a:r>
              <a:rPr lang="en-US" sz="1600" dirty="0">
                <a:latin typeface="Courier New" panose="02070309020205020404" pitchFamily="49" charset="0"/>
                <a:cs typeface="Courier New" panose="02070309020205020404" pitchFamily="49" charset="0"/>
              </a:rPr>
              <a:t>LEFT [OUTER] JOIN table2 ON</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tabla1.campo_x = tabla2.campo_y</a:t>
            </a:r>
          </a:p>
          <a:p>
            <a:r>
              <a:rPr lang="en-US" sz="1600" dirty="0">
                <a:latin typeface="Courier New" panose="02070309020205020404" pitchFamily="49" charset="0"/>
                <a:cs typeface="Courier New" panose="02070309020205020404" pitchFamily="49" charset="0"/>
              </a:rPr>
              <a:t>WHERE </a:t>
            </a:r>
            <a:r>
              <a:rPr lang="en-US" sz="1600" dirty="0" err="1">
                <a:solidFill>
                  <a:schemeClr val="lt1"/>
                </a:solidFill>
                <a:latin typeface="Courier New" panose="02070309020205020404" pitchFamily="49" charset="0"/>
                <a:cs typeface="Courier New" panose="02070309020205020404" pitchFamily="49" charset="0"/>
              </a:rPr>
              <a:t>some_condition_is_true</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[ORDER BY </a:t>
            </a:r>
            <a:r>
              <a:rPr lang="en-US" sz="1600" dirty="0" err="1">
                <a:solidFill>
                  <a:schemeClr val="lt1"/>
                </a:solidFill>
                <a:latin typeface="Courier New" panose="02070309020205020404" pitchFamily="49" charset="0"/>
                <a:cs typeface="Courier New" panose="02070309020205020404" pitchFamily="49" charset="0"/>
              </a:rPr>
              <a:t>some_column</a:t>
            </a:r>
            <a:r>
              <a:rPr lang="en-US" sz="1600" dirty="0">
                <a:solidFill>
                  <a:schemeClr val="lt1"/>
                </a:solidFill>
                <a:latin typeface="Courier New" panose="02070309020205020404" pitchFamily="49" charset="0"/>
                <a:cs typeface="Courier New" panose="02070309020205020404" pitchFamily="49" charset="0"/>
              </a:rPr>
              <a:t> [ASC | DESC]]</a:t>
            </a:r>
          </a:p>
          <a:p>
            <a:r>
              <a:rPr lang="en-US" sz="1600" dirty="0">
                <a:solidFill>
                  <a:schemeClr val="lt1"/>
                </a:solidFill>
                <a:latin typeface="Courier New" panose="02070309020205020404" pitchFamily="49" charset="0"/>
                <a:cs typeface="Courier New" panose="02070309020205020404" pitchFamily="49" charset="0"/>
              </a:rPr>
              <a:t>[LIMIT offset, rows]</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62726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SELECT de tablas múltiples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(JOINS): ejemplos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68012" y="1650696"/>
            <a:ext cx="6981725" cy="646331"/>
          </a:xfrm>
          <a:prstGeom prst="rect">
            <a:avLst/>
          </a:prstGeom>
          <a:noFill/>
        </p:spPr>
        <p:txBody>
          <a:bodyPr wrap="square" rtlCol="0">
            <a:spAutoFit/>
          </a:bodyPr>
          <a:lstStyle/>
          <a:p>
            <a:r>
              <a:rPr lang="es-ES" dirty="0"/>
              <a:t>La importancia del </a:t>
            </a:r>
            <a:r>
              <a:rPr lang="es-ES" b="1" dirty="0">
                <a:solidFill>
                  <a:srgbClr val="4A7598"/>
                </a:solidFill>
              </a:rPr>
              <a:t>SELECT</a:t>
            </a:r>
            <a:r>
              <a:rPr lang="es-ES" dirty="0">
                <a:solidFill>
                  <a:srgbClr val="4A7598"/>
                </a:solidFill>
              </a:rPr>
              <a:t> </a:t>
            </a:r>
            <a:r>
              <a:rPr lang="es-ES" dirty="0"/>
              <a:t>es aun más evidente al utilizarlo para extraer información de varias tablas en función de la relación entre ellas</a:t>
            </a:r>
          </a:p>
        </p:txBody>
      </p:sp>
      <p:sp>
        <p:nvSpPr>
          <p:cNvPr id="11" name="Rectángulo 10"/>
          <p:cNvSpPr/>
          <p:nvPr/>
        </p:nvSpPr>
        <p:spPr>
          <a:xfrm>
            <a:off x="1019276" y="2379541"/>
            <a:ext cx="6333894" cy="132343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select city.name, country.name, </a:t>
            </a:r>
            <a:r>
              <a:rPr lang="en-US" sz="1600" dirty="0" err="1">
                <a:latin typeface="Courier New" panose="02070309020205020404" pitchFamily="49" charset="0"/>
                <a:cs typeface="Courier New" panose="02070309020205020404" pitchFamily="49" charset="0"/>
              </a:rPr>
              <a:t>city.population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city.district</a:t>
            </a:r>
            <a:r>
              <a:rPr lang="en-US" sz="1600" dirty="0">
                <a:latin typeface="Courier New" panose="02070309020205020404" pitchFamily="49" charset="0"/>
                <a:cs typeface="Courier New" panose="02070309020205020404" pitchFamily="49" charset="0"/>
              </a:rPr>
              <a:t> from city,</a:t>
            </a:r>
          </a:p>
          <a:p>
            <a:r>
              <a:rPr lang="en-US" sz="1600" dirty="0">
                <a:latin typeface="Courier New" panose="02070309020205020404" pitchFamily="49" charset="0"/>
                <a:cs typeface="Courier New" panose="02070309020205020404" pitchFamily="49" charset="0"/>
              </a:rPr>
              <a:t> country where </a:t>
            </a:r>
            <a:r>
              <a:rPr lang="en-US" sz="1600" dirty="0" err="1">
                <a:latin typeface="Courier New" panose="02070309020205020404" pitchFamily="49" charset="0"/>
                <a:cs typeface="Courier New" panose="02070309020205020404" pitchFamily="49" charset="0"/>
              </a:rPr>
              <a:t>city.countrycode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country.code</a:t>
            </a:r>
            <a:r>
              <a:rPr lang="en-US" sz="1600" dirty="0">
                <a:latin typeface="Courier New" panose="02070309020205020404" pitchFamily="49" charset="0"/>
                <a:cs typeface="Courier New" panose="02070309020205020404" pitchFamily="49" charset="0"/>
              </a:rPr>
              <a:t> AND </a:t>
            </a:r>
            <a:r>
              <a:rPr lang="en-US" sz="1600" dirty="0" err="1">
                <a:latin typeface="Courier New" panose="02070309020205020404" pitchFamily="49" charset="0"/>
                <a:cs typeface="Courier New" panose="02070309020205020404" pitchFamily="49" charset="0"/>
              </a:rPr>
              <a:t>country.continent</a:t>
            </a:r>
            <a:r>
              <a:rPr lang="en-US" sz="1600" dirty="0">
                <a:latin typeface="Courier New" panose="02070309020205020404" pitchFamily="49" charset="0"/>
                <a:cs typeface="Courier New" panose="02070309020205020404" pitchFamily="49" charset="0"/>
              </a:rPr>
              <a:t> = 'Oceania'</a:t>
            </a:r>
          </a:p>
          <a:p>
            <a:r>
              <a:rPr lang="en-US" sz="1600" dirty="0">
                <a:latin typeface="Courier New" panose="02070309020205020404" pitchFamily="49" charset="0"/>
                <a:cs typeface="Courier New" panose="02070309020205020404" pitchFamily="49" charset="0"/>
              </a:rPr>
              <a:t>order by </a:t>
            </a:r>
            <a:r>
              <a:rPr lang="en-US" sz="1600" dirty="0" err="1">
                <a:latin typeface="Courier New" panose="02070309020205020404" pitchFamily="49" charset="0"/>
                <a:cs typeface="Courier New" panose="02070309020205020404" pitchFamily="49" charset="0"/>
              </a:rPr>
              <a:t>country.population</a:t>
            </a:r>
            <a:r>
              <a:rPr lang="en-US" sz="1600" dirty="0">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 name="CuadroTexto 9"/>
          <p:cNvSpPr txBox="1"/>
          <p:nvPr/>
        </p:nvSpPr>
        <p:spPr>
          <a:xfrm>
            <a:off x="668012" y="4090186"/>
            <a:ext cx="7490699" cy="369332"/>
          </a:xfrm>
          <a:prstGeom prst="rect">
            <a:avLst/>
          </a:prstGeom>
          <a:noFill/>
        </p:spPr>
        <p:txBody>
          <a:bodyPr wrap="square" rtlCol="0">
            <a:spAutoFit/>
          </a:bodyPr>
          <a:lstStyle/>
          <a:p>
            <a:r>
              <a:rPr lang="es-ES" dirty="0"/>
              <a:t>Ejemplo utilizando la sentencia </a:t>
            </a:r>
            <a:r>
              <a:rPr lang="es-ES" b="1" dirty="0">
                <a:solidFill>
                  <a:srgbClr val="4A7598"/>
                </a:solidFill>
              </a:rPr>
              <a:t>SELECT … JOIN</a:t>
            </a:r>
            <a:endParaRPr lang="es-ES" dirty="0"/>
          </a:p>
        </p:txBody>
      </p:sp>
      <p:sp>
        <p:nvSpPr>
          <p:cNvPr id="13" name="Rectángulo 12"/>
          <p:cNvSpPr/>
          <p:nvPr/>
        </p:nvSpPr>
        <p:spPr>
          <a:xfrm>
            <a:off x="1019276" y="4819031"/>
            <a:ext cx="6333894" cy="132343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select city.name, country.name, </a:t>
            </a:r>
            <a:r>
              <a:rPr lang="en-US" sz="1600" dirty="0" err="1">
                <a:latin typeface="Courier New" panose="02070309020205020404" pitchFamily="49" charset="0"/>
                <a:cs typeface="Courier New" panose="02070309020205020404" pitchFamily="49" charset="0"/>
              </a:rPr>
              <a:t>city.population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city.district</a:t>
            </a:r>
            <a:r>
              <a:rPr lang="en-US" sz="1600" dirty="0">
                <a:latin typeface="Courier New" panose="02070309020205020404" pitchFamily="49" charset="0"/>
                <a:cs typeface="Courier New" panose="02070309020205020404" pitchFamily="49" charset="0"/>
              </a:rPr>
              <a:t> from city</a:t>
            </a:r>
          </a:p>
          <a:p>
            <a:r>
              <a:rPr lang="en-US" sz="1600" dirty="0">
                <a:latin typeface="Courier New" panose="02070309020205020404" pitchFamily="49" charset="0"/>
                <a:cs typeface="Courier New" panose="02070309020205020404" pitchFamily="49" charset="0"/>
              </a:rPr>
              <a:t>JOIN country ON </a:t>
            </a:r>
            <a:r>
              <a:rPr lang="en-US" sz="1600" dirty="0" err="1">
                <a:latin typeface="Courier New" panose="02070309020205020404" pitchFamily="49" charset="0"/>
                <a:cs typeface="Courier New" panose="02070309020205020404" pitchFamily="49" charset="0"/>
              </a:rPr>
              <a:t>city.countrycode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country.code</a:t>
            </a:r>
            <a:r>
              <a:rPr lang="en-US" sz="1600" dirty="0">
                <a:latin typeface="Courier New" panose="02070309020205020404" pitchFamily="49" charset="0"/>
                <a:cs typeface="Courier New" panose="02070309020205020404" pitchFamily="49" charset="0"/>
              </a:rPr>
              <a:t> WHERE </a:t>
            </a:r>
            <a:r>
              <a:rPr lang="en-US" sz="1600" dirty="0" err="1">
                <a:latin typeface="Courier New" panose="02070309020205020404" pitchFamily="49" charset="0"/>
                <a:cs typeface="Courier New" panose="02070309020205020404" pitchFamily="49" charset="0"/>
              </a:rPr>
              <a:t>country.continent</a:t>
            </a:r>
            <a:r>
              <a:rPr lang="en-US" sz="1600" dirty="0">
                <a:latin typeface="Courier New" panose="02070309020205020404" pitchFamily="49" charset="0"/>
                <a:cs typeface="Courier New" panose="02070309020205020404" pitchFamily="49" charset="0"/>
              </a:rPr>
              <a:t> = 'Oceania' order by </a:t>
            </a:r>
            <a:r>
              <a:rPr lang="en-US" sz="1600" dirty="0" err="1">
                <a:latin typeface="Courier New" panose="02070309020205020404" pitchFamily="49" charset="0"/>
                <a:cs typeface="Courier New" panose="02070309020205020404" pitchFamily="49" charset="0"/>
              </a:rPr>
              <a:t>country.population</a:t>
            </a:r>
            <a:r>
              <a:rPr lang="en-US" sz="1600" dirty="0">
                <a:latin typeface="Courier New" panose="02070309020205020404" pitchFamily="49" charset="0"/>
                <a:cs typeface="Courier New" panose="02070309020205020404" pitchFamily="49" charset="0"/>
              </a:rPr>
              <a:t>;</a:t>
            </a:r>
            <a:endParaRPr lang="es-ES" sz="1600" dirty="0">
              <a:solidFill>
                <a:schemeClr val="l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6656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6</a:t>
            </a:r>
          </a:p>
        </p:txBody>
      </p:sp>
      <p:sp>
        <p:nvSpPr>
          <p:cNvPr id="5" name="4 Marcador de contenido"/>
          <p:cNvSpPr>
            <a:spLocks noGrp="1"/>
          </p:cNvSpPr>
          <p:nvPr>
            <p:ph idx="1"/>
          </p:nvPr>
        </p:nvSpPr>
        <p:spPr/>
        <p:txBody>
          <a:bodyPr/>
          <a:lstStyle/>
          <a:p>
            <a:r>
              <a:rPr lang="es-ES" dirty="0"/>
              <a:t>Manipulación de datos: interface</a:t>
            </a:r>
          </a:p>
          <a:p>
            <a:r>
              <a:rPr lang="es-ES" dirty="0"/>
              <a:t>Usuarios y Accesos</a:t>
            </a:r>
          </a:p>
          <a:p>
            <a:pPr lvl="1"/>
            <a:r>
              <a:rPr lang="es-ES" dirty="0"/>
              <a:t>Comandos</a:t>
            </a:r>
          </a:p>
          <a:p>
            <a:pPr lvl="1"/>
            <a:r>
              <a:rPr lang="es-ES" dirty="0"/>
              <a:t>Interface</a:t>
            </a:r>
          </a:p>
          <a:p>
            <a:r>
              <a:rPr lang="es-ES" dirty="0"/>
              <a:t>Lenguaje de consultas: SELECT</a:t>
            </a:r>
          </a:p>
          <a:p>
            <a:pPr lvl="1"/>
            <a:r>
              <a:rPr lang="es-ES" dirty="0"/>
              <a:t>Consultas sencillas; LIMIT, ORDER, (GROUP)</a:t>
            </a:r>
          </a:p>
          <a:p>
            <a:pPr lvl="1"/>
            <a:r>
              <a:rPr lang="es-ES" dirty="0"/>
              <a:t>WHERE. Expresiones: operadores de comparación y  lógicos</a:t>
            </a:r>
          </a:p>
          <a:p>
            <a:pPr lvl="1"/>
            <a:r>
              <a:rPr lang="es-ES" dirty="0"/>
              <a:t>Uniones de tablas. JOIN</a:t>
            </a:r>
          </a:p>
        </p:txBody>
      </p:sp>
    </p:spTree>
    <p:extLst>
      <p:ext uri="{BB962C8B-B14F-4D97-AF65-F5344CB8AC3E}">
        <p14:creationId xmlns:p14="http://schemas.microsoft.com/office/powerpoint/2010/main" val="3227479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(12a).</a:t>
            </a:r>
          </a:p>
        </p:txBody>
      </p:sp>
      <p:sp>
        <p:nvSpPr>
          <p:cNvPr id="3" name="CuadroTexto 2"/>
          <p:cNvSpPr txBox="1"/>
          <p:nvPr/>
        </p:nvSpPr>
        <p:spPr>
          <a:xfrm>
            <a:off x="1036749" y="1640881"/>
            <a:ext cx="6747769" cy="1754326"/>
          </a:xfrm>
          <a:prstGeom prst="rect">
            <a:avLst/>
          </a:prstGeom>
          <a:noFill/>
        </p:spPr>
        <p:txBody>
          <a:bodyPr wrap="square" rtlCol="0">
            <a:spAutoFit/>
          </a:bodyPr>
          <a:lstStyle/>
          <a:p>
            <a:r>
              <a:rPr lang="es-ES" b="1" dirty="0"/>
              <a:t>Consultas SQL: Uniones sencillas</a:t>
            </a:r>
            <a:r>
              <a:rPr lang="es-ES" dirty="0"/>
              <a:t>. Iniciamos el interfaz en línea de comandos o consola de MySQL, para realizar las siguientes operaciones</a:t>
            </a:r>
          </a:p>
          <a:p>
            <a:pPr marL="342900" indent="-342900">
              <a:buFont typeface="+mj-lt"/>
              <a:buAutoNum type="arabicPeriod"/>
            </a:pPr>
            <a:r>
              <a:rPr lang="es-ES" dirty="0"/>
              <a:t>Conectamos a </a:t>
            </a:r>
            <a:r>
              <a:rPr lang="es-ES" dirty="0" err="1"/>
              <a:t>World</a:t>
            </a:r>
            <a:r>
              <a:rPr lang="es-ES" dirty="0"/>
              <a:t> y comprobamos las tablas disponibles</a:t>
            </a:r>
          </a:p>
          <a:p>
            <a:pPr marL="342900" indent="-342900">
              <a:buFont typeface="+mj-lt"/>
              <a:buAutoNum type="arabicPeriod"/>
            </a:pPr>
            <a:r>
              <a:rPr lang="es-ES" dirty="0"/>
              <a:t>Probamos algunas selecciones en las que se utilice la unión de dos tablas (</a:t>
            </a:r>
            <a:r>
              <a:rPr lang="es-ES" dirty="0" err="1"/>
              <a:t>select</a:t>
            </a:r>
            <a:r>
              <a:rPr lang="es-ES" dirty="0"/>
              <a:t> </a:t>
            </a:r>
            <a:r>
              <a:rPr lang="es-ES" dirty="0" err="1"/>
              <a:t>left</a:t>
            </a:r>
            <a:r>
              <a:rPr lang="es-ES" dirty="0"/>
              <a:t> </a:t>
            </a:r>
            <a:r>
              <a:rPr lang="es-ES" dirty="0" err="1"/>
              <a:t>join</a:t>
            </a:r>
            <a:r>
              <a:rPr lang="es-ES" dirty="0"/>
              <a:t>)</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0" name="9 CuadroTexto"/>
          <p:cNvSpPr txBox="1"/>
          <p:nvPr/>
        </p:nvSpPr>
        <p:spPr>
          <a:xfrm>
            <a:off x="1637472" y="3788806"/>
            <a:ext cx="6147046" cy="923330"/>
          </a:xfrm>
          <a:prstGeom prst="rect">
            <a:avLst/>
          </a:prstGeom>
          <a:noFill/>
        </p:spPr>
        <p:txBody>
          <a:bodyPr wrap="square" rtlCol="0" anchor="t">
            <a:spAutoFit/>
          </a:bodyPr>
          <a:lstStyle/>
          <a:p>
            <a:pPr marL="285750" indent="-285750">
              <a:buFont typeface="Arial" panose="020B0604020202020204" pitchFamily="34" charset="0"/>
              <a:buChar char="•"/>
            </a:pPr>
            <a:r>
              <a:rPr lang="es-ES" dirty="0"/>
              <a:t>Nombre de la ciudad, país y su forma de gobierno de las ciudades de más de 1.000.000 de habitantes de Asia y África</a:t>
            </a:r>
            <a:endParaRPr lang="en-US" dirty="0"/>
          </a:p>
          <a:p>
            <a:pPr marL="285750" indent="-285750">
              <a:buFont typeface="Arial" panose="020B0604020202020204" pitchFamily="34" charset="0"/>
              <a:buChar char="•"/>
            </a:pPr>
            <a:r>
              <a:rPr lang="es-ES" dirty="0"/>
              <a:t>Países y sus capitales en América</a:t>
            </a:r>
          </a:p>
        </p:txBody>
      </p:sp>
    </p:spTree>
    <p:extLst>
      <p:ext uri="{BB962C8B-B14F-4D97-AF65-F5344CB8AC3E}">
        <p14:creationId xmlns:p14="http://schemas.microsoft.com/office/powerpoint/2010/main" val="482552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p:cNvSpPr/>
          <p:nvPr/>
        </p:nvSpPr>
        <p:spPr>
          <a:xfrm>
            <a:off x="5460641" y="3076297"/>
            <a:ext cx="2923504" cy="2989953"/>
          </a:xfrm>
          <a:prstGeom prst="roundRect">
            <a:avLst/>
          </a:prstGeom>
          <a:scene3d>
            <a:camera prst="orthographicFront"/>
            <a:lightRig rig="threePt" dir="t"/>
          </a:scene3d>
          <a:sp3d>
            <a:bevelT w="152400" h="508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972044" y="350304"/>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Gestores de bases de datos</a:t>
            </a:r>
          </a:p>
        </p:txBody>
      </p:sp>
      <p:sp>
        <p:nvSpPr>
          <p:cNvPr id="3" name="CuadroTexto 2"/>
          <p:cNvSpPr txBox="1"/>
          <p:nvPr/>
        </p:nvSpPr>
        <p:spPr>
          <a:xfrm>
            <a:off x="971552" y="1572823"/>
            <a:ext cx="3058886" cy="923330"/>
          </a:xfrm>
          <a:prstGeom prst="rect">
            <a:avLst/>
          </a:prstGeom>
          <a:noFill/>
        </p:spPr>
        <p:txBody>
          <a:bodyPr wrap="square" rtlCol="0">
            <a:spAutoFit/>
          </a:bodyPr>
          <a:lstStyle/>
          <a:p>
            <a:r>
              <a:rPr lang="es-ES" dirty="0"/>
              <a:t>los distintos ficheros manejados por el “sistema de ficheros” (</a:t>
            </a:r>
            <a:r>
              <a:rPr lang="es-ES" dirty="0" err="1"/>
              <a:t>filesistem</a:t>
            </a:r>
            <a:r>
              <a:rPr lang="es-ES" dirty="0"/>
              <a:t>) de un S.O.</a:t>
            </a:r>
          </a:p>
        </p:txBody>
      </p:sp>
      <p:sp>
        <p:nvSpPr>
          <p:cNvPr id="4" name="CuadroTexto 3"/>
          <p:cNvSpPr txBox="1"/>
          <p:nvPr/>
        </p:nvSpPr>
        <p:spPr>
          <a:xfrm>
            <a:off x="5959545" y="1711322"/>
            <a:ext cx="2218539" cy="646331"/>
          </a:xfrm>
          <a:prstGeom prst="rect">
            <a:avLst/>
          </a:prstGeom>
          <a:noFill/>
        </p:spPr>
        <p:txBody>
          <a:bodyPr wrap="square" rtlCol="0">
            <a:spAutoFit/>
          </a:bodyPr>
          <a:lstStyle/>
          <a:p>
            <a:r>
              <a:rPr lang="es-ES" dirty="0"/>
              <a:t>ejemplo básico de “base de datos”</a:t>
            </a:r>
          </a:p>
        </p:txBody>
      </p:sp>
      <p:cxnSp>
        <p:nvCxnSpPr>
          <p:cNvPr id="5" name="Conector recto de flecha 4"/>
          <p:cNvCxnSpPr>
            <a:stCxn id="3" idx="3"/>
            <a:endCxn id="4" idx="1"/>
          </p:cNvCxnSpPr>
          <p:nvPr/>
        </p:nvCxnSpPr>
        <p:spPr>
          <a:xfrm>
            <a:off x="4030438" y="2034488"/>
            <a:ext cx="1929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52610" y="2680819"/>
            <a:ext cx="4103944" cy="369332"/>
          </a:xfrm>
          <a:prstGeom prst="rect">
            <a:avLst/>
          </a:prstGeom>
          <a:noFill/>
        </p:spPr>
        <p:txBody>
          <a:bodyPr wrap="none" rtlCol="0">
            <a:spAutoFit/>
          </a:bodyPr>
          <a:lstStyle/>
          <a:p>
            <a:r>
              <a:rPr lang="es-ES" dirty="0"/>
              <a:t>Al evolucionar, continuamos distinguiendo</a:t>
            </a:r>
          </a:p>
        </p:txBody>
      </p:sp>
      <p:sp>
        <p:nvSpPr>
          <p:cNvPr id="10" name="CuadroTexto 9"/>
          <p:cNvSpPr txBox="1"/>
          <p:nvPr/>
        </p:nvSpPr>
        <p:spPr>
          <a:xfrm>
            <a:off x="2205272" y="3362782"/>
            <a:ext cx="1624932" cy="646331"/>
          </a:xfrm>
          <a:prstGeom prst="rect">
            <a:avLst/>
          </a:prstGeom>
          <a:noFill/>
        </p:spPr>
        <p:txBody>
          <a:bodyPr wrap="none" rtlCol="0">
            <a:spAutoFit/>
          </a:bodyPr>
          <a:lstStyle/>
          <a:p>
            <a:r>
              <a:rPr lang="es-ES" dirty="0"/>
              <a:t>Base de Datos</a:t>
            </a:r>
            <a:br>
              <a:rPr lang="es-ES" dirty="0"/>
            </a:br>
            <a:r>
              <a:rPr lang="es-ES" dirty="0"/>
              <a:t>(</a:t>
            </a:r>
            <a:r>
              <a:rPr lang="es-ES" dirty="0" err="1"/>
              <a:t>DataBase</a:t>
            </a:r>
            <a:r>
              <a:rPr lang="es-ES" dirty="0"/>
              <a:t> - DB)</a:t>
            </a:r>
          </a:p>
        </p:txBody>
      </p:sp>
      <p:sp>
        <p:nvSpPr>
          <p:cNvPr id="11" name="Rectángulo 10"/>
          <p:cNvSpPr/>
          <p:nvPr/>
        </p:nvSpPr>
        <p:spPr>
          <a:xfrm>
            <a:off x="1144709" y="4528078"/>
            <a:ext cx="4175951" cy="646331"/>
          </a:xfrm>
          <a:prstGeom prst="rect">
            <a:avLst/>
          </a:prstGeom>
        </p:spPr>
        <p:txBody>
          <a:bodyPr wrap="none">
            <a:spAutoFit/>
          </a:bodyPr>
          <a:lstStyle/>
          <a:p>
            <a:r>
              <a:rPr lang="es-ES" dirty="0"/>
              <a:t>Sistema Gestor de la Base de Datos  - SGBD</a:t>
            </a:r>
          </a:p>
          <a:p>
            <a:r>
              <a:rPr lang="es-ES" dirty="0"/>
              <a:t>(</a:t>
            </a:r>
            <a:r>
              <a:rPr lang="es-ES" dirty="0" err="1"/>
              <a:t>DataBase</a:t>
            </a:r>
            <a:r>
              <a:rPr lang="es-ES" dirty="0"/>
              <a:t> Management </a:t>
            </a:r>
            <a:r>
              <a:rPr lang="es-ES" dirty="0" err="1"/>
              <a:t>System</a:t>
            </a:r>
            <a:r>
              <a:rPr lang="es-ES" dirty="0"/>
              <a:t> – DBSM)</a:t>
            </a:r>
          </a:p>
        </p:txBody>
      </p:sp>
      <p:pic>
        <p:nvPicPr>
          <p:cNvPr id="4098"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603" y="3331774"/>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p:cNvCxnSpPr>
            <a:stCxn id="10" idx="3"/>
          </p:cNvCxnSpPr>
          <p:nvPr/>
        </p:nvCxnSpPr>
        <p:spPr>
          <a:xfrm>
            <a:off x="3830204" y="3685948"/>
            <a:ext cx="3008478" cy="76458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1" name="Rectángulo 20"/>
          <p:cNvSpPr/>
          <p:nvPr/>
        </p:nvSpPr>
        <p:spPr>
          <a:xfrm>
            <a:off x="1645869" y="5349502"/>
            <a:ext cx="3349122" cy="369332"/>
          </a:xfrm>
          <a:prstGeom prst="rect">
            <a:avLst/>
          </a:prstGeom>
        </p:spPr>
        <p:txBody>
          <a:bodyPr wrap="none">
            <a:spAutoFit/>
          </a:bodyPr>
          <a:lstStyle/>
          <a:p>
            <a:r>
              <a:rPr lang="es-ES" dirty="0"/>
              <a:t>implementación Cliente / Servidor</a:t>
            </a:r>
          </a:p>
        </p:txBody>
      </p:sp>
    </p:spTree>
    <p:extLst>
      <p:ext uri="{BB962C8B-B14F-4D97-AF65-F5344CB8AC3E}">
        <p14:creationId xmlns:p14="http://schemas.microsoft.com/office/powerpoint/2010/main" val="1704625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57079" y="417724"/>
            <a:ext cx="5419628"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(12a). Solución</a:t>
            </a:r>
          </a:p>
        </p:txBody>
      </p:sp>
      <p:sp>
        <p:nvSpPr>
          <p:cNvPr id="3" name="CuadroTexto 2"/>
          <p:cNvSpPr txBox="1"/>
          <p:nvPr/>
        </p:nvSpPr>
        <p:spPr>
          <a:xfrm>
            <a:off x="1036749" y="1640881"/>
            <a:ext cx="6937670" cy="2585323"/>
          </a:xfrm>
          <a:prstGeom prst="rect">
            <a:avLst/>
          </a:prstGeom>
          <a:noFill/>
        </p:spPr>
        <p:txBody>
          <a:bodyPr wrap="square" rtlCol="0" anchor="t">
            <a:spAutoFit/>
          </a:bodyPr>
          <a:lstStyle/>
          <a:p>
            <a:r>
              <a:rPr lang="en-US" b="1" dirty="0"/>
              <a:t>select 	city.name AS Ciudad, </a:t>
            </a:r>
          </a:p>
          <a:p>
            <a:r>
              <a:rPr lang="en-US" b="1" dirty="0"/>
              <a:t>	country.name AS País, </a:t>
            </a:r>
          </a:p>
          <a:p>
            <a:r>
              <a:rPr lang="en-US" b="1" dirty="0"/>
              <a:t>	</a:t>
            </a:r>
            <a:r>
              <a:rPr lang="en-US" b="1" dirty="0" err="1"/>
              <a:t>GovernmentForm</a:t>
            </a:r>
            <a:r>
              <a:rPr lang="en-US" b="1" dirty="0"/>
              <a:t>  AS Go </a:t>
            </a:r>
          </a:p>
          <a:p>
            <a:r>
              <a:rPr lang="en-US" b="1" dirty="0"/>
              <a:t>	FROM country JOIN city ON country.code=</a:t>
            </a:r>
            <a:r>
              <a:rPr lang="en-US" b="1" dirty="0" err="1"/>
              <a:t>city.countrycode</a:t>
            </a:r>
            <a:r>
              <a:rPr lang="en-US" b="1" dirty="0"/>
              <a:t> </a:t>
            </a:r>
          </a:p>
          <a:p>
            <a:r>
              <a:rPr lang="en-US" b="1" dirty="0"/>
              <a:t>	WHERE (</a:t>
            </a:r>
            <a:r>
              <a:rPr lang="en-US" b="1" dirty="0" err="1"/>
              <a:t>GovernmentForm</a:t>
            </a:r>
            <a:r>
              <a:rPr lang="en-US" b="1" dirty="0"/>
              <a:t> LIKE "%Monarchy%" </a:t>
            </a:r>
          </a:p>
          <a:p>
            <a:r>
              <a:rPr lang="en-US" b="1" dirty="0"/>
              <a:t>	OR </a:t>
            </a:r>
            <a:r>
              <a:rPr lang="en-US" b="1" dirty="0" err="1"/>
              <a:t>GovernmentForm</a:t>
            </a:r>
            <a:r>
              <a:rPr lang="en-US" b="1" dirty="0"/>
              <a:t> LIKE "%Emirate%")</a:t>
            </a:r>
          </a:p>
          <a:p>
            <a:r>
              <a:rPr lang="en-US" b="1" dirty="0"/>
              <a:t>	AND (continent = "Asia" OR continent = "Africa")</a:t>
            </a:r>
          </a:p>
          <a:p>
            <a:r>
              <a:rPr lang="en-US" b="1" dirty="0"/>
              <a:t>	AND city.population &gt; 1000000 </a:t>
            </a:r>
          </a:p>
          <a:p>
            <a:r>
              <a:rPr lang="en-US" b="1" dirty="0"/>
              <a:t>	ORDER by País;</a:t>
            </a:r>
            <a:endParaRPr lang="es-ES" dirty="0"/>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3 Rectángulo"/>
          <p:cNvSpPr/>
          <p:nvPr/>
        </p:nvSpPr>
        <p:spPr>
          <a:xfrm>
            <a:off x="1036748" y="4700825"/>
            <a:ext cx="6161493" cy="1200329"/>
          </a:xfrm>
          <a:prstGeom prst="rect">
            <a:avLst/>
          </a:prstGeom>
          <a:noFill/>
        </p:spPr>
        <p:txBody>
          <a:bodyPr wrap="square" rtlCol="0">
            <a:spAutoFit/>
          </a:bodyPr>
          <a:lstStyle/>
          <a:p>
            <a:r>
              <a:rPr lang="en-US" b="1" dirty="0"/>
              <a:t>select 	city.name AS Ciudad, country.name AS País </a:t>
            </a:r>
          </a:p>
          <a:p>
            <a:r>
              <a:rPr lang="en-US" b="1" dirty="0"/>
              <a:t>	FROM country JOIN city ON country.capital=city.id </a:t>
            </a:r>
          </a:p>
          <a:p>
            <a:r>
              <a:rPr lang="en-US" b="1" dirty="0"/>
              <a:t>	WHERE continent LIKE "%America%" </a:t>
            </a:r>
          </a:p>
          <a:p>
            <a:r>
              <a:rPr lang="en-US" b="1" dirty="0"/>
              <a:t>	ORDER by País;</a:t>
            </a:r>
            <a:endParaRPr lang="es-ES" b="1" dirty="0"/>
          </a:p>
        </p:txBody>
      </p:sp>
    </p:spTree>
    <p:extLst>
      <p:ext uri="{BB962C8B-B14F-4D97-AF65-F5344CB8AC3E}">
        <p14:creationId xmlns:p14="http://schemas.microsoft.com/office/powerpoint/2010/main" val="4114142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SELECT JOIN</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19266" y="1702571"/>
            <a:ext cx="7225978" cy="4801314"/>
          </a:xfrm>
          <a:prstGeom prst="rect">
            <a:avLst/>
          </a:prstGeom>
        </p:spPr>
        <p:txBody>
          <a:bodyPr wrap="square">
            <a:spAutoFit/>
          </a:bodyPr>
          <a:lstStyle/>
          <a:p>
            <a:pPr marL="285750" indent="-285750">
              <a:buFont typeface="Wingdings" panose="05000000000000000000" pitchFamily="2" charset="2"/>
              <a:buChar char="Ø"/>
            </a:pPr>
            <a:r>
              <a:rPr lang="en-US" dirty="0"/>
              <a:t>INNER JOIN: </a:t>
            </a:r>
            <a:r>
              <a:rPr lang="es-ES" dirty="0"/>
              <a:t>devuelve las filas en las que hay coincidencia en ambas tablas</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LEFT [OUTER] JOIN: </a:t>
            </a:r>
            <a:r>
              <a:rPr lang="es-ES" dirty="0"/>
              <a:t>devuelve todas las filas de la tabla izquierda, incluso cuando no hay coincidencia con la tabla derecha.</a:t>
            </a:r>
            <a:r>
              <a:rPr lang="en-US" dirty="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RIGHT [OUTER] JOIN: </a:t>
            </a:r>
            <a:r>
              <a:rPr lang="es-ES" dirty="0"/>
              <a:t>devuelve todas las filas de la tabla derecha, incluso cuando no hay coincidencia con la tabla izquierda.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FULL JOIN: </a:t>
            </a:r>
            <a:r>
              <a:rPr lang="es-ES" dirty="0"/>
              <a:t>devuelve las filas en las que hay coincidencia en al menos una de las tablas</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SELF JOIN: </a:t>
            </a:r>
            <a:r>
              <a:rPr lang="es-ES" dirty="0"/>
              <a:t>se utiliza para unir una tabla consigo misma, como si en realidad fueran dos tablas</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CARTESIAN JOIN: </a:t>
            </a:r>
            <a:r>
              <a:rPr lang="es-ES" dirty="0"/>
              <a:t>devuelve el producto cartesiano de un </a:t>
            </a:r>
            <a:r>
              <a:rPr lang="es-ES" dirty="0" err="1"/>
              <a:t>conlunto</a:t>
            </a:r>
            <a:r>
              <a:rPr lang="es-ES" dirty="0"/>
              <a:t> de registros de dos o mas tablas unidas</a:t>
            </a:r>
            <a:r>
              <a:rPr lang="en-US" dirty="0"/>
              <a:t>.</a:t>
            </a:r>
            <a:endParaRPr lang="es-ES" dirty="0"/>
          </a:p>
        </p:txBody>
      </p:sp>
    </p:spTree>
    <p:extLst>
      <p:ext uri="{BB962C8B-B14F-4D97-AF65-F5344CB8AC3E}">
        <p14:creationId xmlns:p14="http://schemas.microsoft.com/office/powerpoint/2010/main" val="6227577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Ejemplo de SELECT JOIN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65090" y="4628731"/>
            <a:ext cx="3605828"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libros.titulo</a:t>
            </a:r>
            <a:r>
              <a:rPr lang="en-US" sz="1600" dirty="0">
                <a:solidFill>
                  <a:schemeClr val="lt1"/>
                </a:solidFill>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autores.nombre</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solidFill>
                  <a:schemeClr val="lt1"/>
                </a:solidFill>
                <a:latin typeface="Courier New" panose="02070309020205020404" pitchFamily="49" charset="0"/>
                <a:cs typeface="Courier New" panose="02070309020205020404" pitchFamily="49" charset="0"/>
              </a:rPr>
              <a:t>FROM </a:t>
            </a:r>
            <a:r>
              <a:rPr lang="en-US" sz="1600" dirty="0" err="1">
                <a:solidFill>
                  <a:schemeClr val="lt1"/>
                </a:solidFill>
                <a:latin typeface="Courier New" panose="02070309020205020404" pitchFamily="49" charset="0"/>
                <a:cs typeface="Courier New" panose="02070309020205020404" pitchFamily="49" charset="0"/>
              </a:rPr>
              <a:t>autores</a:t>
            </a:r>
            <a:r>
              <a:rPr lang="en-US" sz="1600" dirty="0">
                <a:solidFill>
                  <a:schemeClr val="lt1"/>
                </a:solidFill>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libros</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WHERE </a:t>
            </a:r>
            <a:r>
              <a:rPr lang="en-US" sz="1600" dirty="0" err="1">
                <a:solidFill>
                  <a:schemeClr val="lt1"/>
                </a:solidFill>
                <a:latin typeface="Courier New" panose="02070309020205020404" pitchFamily="49" charset="0"/>
                <a:cs typeface="Courier New" panose="02070309020205020404" pitchFamily="49" charset="0"/>
              </a:rPr>
              <a:t>libros.autor</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a:solidFill>
                  <a:schemeClr val="lt1"/>
                </a:solidFill>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autores.id_autor</a:t>
            </a:r>
            <a:endParaRPr lang="es-ES" sz="1600" dirty="0">
              <a:solidFill>
                <a:schemeClr val="lt1"/>
              </a:solidFill>
              <a:latin typeface="Courier New" panose="02070309020205020404" pitchFamily="49" charset="0"/>
              <a:cs typeface="Courier New" panose="02070309020205020404" pitchFamily="49"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508242184"/>
              </p:ext>
            </p:extLst>
          </p:nvPr>
        </p:nvGraphicFramePr>
        <p:xfrm>
          <a:off x="676241" y="1838827"/>
          <a:ext cx="4400550" cy="2346960"/>
        </p:xfrm>
        <a:graphic>
          <a:graphicData uri="http://schemas.openxmlformats.org/drawingml/2006/table">
            <a:tbl>
              <a:tblPr firstRow="1" bandRow="1">
                <a:tableStyleId>{72833802-FEF1-4C79-8D5D-14CF1EAF98D9}</a:tableStyleId>
              </a:tblPr>
              <a:tblGrid>
                <a:gridCol w="441867">
                  <a:extLst>
                    <a:ext uri="{9D8B030D-6E8A-4147-A177-3AD203B41FA5}">
                      <a16:colId xmlns:a16="http://schemas.microsoft.com/office/drawing/2014/main" val="20000"/>
                    </a:ext>
                  </a:extLst>
                </a:gridCol>
                <a:gridCol w="2107581">
                  <a:extLst>
                    <a:ext uri="{9D8B030D-6E8A-4147-A177-3AD203B41FA5}">
                      <a16:colId xmlns:a16="http://schemas.microsoft.com/office/drawing/2014/main" val="20001"/>
                    </a:ext>
                  </a:extLst>
                </a:gridCol>
                <a:gridCol w="825190">
                  <a:extLst>
                    <a:ext uri="{9D8B030D-6E8A-4147-A177-3AD203B41FA5}">
                      <a16:colId xmlns:a16="http://schemas.microsoft.com/office/drawing/2014/main" val="20002"/>
                    </a:ext>
                  </a:extLst>
                </a:gridCol>
                <a:gridCol w="1025912">
                  <a:extLst>
                    <a:ext uri="{9D8B030D-6E8A-4147-A177-3AD203B41FA5}">
                      <a16:colId xmlns:a16="http://schemas.microsoft.com/office/drawing/2014/main" val="20003"/>
                    </a:ext>
                  </a:extLst>
                </a:gridCol>
              </a:tblGrid>
              <a:tr h="0">
                <a:tc>
                  <a:txBody>
                    <a:bodyPr/>
                    <a:lstStyle/>
                    <a:p>
                      <a:pPr algn="l" fontAlgn="base"/>
                      <a:r>
                        <a:rPr lang="es-ES" sz="1600" dirty="0">
                          <a:effectLst/>
                        </a:rPr>
                        <a:t>ID</a:t>
                      </a:r>
                      <a:endParaRPr lang="es-ES" sz="1600" b="1" dirty="0">
                        <a:solidFill>
                          <a:srgbClr val="000000"/>
                        </a:solidFill>
                        <a:effectLst/>
                        <a:latin typeface="FreeSans"/>
                      </a:endParaRPr>
                    </a:p>
                  </a:txBody>
                  <a:tcPr anchor="ctr"/>
                </a:tc>
                <a:tc>
                  <a:txBody>
                    <a:bodyPr/>
                    <a:lstStyle/>
                    <a:p>
                      <a:pPr algn="l" fontAlgn="base"/>
                      <a:r>
                        <a:rPr lang="es-ES" sz="1600" dirty="0">
                          <a:effectLst/>
                        </a:rPr>
                        <a:t>Titulo</a:t>
                      </a:r>
                      <a:endParaRPr lang="es-ES" sz="1600" b="1" dirty="0">
                        <a:solidFill>
                          <a:srgbClr val="000000"/>
                        </a:solidFill>
                        <a:effectLst/>
                        <a:latin typeface="FreeSans"/>
                      </a:endParaRPr>
                    </a:p>
                  </a:txBody>
                  <a:tcPr anchor="ctr"/>
                </a:tc>
                <a:tc>
                  <a:txBody>
                    <a:bodyPr/>
                    <a:lstStyle/>
                    <a:p>
                      <a:pPr algn="l" fontAlgn="base"/>
                      <a:r>
                        <a:rPr lang="es-ES" sz="1600" dirty="0">
                          <a:effectLst/>
                        </a:rPr>
                        <a:t>Autor</a:t>
                      </a:r>
                      <a:endParaRPr lang="es-ES" sz="1600" b="1" dirty="0">
                        <a:solidFill>
                          <a:srgbClr val="000000"/>
                        </a:solidFill>
                        <a:effectLst/>
                        <a:latin typeface="FreeSans"/>
                      </a:endParaRPr>
                    </a:p>
                  </a:txBody>
                  <a:tcPr anchor="ctr"/>
                </a:tc>
                <a:tc>
                  <a:txBody>
                    <a:bodyPr/>
                    <a:lstStyle/>
                    <a:p>
                      <a:pPr algn="l" fontAlgn="base"/>
                      <a:r>
                        <a:rPr lang="es-ES" sz="1600" dirty="0" err="1">
                          <a:effectLst/>
                        </a:rPr>
                        <a:t>Pags</a:t>
                      </a:r>
                      <a:endParaRPr lang="es-ES" sz="1600" b="1" dirty="0">
                        <a:solidFill>
                          <a:srgbClr val="000000"/>
                        </a:solidFill>
                        <a:effectLst/>
                        <a:latin typeface="FreeSans"/>
                      </a:endParaRPr>
                    </a:p>
                  </a:txBody>
                  <a:tcPr anchor="ctr"/>
                </a:tc>
                <a:extLst>
                  <a:ext uri="{0D108BD9-81ED-4DB2-BD59-A6C34878D82A}">
                    <a16:rowId xmlns:a16="http://schemas.microsoft.com/office/drawing/2014/main" val="10000"/>
                  </a:ext>
                </a:extLst>
              </a:tr>
              <a:tr h="0">
                <a:tc>
                  <a:txBody>
                    <a:bodyPr/>
                    <a:lstStyle/>
                    <a:p>
                      <a:pPr algn="l" fontAlgn="base"/>
                      <a:r>
                        <a:rPr lang="es-ES" sz="1600">
                          <a:effectLst/>
                        </a:rPr>
                        <a:t>1</a:t>
                      </a:r>
                    </a:p>
                  </a:txBody>
                  <a:tcPr anchor="ctr"/>
                </a:tc>
                <a:tc>
                  <a:txBody>
                    <a:bodyPr/>
                    <a:lstStyle/>
                    <a:p>
                      <a:pPr algn="l" fontAlgn="base"/>
                      <a:r>
                        <a:rPr lang="es-ES" sz="1600">
                          <a:effectLst/>
                        </a:rPr>
                        <a:t>The Green Mile</a:t>
                      </a:r>
                    </a:p>
                  </a:txBody>
                  <a:tcPr anchor="ctr"/>
                </a:tc>
                <a:tc>
                  <a:txBody>
                    <a:bodyPr/>
                    <a:lstStyle/>
                    <a:p>
                      <a:pPr algn="l" fontAlgn="base"/>
                      <a:r>
                        <a:rPr lang="es-ES" sz="1600" dirty="0">
                          <a:effectLst/>
                        </a:rPr>
                        <a:t>4_SK</a:t>
                      </a:r>
                    </a:p>
                  </a:txBody>
                  <a:tcPr anchor="ctr"/>
                </a:tc>
                <a:tc>
                  <a:txBody>
                    <a:bodyPr/>
                    <a:lstStyle/>
                    <a:p>
                      <a:pPr algn="l" fontAlgn="base"/>
                      <a:r>
                        <a:rPr lang="es-ES" sz="1600">
                          <a:effectLst/>
                        </a:rPr>
                        <a:t>894</a:t>
                      </a:r>
                    </a:p>
                  </a:txBody>
                  <a:tcPr anchor="ctr"/>
                </a:tc>
                <a:extLst>
                  <a:ext uri="{0D108BD9-81ED-4DB2-BD59-A6C34878D82A}">
                    <a16:rowId xmlns:a16="http://schemas.microsoft.com/office/drawing/2014/main" val="10001"/>
                  </a:ext>
                </a:extLst>
              </a:tr>
              <a:tr h="0">
                <a:tc>
                  <a:txBody>
                    <a:bodyPr/>
                    <a:lstStyle/>
                    <a:p>
                      <a:pPr algn="l" fontAlgn="base"/>
                      <a:r>
                        <a:rPr lang="es-ES" sz="1600">
                          <a:effectLst/>
                        </a:rPr>
                        <a:t>2</a:t>
                      </a:r>
                    </a:p>
                  </a:txBody>
                  <a:tcPr anchor="ctr"/>
                </a:tc>
                <a:tc>
                  <a:txBody>
                    <a:bodyPr/>
                    <a:lstStyle/>
                    <a:p>
                      <a:pPr algn="l" fontAlgn="base"/>
                      <a:r>
                        <a:rPr lang="es-ES" sz="1600" kern="1200" dirty="0" err="1">
                          <a:solidFill>
                            <a:schemeClr val="tx1"/>
                          </a:solidFill>
                          <a:effectLst/>
                          <a:latin typeface="+mn-lt"/>
                          <a:ea typeface="+mn-ea"/>
                          <a:cs typeface="+mn-cs"/>
                        </a:rPr>
                        <a:t>Guards</a:t>
                      </a:r>
                      <a:r>
                        <a:rPr lang="es-ES" sz="1600" dirty="0">
                          <a:effectLst/>
                        </a:rPr>
                        <a:t>, </a:t>
                      </a:r>
                      <a:r>
                        <a:rPr lang="es-ES" sz="1600" dirty="0" err="1">
                          <a:effectLst/>
                        </a:rPr>
                        <a:t>Guards</a:t>
                      </a:r>
                      <a:r>
                        <a:rPr lang="es-ES" sz="1600" dirty="0">
                          <a:effectLst/>
                        </a:rPr>
                        <a:t>!</a:t>
                      </a:r>
                    </a:p>
                  </a:txBody>
                  <a:tcPr anchor="ctr"/>
                </a:tc>
                <a:tc>
                  <a:txBody>
                    <a:bodyPr/>
                    <a:lstStyle/>
                    <a:p>
                      <a:pPr algn="l" fontAlgn="base"/>
                      <a:r>
                        <a:rPr lang="es-ES" sz="1600" dirty="0">
                          <a:effectLst/>
                        </a:rPr>
                        <a:t>2_TP</a:t>
                      </a:r>
                    </a:p>
                  </a:txBody>
                  <a:tcPr anchor="ctr"/>
                </a:tc>
                <a:tc>
                  <a:txBody>
                    <a:bodyPr/>
                    <a:lstStyle/>
                    <a:p>
                      <a:pPr algn="l" fontAlgn="base"/>
                      <a:r>
                        <a:rPr lang="es-ES" sz="1600">
                          <a:effectLst/>
                        </a:rPr>
                        <a:t>302</a:t>
                      </a:r>
                    </a:p>
                  </a:txBody>
                  <a:tcPr anchor="ctr"/>
                </a:tc>
                <a:extLst>
                  <a:ext uri="{0D108BD9-81ED-4DB2-BD59-A6C34878D82A}">
                    <a16:rowId xmlns:a16="http://schemas.microsoft.com/office/drawing/2014/main" val="10002"/>
                  </a:ext>
                </a:extLst>
              </a:tr>
              <a:tr h="0">
                <a:tc>
                  <a:txBody>
                    <a:bodyPr/>
                    <a:lstStyle/>
                    <a:p>
                      <a:pPr algn="l" fontAlgn="base"/>
                      <a:r>
                        <a:rPr lang="es-ES" sz="1600">
                          <a:effectLst/>
                        </a:rPr>
                        <a:t>3</a:t>
                      </a:r>
                    </a:p>
                  </a:txBody>
                  <a:tcPr anchor="ctr"/>
                </a:tc>
                <a:tc>
                  <a:txBody>
                    <a:bodyPr/>
                    <a:lstStyle/>
                    <a:p>
                      <a:pPr algn="l" fontAlgn="base"/>
                      <a:r>
                        <a:rPr lang="es-ES" sz="1600">
                          <a:effectLst/>
                        </a:rPr>
                        <a:t>Imzadi</a:t>
                      </a:r>
                    </a:p>
                  </a:txBody>
                  <a:tcPr anchor="ctr"/>
                </a:tc>
                <a:tc>
                  <a:txBody>
                    <a:bodyPr/>
                    <a:lstStyle/>
                    <a:p>
                      <a:pPr algn="l" fontAlgn="base"/>
                      <a:r>
                        <a:rPr lang="es-ES" sz="1600" dirty="0">
                          <a:effectLst/>
                        </a:rPr>
                        <a:t>3_PD</a:t>
                      </a:r>
                    </a:p>
                  </a:txBody>
                  <a:tcPr anchor="ctr"/>
                </a:tc>
                <a:tc>
                  <a:txBody>
                    <a:bodyPr/>
                    <a:lstStyle/>
                    <a:p>
                      <a:pPr algn="l" fontAlgn="base"/>
                      <a:r>
                        <a:rPr lang="es-ES" sz="1600">
                          <a:effectLst/>
                        </a:rPr>
                        <a:t>354</a:t>
                      </a:r>
                    </a:p>
                  </a:txBody>
                  <a:tcPr anchor="ctr"/>
                </a:tc>
                <a:extLst>
                  <a:ext uri="{0D108BD9-81ED-4DB2-BD59-A6C34878D82A}">
                    <a16:rowId xmlns:a16="http://schemas.microsoft.com/office/drawing/2014/main" val="10003"/>
                  </a:ext>
                </a:extLst>
              </a:tr>
              <a:tr h="0">
                <a:tc>
                  <a:txBody>
                    <a:bodyPr/>
                    <a:lstStyle/>
                    <a:p>
                      <a:pPr algn="l" fontAlgn="base"/>
                      <a:r>
                        <a:rPr lang="es-ES" sz="1600">
                          <a:effectLst/>
                        </a:rPr>
                        <a:t>4</a:t>
                      </a:r>
                    </a:p>
                  </a:txBody>
                  <a:tcPr anchor="ctr"/>
                </a:tc>
                <a:tc>
                  <a:txBody>
                    <a:bodyPr/>
                    <a:lstStyle/>
                    <a:p>
                      <a:pPr algn="l" fontAlgn="base"/>
                      <a:r>
                        <a:rPr lang="es-ES" sz="1600" dirty="0">
                          <a:effectLst/>
                        </a:rPr>
                        <a:t>Gold</a:t>
                      </a:r>
                    </a:p>
                  </a:txBody>
                  <a:tcPr anchor="ctr"/>
                </a:tc>
                <a:tc>
                  <a:txBody>
                    <a:bodyPr/>
                    <a:lstStyle/>
                    <a:p>
                      <a:pPr algn="l" fontAlgn="base"/>
                      <a:r>
                        <a:rPr lang="es-ES" sz="1600" dirty="0">
                          <a:effectLst/>
                        </a:rPr>
                        <a:t>1_IA</a:t>
                      </a:r>
                    </a:p>
                  </a:txBody>
                  <a:tcPr anchor="ctr"/>
                </a:tc>
                <a:tc>
                  <a:txBody>
                    <a:bodyPr/>
                    <a:lstStyle/>
                    <a:p>
                      <a:pPr algn="l" fontAlgn="base"/>
                      <a:r>
                        <a:rPr lang="es-ES" sz="1600">
                          <a:effectLst/>
                        </a:rPr>
                        <a:t>405</a:t>
                      </a:r>
                    </a:p>
                  </a:txBody>
                  <a:tcPr anchor="ctr"/>
                </a:tc>
                <a:extLst>
                  <a:ext uri="{0D108BD9-81ED-4DB2-BD59-A6C34878D82A}">
                    <a16:rowId xmlns:a16="http://schemas.microsoft.com/office/drawing/2014/main" val="10004"/>
                  </a:ext>
                </a:extLst>
              </a:tr>
              <a:tr h="0">
                <a:tc>
                  <a:txBody>
                    <a:bodyPr/>
                    <a:lstStyle/>
                    <a:p>
                      <a:pPr algn="l" fontAlgn="base"/>
                      <a:r>
                        <a:rPr lang="es-ES" sz="1600" dirty="0">
                          <a:effectLst/>
                        </a:rPr>
                        <a:t>5</a:t>
                      </a:r>
                    </a:p>
                  </a:txBody>
                  <a:tcPr anchor="ctr"/>
                </a:tc>
                <a:tc>
                  <a:txBody>
                    <a:bodyPr/>
                    <a:lstStyle/>
                    <a:p>
                      <a:pPr algn="l" fontAlgn="base"/>
                      <a:r>
                        <a:rPr lang="es-ES" sz="1600" dirty="0" err="1">
                          <a:effectLst/>
                        </a:rPr>
                        <a:t>Howling</a:t>
                      </a:r>
                      <a:r>
                        <a:rPr lang="es-ES" sz="1600" dirty="0">
                          <a:effectLst/>
                        </a:rPr>
                        <a:t> </a:t>
                      </a:r>
                      <a:r>
                        <a:rPr lang="es-ES" sz="1600" dirty="0" err="1">
                          <a:effectLst/>
                        </a:rPr>
                        <a:t>Mad</a:t>
                      </a:r>
                      <a:endParaRPr lang="es-ES" sz="1600" dirty="0">
                        <a:effectLst/>
                      </a:endParaRPr>
                    </a:p>
                  </a:txBody>
                  <a:tcPr anchor="ctr"/>
                </a:tc>
                <a:tc>
                  <a:txBody>
                    <a:bodyPr/>
                    <a:lstStyle/>
                    <a:p>
                      <a:pPr algn="l" fontAlgn="base"/>
                      <a:r>
                        <a:rPr lang="es-ES" sz="1600" dirty="0">
                          <a:effectLst/>
                        </a:rPr>
                        <a:t>3_PD</a:t>
                      </a:r>
                    </a:p>
                  </a:txBody>
                  <a:tcPr anchor="ctr"/>
                </a:tc>
                <a:tc>
                  <a:txBody>
                    <a:bodyPr/>
                    <a:lstStyle/>
                    <a:p>
                      <a:pPr algn="l" fontAlgn="base"/>
                      <a:r>
                        <a:rPr lang="es-ES" sz="1600" dirty="0">
                          <a:effectLst/>
                        </a:rPr>
                        <a:t>294</a:t>
                      </a:r>
                    </a:p>
                  </a:txBody>
                  <a:tcPr anchor="ctr"/>
                </a:tc>
                <a:extLst>
                  <a:ext uri="{0D108BD9-81ED-4DB2-BD59-A6C34878D82A}">
                    <a16:rowId xmlns:a16="http://schemas.microsoft.com/office/drawing/2014/main" val="10005"/>
                  </a:ext>
                </a:extLst>
              </a:tr>
              <a:tr h="0">
                <a:tc>
                  <a:txBody>
                    <a:bodyPr/>
                    <a:lstStyle/>
                    <a:p>
                      <a:pPr algn="l" fontAlgn="base"/>
                      <a:r>
                        <a:rPr lang="es-ES" sz="1600" dirty="0">
                          <a:effectLst/>
                        </a:rPr>
                        <a:t>6</a:t>
                      </a:r>
                    </a:p>
                  </a:txBody>
                  <a:tcPr anchor="ctr"/>
                </a:tc>
                <a:tc>
                  <a:txBody>
                    <a:bodyPr/>
                    <a:lstStyle/>
                    <a:p>
                      <a:pPr algn="l" fontAlgn="base"/>
                      <a:r>
                        <a:rPr lang="es-ES" sz="1600" dirty="0" err="1">
                          <a:effectLst/>
                        </a:rPr>
                        <a:t>The</a:t>
                      </a:r>
                      <a:r>
                        <a:rPr lang="es-ES" sz="1600" dirty="0">
                          <a:effectLst/>
                        </a:rPr>
                        <a:t> Lord of </a:t>
                      </a:r>
                      <a:r>
                        <a:rPr lang="es-ES" sz="1600" dirty="0" err="1">
                          <a:effectLst/>
                        </a:rPr>
                        <a:t>the</a:t>
                      </a:r>
                      <a:r>
                        <a:rPr lang="es-ES" sz="1600" dirty="0">
                          <a:effectLst/>
                        </a:rPr>
                        <a:t> </a:t>
                      </a:r>
                      <a:r>
                        <a:rPr lang="es-ES" sz="1600" dirty="0" err="1">
                          <a:effectLst/>
                        </a:rPr>
                        <a:t>Rings</a:t>
                      </a:r>
                      <a:endParaRPr lang="es-ES" sz="1600" dirty="0">
                        <a:effectLst/>
                      </a:endParaRPr>
                    </a:p>
                  </a:txBody>
                  <a:tcPr anchor="ctr"/>
                </a:tc>
                <a:tc>
                  <a:txBody>
                    <a:bodyPr/>
                    <a:lstStyle/>
                    <a:p>
                      <a:pPr algn="l" fontAlgn="base"/>
                      <a:r>
                        <a:rPr lang="es-ES" sz="1600" dirty="0">
                          <a:effectLst/>
                        </a:rPr>
                        <a:t>6_JT</a:t>
                      </a:r>
                    </a:p>
                  </a:txBody>
                  <a:tcPr anchor="ctr"/>
                </a:tc>
                <a:tc>
                  <a:txBody>
                    <a:bodyPr/>
                    <a:lstStyle/>
                    <a:p>
                      <a:pPr algn="l" fontAlgn="base"/>
                      <a:r>
                        <a:rPr lang="es-ES" sz="1600" dirty="0">
                          <a:effectLst/>
                        </a:rPr>
                        <a:t>1500</a:t>
                      </a:r>
                    </a:p>
                  </a:txBody>
                  <a:tcPr anchor="ct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Tabla 5"/>
          <p:cNvGraphicFramePr>
            <a:graphicFrameLocks noGrp="1"/>
          </p:cNvGraphicFramePr>
          <p:nvPr>
            <p:extLst>
              <p:ext uri="{D42A27DB-BD31-4B8C-83A1-F6EECF244321}">
                <p14:modId xmlns:p14="http://schemas.microsoft.com/office/powerpoint/2010/main" val="3866000248"/>
              </p:ext>
            </p:extLst>
          </p:nvPr>
        </p:nvGraphicFramePr>
        <p:xfrm>
          <a:off x="5226126" y="1786185"/>
          <a:ext cx="3341184" cy="2011680"/>
        </p:xfrm>
        <a:graphic>
          <a:graphicData uri="http://schemas.openxmlformats.org/drawingml/2006/table">
            <a:tbl>
              <a:tblPr firstRow="1" bandRow="1">
                <a:tableStyleId>{72833802-FEF1-4C79-8D5D-14CF1EAF98D9}</a:tableStyleId>
              </a:tblPr>
              <a:tblGrid>
                <a:gridCol w="750928">
                  <a:extLst>
                    <a:ext uri="{9D8B030D-6E8A-4147-A177-3AD203B41FA5}">
                      <a16:colId xmlns:a16="http://schemas.microsoft.com/office/drawing/2014/main" val="20000"/>
                    </a:ext>
                  </a:extLst>
                </a:gridCol>
                <a:gridCol w="1586646">
                  <a:extLst>
                    <a:ext uri="{9D8B030D-6E8A-4147-A177-3AD203B41FA5}">
                      <a16:colId xmlns:a16="http://schemas.microsoft.com/office/drawing/2014/main" val="20001"/>
                    </a:ext>
                  </a:extLst>
                </a:gridCol>
                <a:gridCol w="1003610">
                  <a:extLst>
                    <a:ext uri="{9D8B030D-6E8A-4147-A177-3AD203B41FA5}">
                      <a16:colId xmlns:a16="http://schemas.microsoft.com/office/drawing/2014/main" val="20002"/>
                    </a:ext>
                  </a:extLst>
                </a:gridCol>
              </a:tblGrid>
              <a:tr h="293165">
                <a:tc>
                  <a:txBody>
                    <a:bodyPr/>
                    <a:lstStyle/>
                    <a:p>
                      <a:pPr marL="0" algn="l" defTabSz="914400" rtl="0" eaLnBrk="1" fontAlgn="base" latinLnBrk="0" hangingPunct="1"/>
                      <a:r>
                        <a:rPr lang="es-ES" sz="1600" kern="1200" dirty="0">
                          <a:effectLst/>
                        </a:rPr>
                        <a:t>ID</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err="1">
                          <a:effectLst/>
                        </a:rPr>
                        <a:t>Name</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a:effectLst/>
                        </a:rPr>
                        <a:t>Citizen</a:t>
                      </a:r>
                      <a:endParaRPr lang="es-ES" sz="1600" kern="1200">
                        <a:solidFill>
                          <a:schemeClr val="tx1"/>
                        </a:solidFill>
                        <a:effectLst/>
                        <a:latin typeface="+mn-lt"/>
                        <a:ea typeface="+mn-ea"/>
                        <a:cs typeface="+mn-cs"/>
                      </a:endParaRPr>
                    </a:p>
                  </a:txBody>
                  <a:tcPr anchor="ctr"/>
                </a:tc>
                <a:extLst>
                  <a:ext uri="{0D108BD9-81ED-4DB2-BD59-A6C34878D82A}">
                    <a16:rowId xmlns:a16="http://schemas.microsoft.com/office/drawing/2014/main" val="10000"/>
                  </a:ext>
                </a:extLst>
              </a:tr>
              <a:tr h="0">
                <a:tc>
                  <a:txBody>
                    <a:bodyPr/>
                    <a:lstStyle/>
                    <a:p>
                      <a:pPr marL="0" algn="l" defTabSz="914400" rtl="0" eaLnBrk="1" fontAlgn="base" latinLnBrk="0" hangingPunct="1"/>
                      <a:r>
                        <a:rPr lang="es-ES" sz="1600" kern="1200" dirty="0">
                          <a:effectLst/>
                        </a:rPr>
                        <a:t>1_IA</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Isaac </a:t>
                      </a:r>
                      <a:r>
                        <a:rPr lang="es-ES" sz="1600" kern="1200" dirty="0" err="1">
                          <a:effectLst/>
                        </a:rPr>
                        <a:t>Asimov</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a:effectLst/>
                        </a:rPr>
                        <a:t>US</a:t>
                      </a:r>
                      <a:endParaRPr lang="es-ES" sz="1600" kern="120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0">
                <a:tc>
                  <a:txBody>
                    <a:bodyPr/>
                    <a:lstStyle/>
                    <a:p>
                      <a:pPr marL="0" algn="l" defTabSz="914400" rtl="0" eaLnBrk="1" fontAlgn="base" latinLnBrk="0" hangingPunct="1"/>
                      <a:r>
                        <a:rPr lang="es-ES" sz="1600" kern="1200" dirty="0">
                          <a:effectLst/>
                        </a:rPr>
                        <a:t>2_TP</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Terry </a:t>
                      </a:r>
                      <a:r>
                        <a:rPr lang="es-ES" sz="1600" kern="1200" dirty="0" err="1">
                          <a:effectLst/>
                        </a:rPr>
                        <a:t>Pratchett</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a:effectLst/>
                        </a:rPr>
                        <a:t>UK</a:t>
                      </a:r>
                      <a:endParaRPr lang="es-ES" sz="1600" kern="1200">
                        <a:solidFill>
                          <a:schemeClr val="tx1"/>
                        </a:solidFill>
                        <a:effectLst/>
                        <a:latin typeface="+mn-lt"/>
                        <a:ea typeface="+mn-ea"/>
                        <a:cs typeface="+mn-cs"/>
                      </a:endParaRPr>
                    </a:p>
                  </a:txBody>
                  <a:tcPr anchor="ctr"/>
                </a:tc>
                <a:extLst>
                  <a:ext uri="{0D108BD9-81ED-4DB2-BD59-A6C34878D82A}">
                    <a16:rowId xmlns:a16="http://schemas.microsoft.com/office/drawing/2014/main" val="10002"/>
                  </a:ext>
                </a:extLst>
              </a:tr>
              <a:tr h="0">
                <a:tc>
                  <a:txBody>
                    <a:bodyPr/>
                    <a:lstStyle/>
                    <a:p>
                      <a:pPr marL="0" algn="l" defTabSz="914400" rtl="0" eaLnBrk="1" fontAlgn="base" latinLnBrk="0" hangingPunct="1"/>
                      <a:r>
                        <a:rPr lang="es-ES" sz="1600" kern="1200" dirty="0">
                          <a:effectLst/>
                        </a:rPr>
                        <a:t>3_PD</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Peter David</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a:effectLst/>
                        </a:rPr>
                        <a:t>US</a:t>
                      </a:r>
                      <a:endParaRPr lang="es-ES" sz="1600" kern="1200">
                        <a:solidFill>
                          <a:schemeClr val="tx1"/>
                        </a:solidFill>
                        <a:effectLst/>
                        <a:latin typeface="+mn-lt"/>
                        <a:ea typeface="+mn-ea"/>
                        <a:cs typeface="+mn-cs"/>
                      </a:endParaRPr>
                    </a:p>
                  </a:txBody>
                  <a:tcPr anchor="ctr"/>
                </a:tc>
                <a:extLst>
                  <a:ext uri="{0D108BD9-81ED-4DB2-BD59-A6C34878D82A}">
                    <a16:rowId xmlns:a16="http://schemas.microsoft.com/office/drawing/2014/main" val="10003"/>
                  </a:ext>
                </a:extLst>
              </a:tr>
              <a:tr h="0">
                <a:tc>
                  <a:txBody>
                    <a:bodyPr/>
                    <a:lstStyle/>
                    <a:p>
                      <a:pPr marL="0" algn="l" defTabSz="914400" rtl="0" eaLnBrk="1" fontAlgn="base" latinLnBrk="0" hangingPunct="1"/>
                      <a:r>
                        <a:rPr lang="es-ES" sz="1600" kern="1200" dirty="0">
                          <a:effectLst/>
                        </a:rPr>
                        <a:t>4_SK</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Stephen King</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US</a:t>
                      </a:r>
                      <a:endParaRPr lang="es-ES" sz="16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4"/>
                  </a:ext>
                </a:extLst>
              </a:tr>
              <a:tr h="0">
                <a:tc>
                  <a:txBody>
                    <a:bodyPr/>
                    <a:lstStyle/>
                    <a:p>
                      <a:pPr marL="0" algn="l" defTabSz="914400" rtl="0" eaLnBrk="1" fontAlgn="base" latinLnBrk="0" hangingPunct="1"/>
                      <a:r>
                        <a:rPr lang="es-ES" sz="1600" kern="1200" dirty="0">
                          <a:effectLst/>
                        </a:rPr>
                        <a:t>5_NG</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Neil </a:t>
                      </a:r>
                      <a:r>
                        <a:rPr lang="es-ES" sz="1600" kern="1200" dirty="0" err="1">
                          <a:effectLst/>
                        </a:rPr>
                        <a:t>Gaiman</a:t>
                      </a:r>
                      <a:endParaRPr lang="es-ES" sz="1600" kern="1200" dirty="0">
                        <a:solidFill>
                          <a:schemeClr val="tx1"/>
                        </a:solidFill>
                        <a:effectLst/>
                        <a:latin typeface="+mn-lt"/>
                        <a:ea typeface="+mn-ea"/>
                        <a:cs typeface="+mn-cs"/>
                      </a:endParaRPr>
                    </a:p>
                  </a:txBody>
                  <a:tcPr anchor="ctr"/>
                </a:tc>
                <a:tc>
                  <a:txBody>
                    <a:bodyPr/>
                    <a:lstStyle/>
                    <a:p>
                      <a:pPr marL="0" algn="l" defTabSz="914400" rtl="0" eaLnBrk="1" fontAlgn="base" latinLnBrk="0" hangingPunct="1"/>
                      <a:r>
                        <a:rPr lang="es-ES" sz="1600" kern="1200" dirty="0">
                          <a:effectLst/>
                        </a:rPr>
                        <a:t>UK</a:t>
                      </a:r>
                      <a:endParaRPr lang="es-ES" sz="16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bl>
          </a:graphicData>
        </a:graphic>
      </p:graphicFrame>
      <p:sp>
        <p:nvSpPr>
          <p:cNvPr id="8" name="Rectangle 2"/>
          <p:cNvSpPr>
            <a:spLocks noChangeArrowheads="1"/>
          </p:cNvSpPr>
          <p:nvPr/>
        </p:nvSpPr>
        <p:spPr bwMode="auto">
          <a:xfrm>
            <a:off x="539440" y="431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Tabla 8"/>
          <p:cNvGraphicFramePr>
            <a:graphicFrameLocks noGrp="1"/>
          </p:cNvGraphicFramePr>
          <p:nvPr>
            <p:extLst>
              <p:ext uri="{D42A27DB-BD31-4B8C-83A1-F6EECF244321}">
                <p14:modId xmlns:p14="http://schemas.microsoft.com/office/powerpoint/2010/main" val="2589266653"/>
              </p:ext>
            </p:extLst>
          </p:nvPr>
        </p:nvGraphicFramePr>
        <p:xfrm>
          <a:off x="4687289" y="4458721"/>
          <a:ext cx="3931795" cy="2011680"/>
        </p:xfrm>
        <a:graphic>
          <a:graphicData uri="http://schemas.openxmlformats.org/drawingml/2006/table">
            <a:tbl>
              <a:tblPr firstRow="1" bandRow="1">
                <a:tableStyleId>{72833802-FEF1-4C79-8D5D-14CF1EAF98D9}</a:tableStyleId>
              </a:tblPr>
              <a:tblGrid>
                <a:gridCol w="1813467">
                  <a:extLst>
                    <a:ext uri="{9D8B030D-6E8A-4147-A177-3AD203B41FA5}">
                      <a16:colId xmlns:a16="http://schemas.microsoft.com/office/drawing/2014/main" val="20000"/>
                    </a:ext>
                  </a:extLst>
                </a:gridCol>
                <a:gridCol w="2118328">
                  <a:extLst>
                    <a:ext uri="{9D8B030D-6E8A-4147-A177-3AD203B41FA5}">
                      <a16:colId xmlns:a16="http://schemas.microsoft.com/office/drawing/2014/main" val="20001"/>
                    </a:ext>
                  </a:extLst>
                </a:gridCol>
              </a:tblGrid>
              <a:tr h="318282">
                <a:tc>
                  <a:txBody>
                    <a:bodyPr/>
                    <a:lstStyle/>
                    <a:p>
                      <a:pPr algn="l" fontAlgn="base"/>
                      <a:r>
                        <a:rPr lang="es-ES" sz="1600" dirty="0" err="1">
                          <a:effectLst/>
                        </a:rPr>
                        <a:t>Libros.titulo</a:t>
                      </a:r>
                      <a:endParaRPr lang="es-ES" sz="1600" b="1" dirty="0">
                        <a:solidFill>
                          <a:srgbClr val="000000"/>
                        </a:solidFill>
                        <a:effectLst/>
                        <a:latin typeface="FreeSans"/>
                      </a:endParaRPr>
                    </a:p>
                  </a:txBody>
                  <a:tcPr anchor="ctr"/>
                </a:tc>
                <a:tc>
                  <a:txBody>
                    <a:bodyPr/>
                    <a:lstStyle/>
                    <a:p>
                      <a:pPr algn="l" fontAlgn="base"/>
                      <a:r>
                        <a:rPr lang="es-ES" sz="1600" dirty="0" err="1">
                          <a:effectLst/>
                        </a:rPr>
                        <a:t>Autores.nombres</a:t>
                      </a:r>
                      <a:endParaRPr lang="es-ES" sz="1600" b="1" dirty="0">
                        <a:solidFill>
                          <a:srgbClr val="000000"/>
                        </a:solidFill>
                        <a:effectLst/>
                        <a:latin typeface="FreeSans"/>
                      </a:endParaRPr>
                    </a:p>
                  </a:txBody>
                  <a:tcPr anchor="ctr"/>
                </a:tc>
                <a:extLst>
                  <a:ext uri="{0D108BD9-81ED-4DB2-BD59-A6C34878D82A}">
                    <a16:rowId xmlns:a16="http://schemas.microsoft.com/office/drawing/2014/main" val="10000"/>
                  </a:ext>
                </a:extLst>
              </a:tr>
              <a:tr h="0">
                <a:tc>
                  <a:txBody>
                    <a:bodyPr/>
                    <a:lstStyle/>
                    <a:p>
                      <a:pPr algn="l" fontAlgn="base"/>
                      <a:r>
                        <a:rPr lang="es-ES" sz="1600">
                          <a:effectLst/>
                        </a:rPr>
                        <a:t>The Green Mile</a:t>
                      </a:r>
                    </a:p>
                  </a:txBody>
                  <a:tcPr anchor="ctr"/>
                </a:tc>
                <a:tc>
                  <a:txBody>
                    <a:bodyPr/>
                    <a:lstStyle/>
                    <a:p>
                      <a:pPr algn="l" fontAlgn="base"/>
                      <a:r>
                        <a:rPr lang="es-ES" sz="1600">
                          <a:effectLst/>
                        </a:rPr>
                        <a:t>Stephen King</a:t>
                      </a:r>
                    </a:p>
                  </a:txBody>
                  <a:tcPr anchor="ctr"/>
                </a:tc>
                <a:extLst>
                  <a:ext uri="{0D108BD9-81ED-4DB2-BD59-A6C34878D82A}">
                    <a16:rowId xmlns:a16="http://schemas.microsoft.com/office/drawing/2014/main" val="10001"/>
                  </a:ext>
                </a:extLst>
              </a:tr>
              <a:tr h="0">
                <a:tc>
                  <a:txBody>
                    <a:bodyPr/>
                    <a:lstStyle/>
                    <a:p>
                      <a:pPr algn="l" fontAlgn="base"/>
                      <a:r>
                        <a:rPr lang="es-ES" sz="1600">
                          <a:effectLst/>
                        </a:rPr>
                        <a:t>Guards, Guards!</a:t>
                      </a:r>
                    </a:p>
                  </a:txBody>
                  <a:tcPr anchor="ctr"/>
                </a:tc>
                <a:tc>
                  <a:txBody>
                    <a:bodyPr/>
                    <a:lstStyle/>
                    <a:p>
                      <a:pPr algn="l" fontAlgn="base"/>
                      <a:r>
                        <a:rPr lang="es-ES" sz="1600">
                          <a:effectLst/>
                        </a:rPr>
                        <a:t>Terry Pratchet</a:t>
                      </a:r>
                    </a:p>
                  </a:txBody>
                  <a:tcPr anchor="ctr"/>
                </a:tc>
                <a:extLst>
                  <a:ext uri="{0D108BD9-81ED-4DB2-BD59-A6C34878D82A}">
                    <a16:rowId xmlns:a16="http://schemas.microsoft.com/office/drawing/2014/main" val="10002"/>
                  </a:ext>
                </a:extLst>
              </a:tr>
              <a:tr h="0">
                <a:tc>
                  <a:txBody>
                    <a:bodyPr/>
                    <a:lstStyle/>
                    <a:p>
                      <a:pPr algn="l" fontAlgn="base"/>
                      <a:r>
                        <a:rPr lang="es-ES" sz="1600">
                          <a:effectLst/>
                        </a:rPr>
                        <a:t>Imzadi</a:t>
                      </a:r>
                    </a:p>
                  </a:txBody>
                  <a:tcPr anchor="ctr"/>
                </a:tc>
                <a:tc>
                  <a:txBody>
                    <a:bodyPr/>
                    <a:lstStyle/>
                    <a:p>
                      <a:pPr algn="l" fontAlgn="base"/>
                      <a:r>
                        <a:rPr lang="es-ES" sz="1600" dirty="0">
                          <a:effectLst/>
                        </a:rPr>
                        <a:t>Peter David</a:t>
                      </a:r>
                    </a:p>
                  </a:txBody>
                  <a:tcPr anchor="ctr"/>
                </a:tc>
                <a:extLst>
                  <a:ext uri="{0D108BD9-81ED-4DB2-BD59-A6C34878D82A}">
                    <a16:rowId xmlns:a16="http://schemas.microsoft.com/office/drawing/2014/main" val="10003"/>
                  </a:ext>
                </a:extLst>
              </a:tr>
              <a:tr h="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err="1">
                          <a:effectLst/>
                        </a:rPr>
                        <a:t>Howling</a:t>
                      </a:r>
                      <a:r>
                        <a:rPr lang="es-ES" sz="1600" dirty="0">
                          <a:effectLst/>
                        </a:rPr>
                        <a:t> </a:t>
                      </a:r>
                      <a:r>
                        <a:rPr lang="es-ES" sz="1600" dirty="0" err="1">
                          <a:effectLst/>
                        </a:rPr>
                        <a:t>Mad</a:t>
                      </a:r>
                      <a:endParaRPr lang="es-ES" sz="1600" dirty="0">
                        <a:effectLst/>
                      </a:endParaRPr>
                    </a:p>
                  </a:txBody>
                  <a:tcPr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a:effectLst/>
                        </a:rPr>
                        <a:t>Peter David</a:t>
                      </a:r>
                    </a:p>
                  </a:txBody>
                  <a:tcPr anchor="ctr"/>
                </a:tc>
                <a:extLst>
                  <a:ext uri="{0D108BD9-81ED-4DB2-BD59-A6C34878D82A}">
                    <a16:rowId xmlns:a16="http://schemas.microsoft.com/office/drawing/2014/main" val="10004"/>
                  </a:ext>
                </a:extLst>
              </a:tr>
              <a:tr h="0">
                <a:tc>
                  <a:txBody>
                    <a:bodyPr/>
                    <a:lstStyle/>
                    <a:p>
                      <a:pPr algn="l" fontAlgn="base"/>
                      <a:r>
                        <a:rPr lang="es-ES" sz="1600" dirty="0">
                          <a:effectLst/>
                        </a:rPr>
                        <a:t>Gold</a:t>
                      </a:r>
                    </a:p>
                  </a:txBody>
                  <a:tcPr anchor="ctr"/>
                </a:tc>
                <a:tc>
                  <a:txBody>
                    <a:bodyPr/>
                    <a:lstStyle/>
                    <a:p>
                      <a:pPr algn="l" fontAlgn="base"/>
                      <a:r>
                        <a:rPr lang="es-ES" sz="1600" dirty="0">
                          <a:effectLst/>
                        </a:rPr>
                        <a:t>Isaac </a:t>
                      </a:r>
                      <a:r>
                        <a:rPr lang="es-ES" sz="1600" dirty="0" err="1">
                          <a:effectLst/>
                        </a:rPr>
                        <a:t>Asimov</a:t>
                      </a:r>
                      <a:endParaRPr lang="es-ES" sz="1600" dirty="0">
                        <a:effectLst/>
                      </a:endParaRPr>
                    </a:p>
                  </a:txBody>
                  <a:tcPr anchor="ctr"/>
                </a:tc>
                <a:extLst>
                  <a:ext uri="{0D108BD9-81ED-4DB2-BD59-A6C34878D82A}">
                    <a16:rowId xmlns:a16="http://schemas.microsoft.com/office/drawing/2014/main" val="10005"/>
                  </a:ext>
                </a:extLst>
              </a:tr>
            </a:tbl>
          </a:graphicData>
        </a:graphic>
      </p:graphicFrame>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3" name="Rectángulo 12"/>
          <p:cNvSpPr/>
          <p:nvPr/>
        </p:nvSpPr>
        <p:spPr>
          <a:xfrm>
            <a:off x="5111440" y="3434576"/>
            <a:ext cx="3709175" cy="512956"/>
          </a:xfrm>
          <a:prstGeom prst="rect">
            <a:avLst/>
          </a:prstGeom>
          <a:solidFill>
            <a:srgbClr val="000000">
              <a:alpha val="10196"/>
            </a:srgb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14" name="Rectángulo 13"/>
          <p:cNvSpPr/>
          <p:nvPr/>
        </p:nvSpPr>
        <p:spPr>
          <a:xfrm>
            <a:off x="539440" y="3754275"/>
            <a:ext cx="4572000" cy="512956"/>
          </a:xfrm>
          <a:prstGeom prst="rect">
            <a:avLst/>
          </a:prstGeom>
          <a:solidFill>
            <a:srgbClr val="000000">
              <a:alpha val="10196"/>
            </a:srgb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00294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Ejemplo de SELECT JOIN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65090" y="4628731"/>
            <a:ext cx="3605828"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libros.titulo</a:t>
            </a:r>
            <a:r>
              <a:rPr lang="en-US" sz="1600" dirty="0">
                <a:solidFill>
                  <a:schemeClr val="lt1"/>
                </a:solidFill>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autores.nombre</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solidFill>
                  <a:schemeClr val="lt1"/>
                </a:solidFill>
                <a:latin typeface="Courier New" panose="02070309020205020404" pitchFamily="49" charset="0"/>
                <a:cs typeface="Courier New" panose="02070309020205020404" pitchFamily="49" charset="0"/>
              </a:rPr>
              <a:t>FROM </a:t>
            </a:r>
            <a:r>
              <a:rPr lang="en-US" sz="1600" dirty="0" err="1">
                <a:solidFill>
                  <a:schemeClr val="lt1"/>
                </a:solidFill>
                <a:latin typeface="Courier New" panose="02070309020205020404" pitchFamily="49" charset="0"/>
                <a:cs typeface="Courier New" panose="02070309020205020404" pitchFamily="49" charset="0"/>
              </a:rPr>
              <a:t>autores</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RIGHT JOIN </a:t>
            </a:r>
            <a:r>
              <a:rPr lang="en-US" sz="1600" dirty="0" err="1">
                <a:solidFill>
                  <a:schemeClr val="lt1"/>
                </a:solidFill>
                <a:latin typeface="Courier New" panose="02070309020205020404" pitchFamily="49" charset="0"/>
                <a:cs typeface="Courier New" panose="02070309020205020404" pitchFamily="49" charset="0"/>
              </a:rPr>
              <a:t>libros</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ON </a:t>
            </a:r>
            <a:r>
              <a:rPr lang="en-US" sz="1600" dirty="0" err="1">
                <a:solidFill>
                  <a:schemeClr val="lt1"/>
                </a:solidFill>
                <a:latin typeface="Courier New" panose="02070309020205020404" pitchFamily="49" charset="0"/>
                <a:cs typeface="Courier New" panose="02070309020205020404" pitchFamily="49" charset="0"/>
              </a:rPr>
              <a:t>libros.autor</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a:solidFill>
                  <a:schemeClr val="lt1"/>
                </a:solidFill>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autores.id_autor</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2"/>
          <p:cNvSpPr>
            <a:spLocks noChangeArrowheads="1"/>
          </p:cNvSpPr>
          <p:nvPr/>
        </p:nvSpPr>
        <p:spPr bwMode="auto">
          <a:xfrm>
            <a:off x="539440" y="431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Tabla 8"/>
          <p:cNvGraphicFramePr>
            <a:graphicFrameLocks noGrp="1"/>
          </p:cNvGraphicFramePr>
          <p:nvPr>
            <p:extLst>
              <p:ext uri="{D42A27DB-BD31-4B8C-83A1-F6EECF244321}">
                <p14:modId xmlns:p14="http://schemas.microsoft.com/office/powerpoint/2010/main" val="463260616"/>
              </p:ext>
            </p:extLst>
          </p:nvPr>
        </p:nvGraphicFramePr>
        <p:xfrm>
          <a:off x="4758179" y="4319742"/>
          <a:ext cx="3931795" cy="2346960"/>
        </p:xfrm>
        <a:graphic>
          <a:graphicData uri="http://schemas.openxmlformats.org/drawingml/2006/table">
            <a:tbl>
              <a:tblPr firstRow="1" bandRow="1">
                <a:tableStyleId>{72833802-FEF1-4C79-8D5D-14CF1EAF98D9}</a:tableStyleId>
              </a:tblPr>
              <a:tblGrid>
                <a:gridCol w="1996951">
                  <a:extLst>
                    <a:ext uri="{9D8B030D-6E8A-4147-A177-3AD203B41FA5}">
                      <a16:colId xmlns:a16="http://schemas.microsoft.com/office/drawing/2014/main" val="20000"/>
                    </a:ext>
                  </a:extLst>
                </a:gridCol>
                <a:gridCol w="1934844">
                  <a:extLst>
                    <a:ext uri="{9D8B030D-6E8A-4147-A177-3AD203B41FA5}">
                      <a16:colId xmlns:a16="http://schemas.microsoft.com/office/drawing/2014/main" val="20001"/>
                    </a:ext>
                  </a:extLst>
                </a:gridCol>
              </a:tblGrid>
              <a:tr h="318282">
                <a:tc>
                  <a:txBody>
                    <a:bodyPr/>
                    <a:lstStyle/>
                    <a:p>
                      <a:pPr algn="l" fontAlgn="base"/>
                      <a:r>
                        <a:rPr lang="es-ES" sz="1600" dirty="0" err="1">
                          <a:effectLst/>
                        </a:rPr>
                        <a:t>Libros.titulo</a:t>
                      </a:r>
                      <a:endParaRPr lang="es-ES" sz="1600" b="1" dirty="0">
                        <a:solidFill>
                          <a:srgbClr val="000000"/>
                        </a:solidFill>
                        <a:effectLst/>
                        <a:latin typeface="FreeSans"/>
                      </a:endParaRPr>
                    </a:p>
                  </a:txBody>
                  <a:tcPr anchor="ctr"/>
                </a:tc>
                <a:tc>
                  <a:txBody>
                    <a:bodyPr/>
                    <a:lstStyle/>
                    <a:p>
                      <a:pPr algn="l" fontAlgn="base"/>
                      <a:r>
                        <a:rPr lang="es-ES" sz="1600" dirty="0" err="1">
                          <a:effectLst/>
                        </a:rPr>
                        <a:t>Autores.nombres</a:t>
                      </a:r>
                      <a:endParaRPr lang="es-ES" sz="1600" b="1" dirty="0">
                        <a:solidFill>
                          <a:srgbClr val="000000"/>
                        </a:solidFill>
                        <a:effectLst/>
                        <a:latin typeface="FreeSans"/>
                      </a:endParaRPr>
                    </a:p>
                  </a:txBody>
                  <a:tcPr anchor="ctr"/>
                </a:tc>
                <a:extLst>
                  <a:ext uri="{0D108BD9-81ED-4DB2-BD59-A6C34878D82A}">
                    <a16:rowId xmlns:a16="http://schemas.microsoft.com/office/drawing/2014/main" val="10000"/>
                  </a:ext>
                </a:extLst>
              </a:tr>
              <a:tr h="0">
                <a:tc>
                  <a:txBody>
                    <a:bodyPr/>
                    <a:lstStyle/>
                    <a:p>
                      <a:pPr algn="l" fontAlgn="base"/>
                      <a:r>
                        <a:rPr lang="es-ES" sz="1600">
                          <a:effectLst/>
                        </a:rPr>
                        <a:t>The Green Mile</a:t>
                      </a:r>
                    </a:p>
                  </a:txBody>
                  <a:tcPr anchor="ctr"/>
                </a:tc>
                <a:tc>
                  <a:txBody>
                    <a:bodyPr/>
                    <a:lstStyle/>
                    <a:p>
                      <a:pPr algn="l" fontAlgn="base"/>
                      <a:r>
                        <a:rPr lang="es-ES" sz="1600">
                          <a:effectLst/>
                        </a:rPr>
                        <a:t>Stephen King</a:t>
                      </a:r>
                    </a:p>
                  </a:txBody>
                  <a:tcPr anchor="ctr"/>
                </a:tc>
                <a:extLst>
                  <a:ext uri="{0D108BD9-81ED-4DB2-BD59-A6C34878D82A}">
                    <a16:rowId xmlns:a16="http://schemas.microsoft.com/office/drawing/2014/main" val="10001"/>
                  </a:ext>
                </a:extLst>
              </a:tr>
              <a:tr h="0">
                <a:tc>
                  <a:txBody>
                    <a:bodyPr/>
                    <a:lstStyle/>
                    <a:p>
                      <a:pPr algn="l" fontAlgn="base"/>
                      <a:r>
                        <a:rPr lang="es-ES" sz="1600">
                          <a:effectLst/>
                        </a:rPr>
                        <a:t>Guards, Guards!</a:t>
                      </a:r>
                    </a:p>
                  </a:txBody>
                  <a:tcPr anchor="ctr"/>
                </a:tc>
                <a:tc>
                  <a:txBody>
                    <a:bodyPr/>
                    <a:lstStyle/>
                    <a:p>
                      <a:pPr algn="l" fontAlgn="base"/>
                      <a:r>
                        <a:rPr lang="es-ES" sz="1600">
                          <a:effectLst/>
                        </a:rPr>
                        <a:t>Terry Pratchet</a:t>
                      </a:r>
                    </a:p>
                  </a:txBody>
                  <a:tcPr anchor="ctr"/>
                </a:tc>
                <a:extLst>
                  <a:ext uri="{0D108BD9-81ED-4DB2-BD59-A6C34878D82A}">
                    <a16:rowId xmlns:a16="http://schemas.microsoft.com/office/drawing/2014/main" val="10002"/>
                  </a:ext>
                </a:extLst>
              </a:tr>
              <a:tr h="0">
                <a:tc>
                  <a:txBody>
                    <a:bodyPr/>
                    <a:lstStyle/>
                    <a:p>
                      <a:pPr algn="l" fontAlgn="base"/>
                      <a:r>
                        <a:rPr lang="es-ES" sz="1600">
                          <a:effectLst/>
                        </a:rPr>
                        <a:t>Imzadi</a:t>
                      </a:r>
                    </a:p>
                  </a:txBody>
                  <a:tcPr anchor="ctr"/>
                </a:tc>
                <a:tc>
                  <a:txBody>
                    <a:bodyPr/>
                    <a:lstStyle/>
                    <a:p>
                      <a:pPr algn="l" fontAlgn="base"/>
                      <a:r>
                        <a:rPr lang="es-ES" sz="1600" dirty="0">
                          <a:effectLst/>
                        </a:rPr>
                        <a:t>Peter David</a:t>
                      </a:r>
                    </a:p>
                  </a:txBody>
                  <a:tcPr anchor="ctr"/>
                </a:tc>
                <a:extLst>
                  <a:ext uri="{0D108BD9-81ED-4DB2-BD59-A6C34878D82A}">
                    <a16:rowId xmlns:a16="http://schemas.microsoft.com/office/drawing/2014/main" val="10003"/>
                  </a:ext>
                </a:extLst>
              </a:tr>
              <a:tr h="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err="1">
                          <a:effectLst/>
                        </a:rPr>
                        <a:t>Howling</a:t>
                      </a:r>
                      <a:r>
                        <a:rPr lang="es-ES" sz="1600" dirty="0">
                          <a:effectLst/>
                        </a:rPr>
                        <a:t> </a:t>
                      </a:r>
                      <a:r>
                        <a:rPr lang="es-ES" sz="1600" dirty="0" err="1">
                          <a:effectLst/>
                        </a:rPr>
                        <a:t>Mad</a:t>
                      </a:r>
                      <a:endParaRPr lang="es-ES" sz="1600" dirty="0">
                        <a:effectLst/>
                      </a:endParaRPr>
                    </a:p>
                  </a:txBody>
                  <a:tcPr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a:effectLst/>
                        </a:rPr>
                        <a:t>Peter David</a:t>
                      </a:r>
                    </a:p>
                  </a:txBody>
                  <a:tcPr anchor="ctr"/>
                </a:tc>
                <a:extLst>
                  <a:ext uri="{0D108BD9-81ED-4DB2-BD59-A6C34878D82A}">
                    <a16:rowId xmlns:a16="http://schemas.microsoft.com/office/drawing/2014/main" val="10004"/>
                  </a:ext>
                </a:extLst>
              </a:tr>
              <a:tr h="0">
                <a:tc>
                  <a:txBody>
                    <a:bodyPr/>
                    <a:lstStyle/>
                    <a:p>
                      <a:pPr algn="l" fontAlgn="base"/>
                      <a:r>
                        <a:rPr lang="es-ES" sz="1600" dirty="0">
                          <a:effectLst/>
                        </a:rPr>
                        <a:t>Gold</a:t>
                      </a:r>
                    </a:p>
                  </a:txBody>
                  <a:tcPr anchor="ctr"/>
                </a:tc>
                <a:tc>
                  <a:txBody>
                    <a:bodyPr/>
                    <a:lstStyle/>
                    <a:p>
                      <a:pPr algn="l" fontAlgn="base"/>
                      <a:r>
                        <a:rPr lang="es-ES" sz="1600" dirty="0">
                          <a:effectLst/>
                        </a:rPr>
                        <a:t>Isaac </a:t>
                      </a:r>
                      <a:r>
                        <a:rPr lang="es-ES" sz="1600" dirty="0" err="1">
                          <a:effectLst/>
                        </a:rPr>
                        <a:t>Asimov</a:t>
                      </a:r>
                      <a:endParaRPr lang="es-ES" sz="1600" dirty="0">
                        <a:effectLst/>
                      </a:endParaRPr>
                    </a:p>
                  </a:txBody>
                  <a:tcPr anchor="ctr"/>
                </a:tc>
                <a:extLst>
                  <a:ext uri="{0D108BD9-81ED-4DB2-BD59-A6C34878D82A}">
                    <a16:rowId xmlns:a16="http://schemas.microsoft.com/office/drawing/2014/main" val="10005"/>
                  </a:ext>
                </a:extLst>
              </a:tr>
              <a:tr h="0">
                <a:tc>
                  <a:txBody>
                    <a:bodyPr/>
                    <a:lstStyle/>
                    <a:p>
                      <a:pPr algn="l" fontAlgn="base"/>
                      <a:r>
                        <a:rPr lang="es-ES" sz="1600" dirty="0" err="1">
                          <a:effectLst/>
                        </a:rPr>
                        <a:t>The</a:t>
                      </a:r>
                      <a:r>
                        <a:rPr lang="es-ES" sz="1600" dirty="0">
                          <a:effectLst/>
                        </a:rPr>
                        <a:t> Lord of </a:t>
                      </a:r>
                      <a:r>
                        <a:rPr lang="es-ES" sz="1600" dirty="0" err="1">
                          <a:effectLst/>
                        </a:rPr>
                        <a:t>the</a:t>
                      </a:r>
                      <a:r>
                        <a:rPr lang="es-ES" sz="1600" dirty="0">
                          <a:effectLst/>
                        </a:rPr>
                        <a:t> </a:t>
                      </a:r>
                      <a:r>
                        <a:rPr lang="es-ES" sz="1600" dirty="0" err="1">
                          <a:effectLst/>
                        </a:rPr>
                        <a:t>Rings</a:t>
                      </a:r>
                      <a:endParaRPr lang="es-ES" sz="1600" dirty="0">
                        <a:effectLst/>
                      </a:endParaRPr>
                    </a:p>
                  </a:txBody>
                  <a:tcPr anchor="ctr"/>
                </a:tc>
                <a:tc>
                  <a:txBody>
                    <a:bodyPr/>
                    <a:lstStyle/>
                    <a:p>
                      <a:pPr algn="l" fontAlgn="base"/>
                      <a:r>
                        <a:rPr lang="es-ES" sz="1600" dirty="0">
                          <a:effectLst/>
                        </a:rPr>
                        <a:t>NULL</a:t>
                      </a:r>
                    </a:p>
                  </a:txBody>
                  <a:tcPr anchor="ctr"/>
                </a:tc>
                <a:extLst>
                  <a:ext uri="{0D108BD9-81ED-4DB2-BD59-A6C34878D82A}">
                    <a16:rowId xmlns:a16="http://schemas.microsoft.com/office/drawing/2014/main" val="10006"/>
                  </a:ext>
                </a:extLst>
              </a:tr>
            </a:tbl>
          </a:graphicData>
        </a:graphic>
      </p:graphicFrame>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ángulo 13"/>
          <p:cNvSpPr/>
          <p:nvPr/>
        </p:nvSpPr>
        <p:spPr>
          <a:xfrm>
            <a:off x="735980" y="1907303"/>
            <a:ext cx="3605828"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a:t>
            </a:r>
            <a:r>
              <a:rPr lang="en-US" sz="1600" dirty="0" err="1">
                <a:solidFill>
                  <a:schemeClr val="lt1"/>
                </a:solidFill>
                <a:latin typeface="Courier New" panose="02070309020205020404" pitchFamily="49" charset="0"/>
                <a:cs typeface="Courier New" panose="02070309020205020404" pitchFamily="49" charset="0"/>
              </a:rPr>
              <a:t>libros.titulo</a:t>
            </a:r>
            <a:r>
              <a:rPr lang="en-US" sz="1600" dirty="0">
                <a:solidFill>
                  <a:schemeClr val="lt1"/>
                </a:solidFill>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autores.nombre</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solidFill>
                  <a:schemeClr val="lt1"/>
                </a:solidFill>
                <a:latin typeface="Courier New" panose="02070309020205020404" pitchFamily="49" charset="0"/>
                <a:cs typeface="Courier New" panose="02070309020205020404" pitchFamily="49" charset="0"/>
              </a:rPr>
              <a:t>FROM </a:t>
            </a:r>
            <a:r>
              <a:rPr lang="en-US" sz="1600" dirty="0" err="1">
                <a:solidFill>
                  <a:schemeClr val="lt1"/>
                </a:solidFill>
                <a:latin typeface="Courier New" panose="02070309020205020404" pitchFamily="49" charset="0"/>
                <a:cs typeface="Courier New" panose="02070309020205020404" pitchFamily="49" charset="0"/>
              </a:rPr>
              <a:t>autores</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LEFT JOIN </a:t>
            </a:r>
            <a:r>
              <a:rPr lang="en-US" sz="1600" dirty="0" err="1">
                <a:solidFill>
                  <a:schemeClr val="lt1"/>
                </a:solidFill>
                <a:latin typeface="Courier New" panose="02070309020205020404" pitchFamily="49" charset="0"/>
                <a:cs typeface="Courier New" panose="02070309020205020404" pitchFamily="49" charset="0"/>
              </a:rPr>
              <a:t>libros</a:t>
            </a:r>
            <a:endParaRPr lang="en-US" sz="1600" dirty="0">
              <a:solidFill>
                <a:schemeClr val="lt1"/>
              </a:solidFill>
              <a:latin typeface="Courier New" panose="02070309020205020404" pitchFamily="49" charset="0"/>
              <a:cs typeface="Courier New" panose="02070309020205020404" pitchFamily="49" charset="0"/>
            </a:endParaRPr>
          </a:p>
          <a:p>
            <a:r>
              <a:rPr lang="en-US" sz="1600" dirty="0">
                <a:solidFill>
                  <a:schemeClr val="lt1"/>
                </a:solidFill>
                <a:latin typeface="Courier New" panose="02070309020205020404" pitchFamily="49" charset="0"/>
                <a:cs typeface="Courier New" panose="02070309020205020404" pitchFamily="49" charset="0"/>
              </a:rPr>
              <a:t>ON </a:t>
            </a:r>
            <a:r>
              <a:rPr lang="en-US" sz="1600" dirty="0" err="1">
                <a:solidFill>
                  <a:schemeClr val="lt1"/>
                </a:solidFill>
                <a:latin typeface="Courier New" panose="02070309020205020404" pitchFamily="49" charset="0"/>
                <a:cs typeface="Courier New" panose="02070309020205020404" pitchFamily="49" charset="0"/>
              </a:rPr>
              <a:t>libros.autor</a:t>
            </a:r>
            <a:r>
              <a:rPr lang="en-US" sz="1600" dirty="0">
                <a:solidFill>
                  <a:schemeClr val="lt1"/>
                </a:solidFill>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solidFill>
                  <a:schemeClr val="lt1"/>
                </a:solidFill>
                <a:latin typeface="Courier New" panose="02070309020205020404" pitchFamily="49" charset="0"/>
                <a:cs typeface="Courier New" panose="02070309020205020404" pitchFamily="49" charset="0"/>
              </a:rPr>
              <a:t>autores.id_autor</a:t>
            </a:r>
            <a:endParaRPr lang="es-ES" sz="1600" dirty="0">
              <a:solidFill>
                <a:schemeClr val="lt1"/>
              </a:solidFill>
              <a:latin typeface="Courier New" panose="02070309020205020404" pitchFamily="49" charset="0"/>
              <a:cs typeface="Courier New" panose="02070309020205020404" pitchFamily="49" charset="0"/>
            </a:endParaRPr>
          </a:p>
        </p:txBody>
      </p:sp>
      <p:graphicFrame>
        <p:nvGraphicFramePr>
          <p:cNvPr id="15" name="Tabla 14"/>
          <p:cNvGraphicFramePr>
            <a:graphicFrameLocks noGrp="1"/>
          </p:cNvGraphicFramePr>
          <p:nvPr>
            <p:extLst>
              <p:ext uri="{D42A27DB-BD31-4B8C-83A1-F6EECF244321}">
                <p14:modId xmlns:p14="http://schemas.microsoft.com/office/powerpoint/2010/main" val="3325858596"/>
              </p:ext>
            </p:extLst>
          </p:nvPr>
        </p:nvGraphicFramePr>
        <p:xfrm>
          <a:off x="4758179" y="1737293"/>
          <a:ext cx="3931795" cy="2346960"/>
        </p:xfrm>
        <a:graphic>
          <a:graphicData uri="http://schemas.openxmlformats.org/drawingml/2006/table">
            <a:tbl>
              <a:tblPr firstRow="1" bandRow="1">
                <a:tableStyleId>{72833802-FEF1-4C79-8D5D-14CF1EAF98D9}</a:tableStyleId>
              </a:tblPr>
              <a:tblGrid>
                <a:gridCol w="1813467">
                  <a:extLst>
                    <a:ext uri="{9D8B030D-6E8A-4147-A177-3AD203B41FA5}">
                      <a16:colId xmlns:a16="http://schemas.microsoft.com/office/drawing/2014/main" val="20000"/>
                    </a:ext>
                  </a:extLst>
                </a:gridCol>
                <a:gridCol w="2118328">
                  <a:extLst>
                    <a:ext uri="{9D8B030D-6E8A-4147-A177-3AD203B41FA5}">
                      <a16:colId xmlns:a16="http://schemas.microsoft.com/office/drawing/2014/main" val="20001"/>
                    </a:ext>
                  </a:extLst>
                </a:gridCol>
              </a:tblGrid>
              <a:tr h="318282">
                <a:tc>
                  <a:txBody>
                    <a:bodyPr/>
                    <a:lstStyle/>
                    <a:p>
                      <a:pPr algn="l" fontAlgn="base"/>
                      <a:r>
                        <a:rPr lang="es-ES" sz="1600" dirty="0" err="1">
                          <a:effectLst/>
                        </a:rPr>
                        <a:t>Libros.titulo</a:t>
                      </a:r>
                      <a:endParaRPr lang="es-ES" sz="1600" b="1" dirty="0">
                        <a:solidFill>
                          <a:srgbClr val="000000"/>
                        </a:solidFill>
                        <a:effectLst/>
                        <a:latin typeface="FreeSans"/>
                      </a:endParaRPr>
                    </a:p>
                  </a:txBody>
                  <a:tcPr anchor="ctr"/>
                </a:tc>
                <a:tc>
                  <a:txBody>
                    <a:bodyPr/>
                    <a:lstStyle/>
                    <a:p>
                      <a:pPr algn="l" fontAlgn="base"/>
                      <a:r>
                        <a:rPr lang="es-ES" sz="1600" dirty="0" err="1">
                          <a:effectLst/>
                        </a:rPr>
                        <a:t>Autores.nombres</a:t>
                      </a:r>
                      <a:endParaRPr lang="es-ES" sz="1600" b="1" dirty="0">
                        <a:solidFill>
                          <a:srgbClr val="000000"/>
                        </a:solidFill>
                        <a:effectLst/>
                        <a:latin typeface="FreeSans"/>
                      </a:endParaRPr>
                    </a:p>
                  </a:txBody>
                  <a:tcPr anchor="ctr"/>
                </a:tc>
                <a:extLst>
                  <a:ext uri="{0D108BD9-81ED-4DB2-BD59-A6C34878D82A}">
                    <a16:rowId xmlns:a16="http://schemas.microsoft.com/office/drawing/2014/main" val="10000"/>
                  </a:ext>
                </a:extLst>
              </a:tr>
              <a:tr h="0">
                <a:tc>
                  <a:txBody>
                    <a:bodyPr/>
                    <a:lstStyle/>
                    <a:p>
                      <a:pPr algn="l" fontAlgn="base"/>
                      <a:r>
                        <a:rPr lang="es-ES" sz="1600">
                          <a:effectLst/>
                        </a:rPr>
                        <a:t>The Green Mile</a:t>
                      </a:r>
                    </a:p>
                  </a:txBody>
                  <a:tcPr anchor="ctr"/>
                </a:tc>
                <a:tc>
                  <a:txBody>
                    <a:bodyPr/>
                    <a:lstStyle/>
                    <a:p>
                      <a:pPr algn="l" fontAlgn="base"/>
                      <a:r>
                        <a:rPr lang="es-ES" sz="1600">
                          <a:effectLst/>
                        </a:rPr>
                        <a:t>Stephen King</a:t>
                      </a:r>
                    </a:p>
                  </a:txBody>
                  <a:tcPr anchor="ctr"/>
                </a:tc>
                <a:extLst>
                  <a:ext uri="{0D108BD9-81ED-4DB2-BD59-A6C34878D82A}">
                    <a16:rowId xmlns:a16="http://schemas.microsoft.com/office/drawing/2014/main" val="10001"/>
                  </a:ext>
                </a:extLst>
              </a:tr>
              <a:tr h="0">
                <a:tc>
                  <a:txBody>
                    <a:bodyPr/>
                    <a:lstStyle/>
                    <a:p>
                      <a:pPr algn="l" fontAlgn="base"/>
                      <a:r>
                        <a:rPr lang="es-ES" sz="1600">
                          <a:effectLst/>
                        </a:rPr>
                        <a:t>Guards, Guards!</a:t>
                      </a:r>
                    </a:p>
                  </a:txBody>
                  <a:tcPr anchor="ctr"/>
                </a:tc>
                <a:tc>
                  <a:txBody>
                    <a:bodyPr/>
                    <a:lstStyle/>
                    <a:p>
                      <a:pPr algn="l" fontAlgn="base"/>
                      <a:r>
                        <a:rPr lang="es-ES" sz="1600">
                          <a:effectLst/>
                        </a:rPr>
                        <a:t>Terry Pratchet</a:t>
                      </a:r>
                    </a:p>
                  </a:txBody>
                  <a:tcPr anchor="ctr"/>
                </a:tc>
                <a:extLst>
                  <a:ext uri="{0D108BD9-81ED-4DB2-BD59-A6C34878D82A}">
                    <a16:rowId xmlns:a16="http://schemas.microsoft.com/office/drawing/2014/main" val="10002"/>
                  </a:ext>
                </a:extLst>
              </a:tr>
              <a:tr h="0">
                <a:tc>
                  <a:txBody>
                    <a:bodyPr/>
                    <a:lstStyle/>
                    <a:p>
                      <a:pPr algn="l" fontAlgn="base"/>
                      <a:r>
                        <a:rPr lang="es-ES" sz="1600">
                          <a:effectLst/>
                        </a:rPr>
                        <a:t>Imzadi</a:t>
                      </a:r>
                    </a:p>
                  </a:txBody>
                  <a:tcPr anchor="ctr"/>
                </a:tc>
                <a:tc>
                  <a:txBody>
                    <a:bodyPr/>
                    <a:lstStyle/>
                    <a:p>
                      <a:pPr algn="l" fontAlgn="base"/>
                      <a:r>
                        <a:rPr lang="es-ES" sz="1600" dirty="0">
                          <a:effectLst/>
                        </a:rPr>
                        <a:t>Peter David</a:t>
                      </a:r>
                    </a:p>
                  </a:txBody>
                  <a:tcPr anchor="ctr"/>
                </a:tc>
                <a:extLst>
                  <a:ext uri="{0D108BD9-81ED-4DB2-BD59-A6C34878D82A}">
                    <a16:rowId xmlns:a16="http://schemas.microsoft.com/office/drawing/2014/main" val="10003"/>
                  </a:ext>
                </a:extLst>
              </a:tr>
              <a:tr h="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err="1">
                          <a:effectLst/>
                        </a:rPr>
                        <a:t>Howling</a:t>
                      </a:r>
                      <a:r>
                        <a:rPr lang="es-ES" sz="1600" dirty="0">
                          <a:effectLst/>
                        </a:rPr>
                        <a:t> </a:t>
                      </a:r>
                      <a:r>
                        <a:rPr lang="es-ES" sz="1600" dirty="0" err="1">
                          <a:effectLst/>
                        </a:rPr>
                        <a:t>Mad</a:t>
                      </a:r>
                      <a:endParaRPr lang="es-ES" sz="1600" dirty="0">
                        <a:effectLst/>
                      </a:endParaRPr>
                    </a:p>
                  </a:txBody>
                  <a:tcPr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600" dirty="0">
                          <a:effectLst/>
                        </a:rPr>
                        <a:t>Peter David</a:t>
                      </a:r>
                    </a:p>
                  </a:txBody>
                  <a:tcPr anchor="ctr"/>
                </a:tc>
                <a:extLst>
                  <a:ext uri="{0D108BD9-81ED-4DB2-BD59-A6C34878D82A}">
                    <a16:rowId xmlns:a16="http://schemas.microsoft.com/office/drawing/2014/main" val="10004"/>
                  </a:ext>
                </a:extLst>
              </a:tr>
              <a:tr h="0">
                <a:tc>
                  <a:txBody>
                    <a:bodyPr/>
                    <a:lstStyle/>
                    <a:p>
                      <a:pPr algn="l" fontAlgn="base"/>
                      <a:r>
                        <a:rPr lang="es-ES" sz="1600" dirty="0">
                          <a:effectLst/>
                        </a:rPr>
                        <a:t>Gold</a:t>
                      </a:r>
                    </a:p>
                  </a:txBody>
                  <a:tcPr anchor="ctr"/>
                </a:tc>
                <a:tc>
                  <a:txBody>
                    <a:bodyPr/>
                    <a:lstStyle/>
                    <a:p>
                      <a:pPr algn="l" fontAlgn="base"/>
                      <a:r>
                        <a:rPr lang="es-ES" sz="1600" dirty="0">
                          <a:effectLst/>
                        </a:rPr>
                        <a:t>Isaac </a:t>
                      </a:r>
                      <a:r>
                        <a:rPr lang="es-ES" sz="1600" dirty="0" err="1">
                          <a:effectLst/>
                        </a:rPr>
                        <a:t>Asimov</a:t>
                      </a:r>
                      <a:endParaRPr lang="es-ES" sz="1600" dirty="0">
                        <a:effectLst/>
                      </a:endParaRPr>
                    </a:p>
                  </a:txBody>
                  <a:tcPr anchor="ctr"/>
                </a:tc>
                <a:extLst>
                  <a:ext uri="{0D108BD9-81ED-4DB2-BD59-A6C34878D82A}">
                    <a16:rowId xmlns:a16="http://schemas.microsoft.com/office/drawing/2014/main" val="10005"/>
                  </a:ext>
                </a:extLst>
              </a:tr>
              <a:tr h="0">
                <a:tc>
                  <a:txBody>
                    <a:bodyPr/>
                    <a:lstStyle/>
                    <a:p>
                      <a:pPr algn="l" fontAlgn="base"/>
                      <a:r>
                        <a:rPr lang="es-ES" sz="1600" dirty="0">
                          <a:effectLst/>
                        </a:rPr>
                        <a:t>NULL</a:t>
                      </a:r>
                    </a:p>
                  </a:txBody>
                  <a:tcPr anchor="ctr"/>
                </a:tc>
                <a:tc>
                  <a:txBody>
                    <a:bodyPr/>
                    <a:lstStyle/>
                    <a:p>
                      <a:pPr algn="l" fontAlgn="base"/>
                      <a:r>
                        <a:rPr lang="es-ES" sz="1600" dirty="0">
                          <a:effectLst/>
                        </a:rPr>
                        <a:t> Neil </a:t>
                      </a:r>
                      <a:r>
                        <a:rPr lang="es-ES" sz="1600" dirty="0" err="1">
                          <a:effectLst/>
                        </a:rPr>
                        <a:t>Gaiman</a:t>
                      </a:r>
                      <a:r>
                        <a:rPr lang="es-ES" sz="1600" dirty="0">
                          <a:effectLst/>
                        </a:rPr>
                        <a:t> </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74556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Relaciones entre tres tablas</a:t>
            </a:r>
          </a:p>
        </p:txBody>
      </p:sp>
      <p:sp>
        <p:nvSpPr>
          <p:cNvPr id="5" name="4 Rectángulo"/>
          <p:cNvSpPr/>
          <p:nvPr/>
        </p:nvSpPr>
        <p:spPr>
          <a:xfrm>
            <a:off x="824823" y="2206982"/>
            <a:ext cx="5676186" cy="2308324"/>
          </a:xfrm>
          <a:prstGeom prst="rect">
            <a:avLst/>
          </a:prstGeom>
        </p:spPr>
        <p:txBody>
          <a:bodyPr wrap="square">
            <a:spAutoFit/>
          </a:bodyPr>
          <a:lstStyle/>
          <a:p>
            <a:pPr>
              <a:tabLst>
                <a:tab pos="1439863" algn="l"/>
              </a:tabLst>
            </a:pPr>
            <a:r>
              <a:rPr lang="en-US" dirty="0"/>
              <a:t>SELECT table1 .col, table3 .col </a:t>
            </a:r>
          </a:p>
          <a:p>
            <a:pPr>
              <a:tabLst>
                <a:tab pos="1439863" algn="l"/>
              </a:tabLst>
            </a:pPr>
            <a:endParaRPr lang="en-US" dirty="0"/>
          </a:p>
          <a:p>
            <a:pPr>
              <a:tabLst>
                <a:tab pos="1439863" algn="l"/>
              </a:tabLst>
            </a:pPr>
            <a:r>
              <a:rPr lang="en-US" dirty="0"/>
              <a:t>FROM table1 	JOIN table2</a:t>
            </a:r>
          </a:p>
          <a:p>
            <a:pPr>
              <a:tabLst>
                <a:tab pos="1439863" algn="l"/>
              </a:tabLst>
            </a:pPr>
            <a:r>
              <a:rPr lang="en-US" dirty="0"/>
              <a:t>	ON table1.primarykey = table2.foreignkey</a:t>
            </a:r>
          </a:p>
          <a:p>
            <a:pPr>
              <a:tabLst>
                <a:tab pos="1439863" algn="l"/>
              </a:tabLst>
            </a:pPr>
            <a:r>
              <a:rPr lang="en-US" dirty="0"/>
              <a:t>                        </a:t>
            </a:r>
          </a:p>
          <a:p>
            <a:pPr>
              <a:tabLst>
                <a:tab pos="1439863" algn="l"/>
              </a:tabLst>
            </a:pPr>
            <a:endParaRPr lang="en-US" dirty="0"/>
          </a:p>
          <a:p>
            <a:pPr>
              <a:tabLst>
                <a:tab pos="1439863" algn="l"/>
              </a:tabLst>
            </a:pPr>
            <a:r>
              <a:rPr lang="en-US" dirty="0"/>
              <a:t>	JOIN table3 </a:t>
            </a:r>
          </a:p>
          <a:p>
            <a:pPr>
              <a:tabLst>
                <a:tab pos="1439863" algn="l"/>
              </a:tabLst>
            </a:pPr>
            <a:r>
              <a:rPr lang="en-US" dirty="0"/>
              <a:t>	ON table2.primarykey = table3.foreignkey</a:t>
            </a:r>
          </a:p>
        </p:txBody>
      </p:sp>
      <p:sp>
        <p:nvSpPr>
          <p:cNvPr id="8" name="7 CuadroTexto"/>
          <p:cNvSpPr txBox="1"/>
          <p:nvPr/>
        </p:nvSpPr>
        <p:spPr>
          <a:xfrm>
            <a:off x="5537916" y="1745317"/>
            <a:ext cx="2640764"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Se genera temporalmente una unión de las 2 primeras tablas</a:t>
            </a:r>
          </a:p>
        </p:txBody>
      </p:sp>
      <p:sp>
        <p:nvSpPr>
          <p:cNvPr id="9" name="8 Rectángulo"/>
          <p:cNvSpPr/>
          <p:nvPr/>
        </p:nvSpPr>
        <p:spPr>
          <a:xfrm>
            <a:off x="824823" y="2756079"/>
            <a:ext cx="5676186" cy="837127"/>
          </a:xfrm>
          <a:prstGeom prst="rect">
            <a:avLst/>
          </a:prstGeom>
          <a:noFill/>
          <a:ln>
            <a:solidFill>
              <a:srgbClr val="FFC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1" name="10 Rectángulo"/>
          <p:cNvSpPr/>
          <p:nvPr/>
        </p:nvSpPr>
        <p:spPr>
          <a:xfrm>
            <a:off x="824823" y="3771364"/>
            <a:ext cx="5676186" cy="837127"/>
          </a:xfrm>
          <a:prstGeom prst="rect">
            <a:avLst/>
          </a:prstGeom>
          <a:noFill/>
          <a:ln>
            <a:solidFill>
              <a:srgbClr val="FFC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12" name="11 CuadroTexto"/>
          <p:cNvSpPr txBox="1"/>
          <p:nvPr/>
        </p:nvSpPr>
        <p:spPr>
          <a:xfrm>
            <a:off x="5537916" y="4778062"/>
            <a:ext cx="2640764"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s-E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Se completa la unión de esta tabla temporal con la siguiente tabla</a:t>
            </a:r>
          </a:p>
        </p:txBody>
      </p:sp>
    </p:spTree>
    <p:extLst>
      <p:ext uri="{BB962C8B-B14F-4D97-AF65-F5344CB8AC3E}">
        <p14:creationId xmlns:p14="http://schemas.microsoft.com/office/powerpoint/2010/main" val="40677236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(12b).</a:t>
            </a:r>
          </a:p>
        </p:txBody>
      </p:sp>
      <p:sp>
        <p:nvSpPr>
          <p:cNvPr id="3" name="CuadroTexto 2"/>
          <p:cNvSpPr txBox="1"/>
          <p:nvPr/>
        </p:nvSpPr>
        <p:spPr>
          <a:xfrm>
            <a:off x="1036749" y="1559580"/>
            <a:ext cx="7002846" cy="1477328"/>
          </a:xfrm>
          <a:prstGeom prst="rect">
            <a:avLst/>
          </a:prstGeom>
          <a:noFill/>
        </p:spPr>
        <p:txBody>
          <a:bodyPr wrap="square" rtlCol="0">
            <a:spAutoFit/>
          </a:bodyPr>
          <a:lstStyle/>
          <a:p>
            <a:r>
              <a:rPr lang="es-ES" b="1" dirty="0"/>
              <a:t>Consultas SQL: Uniones de tres tablas</a:t>
            </a:r>
            <a:r>
              <a:rPr lang="es-ES" dirty="0"/>
              <a:t>. Iniciamos el interfaz en línea de comandos o consola de MySQL, para realizar las siguientes operaciones</a:t>
            </a:r>
          </a:p>
          <a:p>
            <a:pPr marL="342900" indent="-342900">
              <a:buFont typeface="+mj-lt"/>
              <a:buAutoNum type="arabicPeriod"/>
            </a:pPr>
            <a:r>
              <a:rPr lang="es-ES" dirty="0"/>
              <a:t>Conectamos a </a:t>
            </a:r>
            <a:r>
              <a:rPr lang="es-ES" dirty="0" err="1"/>
              <a:t>World</a:t>
            </a:r>
            <a:r>
              <a:rPr lang="es-ES" dirty="0"/>
              <a:t> y comprobamos las tablas disponibles</a:t>
            </a:r>
          </a:p>
          <a:p>
            <a:pPr marL="342900" indent="-342900">
              <a:buFont typeface="+mj-lt"/>
              <a:buAutoNum type="arabicPeriod"/>
            </a:pPr>
            <a:r>
              <a:rPr lang="es-ES" dirty="0"/>
              <a:t>Seleccionamos ciudades Europeas de más de 1.500.000 de habitantes indicado el país al que pertenecen y sus lenguajes oficiales</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0" name="9 Rectángulo"/>
          <p:cNvSpPr/>
          <p:nvPr/>
        </p:nvSpPr>
        <p:spPr>
          <a:xfrm>
            <a:off x="1162011" y="3299878"/>
            <a:ext cx="6877584" cy="2862322"/>
          </a:xfrm>
          <a:prstGeom prst="rect">
            <a:avLst/>
          </a:prstGeom>
        </p:spPr>
        <p:txBody>
          <a:bodyPr wrap="square">
            <a:spAutoFit/>
          </a:bodyPr>
          <a:lstStyle/>
          <a:p>
            <a:r>
              <a:rPr lang="es-ES" sz="2000" noProof="1"/>
              <a:t>select city.name, countrylanguage.Language, 	countrylanguage.Percentage </a:t>
            </a:r>
          </a:p>
          <a:p>
            <a:r>
              <a:rPr lang="es-ES" sz="2000" noProof="1"/>
              <a:t>	FROM city JOIN country </a:t>
            </a:r>
          </a:p>
          <a:p>
            <a:r>
              <a:rPr lang="es-ES" sz="2000" noProof="1"/>
              <a:t>	ON city.CountryCode = Country.Code</a:t>
            </a:r>
          </a:p>
          <a:p>
            <a:r>
              <a:rPr lang="es-ES" sz="2000" noProof="1"/>
              <a:t>	JOIN countrylanguage </a:t>
            </a:r>
          </a:p>
          <a:p>
            <a:r>
              <a:rPr lang="es-ES" sz="2000" noProof="1"/>
              <a:t>	ON Country.Code =Countrylanguage.CountryCode </a:t>
            </a:r>
          </a:p>
          <a:p>
            <a:r>
              <a:rPr lang="es-ES" sz="2000" noProof="1"/>
              <a:t>	WHERE country.Continent = 'Europe‘</a:t>
            </a:r>
          </a:p>
          <a:p>
            <a:r>
              <a:rPr lang="es-ES" sz="2000" noProof="1"/>
              <a:t>	AND city.Population &gt; 1500000</a:t>
            </a:r>
          </a:p>
          <a:p>
            <a:r>
              <a:rPr lang="es-ES" sz="2000" noProof="1"/>
              <a:t>	AND countrylanguage.IsOfficial  = ‘T‘</a:t>
            </a:r>
          </a:p>
        </p:txBody>
      </p:sp>
    </p:spTree>
    <p:extLst>
      <p:ext uri="{BB962C8B-B14F-4D97-AF65-F5344CB8AC3E}">
        <p14:creationId xmlns:p14="http://schemas.microsoft.com/office/powerpoint/2010/main" val="1333546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046" name="CuadroTexto 1045"/>
          <p:cNvSpPr txBox="1"/>
          <p:nvPr/>
        </p:nvSpPr>
        <p:spPr>
          <a:xfrm>
            <a:off x="947057" y="1468101"/>
            <a:ext cx="542136" cy="369332"/>
          </a:xfrm>
          <a:prstGeom prst="rect">
            <a:avLst/>
          </a:prstGeom>
          <a:noFill/>
        </p:spPr>
        <p:txBody>
          <a:bodyPr wrap="none" rtlCol="0">
            <a:spAutoFit/>
          </a:bodyPr>
          <a:lstStyle/>
          <a:p>
            <a:r>
              <a:rPr lang="es-ES" dirty="0"/>
              <a:t>Uso</a:t>
            </a:r>
          </a:p>
        </p:txBody>
      </p:sp>
      <p:sp>
        <p:nvSpPr>
          <p:cNvPr id="1047" name="CuadroTexto 1046"/>
          <p:cNvSpPr txBox="1"/>
          <p:nvPr/>
        </p:nvSpPr>
        <p:spPr>
          <a:xfrm>
            <a:off x="3984171" y="5011642"/>
            <a:ext cx="3147336" cy="1323439"/>
          </a:xfrm>
          <a:prstGeom prst="rect">
            <a:avLst/>
          </a:prstGeom>
          <a:noFill/>
        </p:spPr>
        <p:txBody>
          <a:bodyPr wrap="none" rtlCol="0">
            <a:spAutoFit/>
          </a:bodyPr>
          <a:lstStyle/>
          <a:p>
            <a:pPr marL="285750" indent="-285750">
              <a:buFont typeface="Wingdings" panose="05000000000000000000" pitchFamily="2" charset="2"/>
              <a:buChar char="Ø"/>
            </a:pPr>
            <a:r>
              <a:rPr lang="es-ES" sz="2000" dirty="0"/>
              <a:t>Funciones matemáticas</a:t>
            </a:r>
          </a:p>
          <a:p>
            <a:pPr marL="285750" indent="-285750">
              <a:buFont typeface="Wingdings" panose="05000000000000000000" pitchFamily="2" charset="2"/>
              <a:buChar char="Ø"/>
            </a:pPr>
            <a:r>
              <a:rPr lang="es-ES" sz="2000" dirty="0"/>
              <a:t>Funciones agregadas</a:t>
            </a:r>
          </a:p>
          <a:p>
            <a:pPr marL="285750" indent="-285750">
              <a:buFont typeface="Wingdings" panose="05000000000000000000" pitchFamily="2" charset="2"/>
              <a:buChar char="Ø"/>
            </a:pPr>
            <a:r>
              <a:rPr lang="es-ES" sz="2000" dirty="0"/>
              <a:t>Funciones de cadena</a:t>
            </a:r>
          </a:p>
          <a:p>
            <a:pPr marL="285750" indent="-285750">
              <a:buFont typeface="Wingdings" panose="05000000000000000000" pitchFamily="2" charset="2"/>
              <a:buChar char="Ø"/>
            </a:pPr>
            <a:r>
              <a:rPr lang="es-ES" sz="2000" dirty="0"/>
              <a:t>Funciones de fecha y hora</a:t>
            </a:r>
          </a:p>
        </p:txBody>
      </p:sp>
      <p:sp>
        <p:nvSpPr>
          <p:cNvPr id="1048" name="CuadroTexto 1047"/>
          <p:cNvSpPr txBox="1"/>
          <p:nvPr/>
        </p:nvSpPr>
        <p:spPr>
          <a:xfrm>
            <a:off x="1306286" y="2037980"/>
            <a:ext cx="6734792" cy="369332"/>
          </a:xfrm>
          <a:prstGeom prst="rect">
            <a:avLst/>
          </a:prstGeom>
          <a:noFill/>
        </p:spPr>
        <p:txBody>
          <a:bodyPr wrap="none" rtlCol="0">
            <a:spAutoFit/>
          </a:bodyPr>
          <a:lstStyle/>
          <a:p>
            <a:pPr marL="285750" indent="-285750">
              <a:buFont typeface="Wingdings" panose="05000000000000000000" pitchFamily="2" charset="2"/>
              <a:buChar char="ü"/>
            </a:pPr>
            <a:r>
              <a:rPr lang="es-ES" dirty="0"/>
              <a:t>Como un valor más en la lista de valores a recuperar por un SELECT </a:t>
            </a:r>
          </a:p>
        </p:txBody>
      </p:sp>
      <p:sp>
        <p:nvSpPr>
          <p:cNvPr id="1049" name="Rectángulo 1048"/>
          <p:cNvSpPr/>
          <p:nvPr/>
        </p:nvSpPr>
        <p:spPr>
          <a:xfrm>
            <a:off x="1905000" y="2515526"/>
            <a:ext cx="634637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title, text, LENGTH(text) FROM papers</a:t>
            </a:r>
          </a:p>
          <a:p>
            <a:r>
              <a:rPr lang="en-US" sz="1600" dirty="0">
                <a:solidFill>
                  <a:schemeClr val="lt1"/>
                </a:solidFill>
                <a:latin typeface="Courier New" panose="02070309020205020404" pitchFamily="49" charset="0"/>
                <a:cs typeface="Courier New" panose="02070309020205020404" pitchFamily="49" charset="0"/>
              </a:rPr>
              <a:t>WHERE author = 'Stacie Sheldon'</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50" name="CuadroTexto 1049"/>
          <p:cNvSpPr txBox="1"/>
          <p:nvPr/>
        </p:nvSpPr>
        <p:spPr>
          <a:xfrm>
            <a:off x="1306286" y="3415954"/>
            <a:ext cx="3726661" cy="369332"/>
          </a:xfrm>
          <a:prstGeom prst="rect">
            <a:avLst/>
          </a:prstGeom>
          <a:noFill/>
        </p:spPr>
        <p:txBody>
          <a:bodyPr wrap="none" rtlCol="0">
            <a:spAutoFit/>
          </a:bodyPr>
          <a:lstStyle/>
          <a:p>
            <a:pPr marL="285750" indent="-285750">
              <a:buFont typeface="Wingdings" panose="05000000000000000000" pitchFamily="2" charset="2"/>
              <a:buChar char="ü"/>
            </a:pPr>
            <a:r>
              <a:rPr lang="es-ES" dirty="0"/>
              <a:t>Compa parte de la cláusula WHERE</a:t>
            </a:r>
          </a:p>
        </p:txBody>
      </p:sp>
      <p:sp>
        <p:nvSpPr>
          <p:cNvPr id="1051" name="Rectángulo 1050"/>
          <p:cNvSpPr/>
          <p:nvPr/>
        </p:nvSpPr>
        <p:spPr>
          <a:xfrm>
            <a:off x="1904999" y="3928293"/>
            <a:ext cx="6346371"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lt1"/>
                </a:solidFill>
                <a:latin typeface="Courier New" panose="02070309020205020404" pitchFamily="49" charset="0"/>
                <a:cs typeface="Courier New" panose="02070309020205020404" pitchFamily="49" charset="0"/>
              </a:rPr>
              <a:t>SELECT name FROM people</a:t>
            </a:r>
          </a:p>
          <a:p>
            <a:r>
              <a:rPr lang="en-US" sz="1600" dirty="0">
                <a:solidFill>
                  <a:schemeClr val="lt1"/>
                </a:solidFill>
                <a:latin typeface="Courier New" panose="02070309020205020404" pitchFamily="49" charset="0"/>
                <a:cs typeface="Courier New" panose="02070309020205020404" pitchFamily="49" charset="0"/>
              </a:rPr>
              <a:t>WHERE password = ENCRYPT(name, LEFT(name, 2))</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1052" name="CuadroTexto 1051"/>
          <p:cNvSpPr txBox="1"/>
          <p:nvPr/>
        </p:nvSpPr>
        <p:spPr>
          <a:xfrm>
            <a:off x="947057" y="5488695"/>
            <a:ext cx="1920719" cy="369332"/>
          </a:xfrm>
          <a:prstGeom prst="rect">
            <a:avLst/>
          </a:prstGeom>
          <a:noFill/>
        </p:spPr>
        <p:txBody>
          <a:bodyPr wrap="none" rtlCol="0">
            <a:spAutoFit/>
          </a:bodyPr>
          <a:lstStyle/>
          <a:p>
            <a:r>
              <a:rPr lang="es-ES" dirty="0"/>
              <a:t>Tipos de funciones</a:t>
            </a:r>
          </a:p>
        </p:txBody>
      </p:sp>
      <p:cxnSp>
        <p:nvCxnSpPr>
          <p:cNvPr id="1054" name="Conector recto de flecha 1053"/>
          <p:cNvCxnSpPr>
            <a:stCxn id="1052" idx="3"/>
            <a:endCxn id="1047" idx="1"/>
          </p:cNvCxnSpPr>
          <p:nvPr/>
        </p:nvCxnSpPr>
        <p:spPr>
          <a:xfrm>
            <a:off x="2867776" y="5673361"/>
            <a:ext cx="1116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2119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agregadas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o de agrupamiento</a:t>
            </a:r>
            <a:r>
              <a:rPr lang="es-ES" sz="3600" b="1" i="1" dirty="0">
                <a:solidFill>
                  <a:srgbClr val="04617B"/>
                </a:solidFill>
                <a:effectLst>
                  <a:outerShdw blurRad="38100" dist="38100" dir="2700000" algn="tl">
                    <a:srgbClr val="C0C0C0"/>
                  </a:outerShdw>
                </a:effectLst>
                <a:latin typeface="Constantia"/>
              </a:rPr>
              <a:t> </a:t>
            </a:r>
            <a:r>
              <a:rPr lang="es-ES" sz="2700" b="1" i="1" baseline="50000" dirty="0">
                <a:solidFill>
                  <a:srgbClr val="04617B"/>
                </a:solidFill>
                <a:effectLst>
                  <a:outerShdw blurRad="38100" dist="38100" dir="2700000" algn="tl">
                    <a:srgbClr val="C0C0C0"/>
                  </a:outerShdw>
                </a:effectLst>
                <a:latin typeface="Constantia"/>
              </a:rPr>
              <a:t>(</a:t>
            </a:r>
            <a:r>
              <a:rPr lang="es-ES" sz="3600" b="1" i="1" baseline="30000" dirty="0">
                <a:solidFill>
                  <a:srgbClr val="04617B"/>
                </a:solidFill>
                <a:effectLst>
                  <a:outerShdw blurRad="38100" dist="38100" dir="2700000" algn="tl">
                    <a:srgbClr val="C0C0C0"/>
                  </a:outerShdw>
                </a:effectLst>
                <a:latin typeface="Constantia"/>
              </a:rPr>
              <a:t>*</a:t>
            </a:r>
            <a:r>
              <a:rPr lang="es-ES" sz="2700" b="1" i="1" baseline="50000" dirty="0">
                <a:solidFill>
                  <a:srgbClr val="04617B"/>
                </a:solidFill>
                <a:effectLst>
                  <a:outerShdw blurRad="38100" dist="38100" dir="2700000" algn="tl">
                    <a:srgbClr val="C0C0C0"/>
                  </a:outerShdw>
                </a:effectLst>
                <a:latin typeface="Constantia"/>
              </a:rPr>
              <a:t>)</a:t>
            </a:r>
            <a:endParaRPr lang="es-ES" sz="3600" b="1" i="1" baseline="50000"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6" name="Rectángulo 45"/>
          <p:cNvSpPr/>
          <p:nvPr/>
        </p:nvSpPr>
        <p:spPr>
          <a:xfrm>
            <a:off x="1708068" y="3221258"/>
            <a:ext cx="4572000" cy="2031325"/>
          </a:xfrm>
          <a:prstGeom prst="rect">
            <a:avLst/>
          </a:prstGeom>
        </p:spPr>
        <p:txBody>
          <a:bodyPr>
            <a:spAutoFit/>
          </a:bodyPr>
          <a:lstStyle/>
          <a:p>
            <a:r>
              <a:rPr lang="en-US" dirty="0"/>
              <a:t>AVG() – </a:t>
            </a:r>
            <a:r>
              <a:rPr lang="es-ES" dirty="0"/>
              <a:t>devuelve el valor medio</a:t>
            </a:r>
          </a:p>
          <a:p>
            <a:r>
              <a:rPr lang="en-US" dirty="0"/>
              <a:t>COUNT() - </a:t>
            </a:r>
            <a:r>
              <a:rPr lang="es-ES" dirty="0"/>
              <a:t>devuelve el número de filas</a:t>
            </a:r>
          </a:p>
          <a:p>
            <a:r>
              <a:rPr lang="en-US" dirty="0"/>
              <a:t>FIRST() - </a:t>
            </a:r>
            <a:r>
              <a:rPr lang="es-ES" dirty="0"/>
              <a:t>devuelve el primer valor</a:t>
            </a:r>
          </a:p>
          <a:p>
            <a:r>
              <a:rPr lang="en-US" dirty="0"/>
              <a:t>LAST() - </a:t>
            </a:r>
            <a:r>
              <a:rPr lang="es-ES" dirty="0"/>
              <a:t>devuelve el último valor</a:t>
            </a:r>
          </a:p>
          <a:p>
            <a:r>
              <a:rPr lang="en-US" dirty="0"/>
              <a:t>MAX() - </a:t>
            </a:r>
            <a:r>
              <a:rPr lang="es-ES" dirty="0"/>
              <a:t>devuelve el mayor de los valores</a:t>
            </a:r>
          </a:p>
          <a:p>
            <a:r>
              <a:rPr lang="en-US" dirty="0"/>
              <a:t>MIN() - </a:t>
            </a:r>
            <a:r>
              <a:rPr lang="es-ES" dirty="0"/>
              <a:t>devuelve el menor de los valores</a:t>
            </a:r>
          </a:p>
          <a:p>
            <a:r>
              <a:rPr lang="en-US" dirty="0"/>
              <a:t>SUM() - </a:t>
            </a:r>
            <a:r>
              <a:rPr lang="es-ES" dirty="0"/>
              <a:t>devuelve la suma de los valores</a:t>
            </a:r>
          </a:p>
        </p:txBody>
      </p:sp>
      <p:sp>
        <p:nvSpPr>
          <p:cNvPr id="47" name="CuadroTexto 46"/>
          <p:cNvSpPr txBox="1"/>
          <p:nvPr/>
        </p:nvSpPr>
        <p:spPr>
          <a:xfrm>
            <a:off x="935909" y="1798341"/>
            <a:ext cx="4271711" cy="1200329"/>
          </a:xfrm>
          <a:prstGeom prst="rect">
            <a:avLst/>
          </a:prstGeom>
          <a:noFill/>
        </p:spPr>
        <p:txBody>
          <a:bodyPr wrap="square" rtlCol="0">
            <a:spAutoFit/>
          </a:bodyPr>
          <a:lstStyle/>
          <a:p>
            <a:r>
              <a:rPr lang="es-ES" dirty="0"/>
              <a:t>Son funciones que devuelven un valor único calculado a partir de los valores de una columna, generalmente para el conjunto de registros que cumplen una condición</a:t>
            </a:r>
          </a:p>
        </p:txBody>
      </p:sp>
      <p:cxnSp>
        <p:nvCxnSpPr>
          <p:cNvPr id="49" name="Conector recto de flecha 48"/>
          <p:cNvCxnSpPr>
            <a:stCxn id="47" idx="3"/>
            <a:endCxn id="51" idx="1"/>
          </p:cNvCxnSpPr>
          <p:nvPr/>
        </p:nvCxnSpPr>
        <p:spPr>
          <a:xfrm flipV="1">
            <a:off x="5207620" y="2396055"/>
            <a:ext cx="1072448" cy="2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6280068" y="1934390"/>
            <a:ext cx="1964008" cy="923330"/>
          </a:xfrm>
          <a:prstGeom prst="rect">
            <a:avLst/>
          </a:prstGeom>
          <a:noFill/>
        </p:spPr>
        <p:txBody>
          <a:bodyPr wrap="square" rtlCol="0">
            <a:spAutoFit/>
          </a:bodyPr>
          <a:lstStyle/>
          <a:p>
            <a:r>
              <a:rPr lang="es-ES" dirty="0"/>
              <a:t>Suelen usarse junto con la cláusula GROUP</a:t>
            </a:r>
          </a:p>
        </p:txBody>
      </p:sp>
      <p:sp>
        <p:nvSpPr>
          <p:cNvPr id="54" name="Rectángulo 53"/>
          <p:cNvSpPr/>
          <p:nvPr/>
        </p:nvSpPr>
        <p:spPr>
          <a:xfrm>
            <a:off x="3393145" y="5913958"/>
            <a:ext cx="5296829" cy="646331"/>
          </a:xfrm>
          <a:prstGeom prst="rect">
            <a:avLst/>
          </a:prstGeom>
        </p:spPr>
        <p:txBody>
          <a:bodyPr wrap="square">
            <a:spAutoFit/>
          </a:bodyPr>
          <a:lstStyle/>
          <a:p>
            <a:r>
              <a:rPr lang="es-ES" baseline="30000" dirty="0"/>
              <a:t>(*)</a:t>
            </a:r>
            <a:r>
              <a:rPr lang="es-ES" dirty="0"/>
              <a:t> “</a:t>
            </a:r>
            <a:r>
              <a:rPr lang="es-ES" dirty="0" err="1"/>
              <a:t>Aggregate</a:t>
            </a:r>
            <a:r>
              <a:rPr lang="es-ES" dirty="0"/>
              <a:t> </a:t>
            </a:r>
            <a:r>
              <a:rPr lang="es-ES" dirty="0" err="1"/>
              <a:t>Functions</a:t>
            </a:r>
            <a:r>
              <a:rPr lang="es-ES" dirty="0"/>
              <a:t>” suele traducirse como</a:t>
            </a:r>
            <a:br>
              <a:rPr lang="es-ES" dirty="0"/>
            </a:br>
            <a:r>
              <a:rPr lang="es-ES" dirty="0"/>
              <a:t>funciones agregadas, de agregado o de agrupamiento</a:t>
            </a:r>
          </a:p>
        </p:txBody>
      </p:sp>
    </p:spTree>
    <p:extLst>
      <p:ext uri="{BB962C8B-B14F-4D97-AF65-F5344CB8AC3E}">
        <p14:creationId xmlns:p14="http://schemas.microsoft.com/office/powerpoint/2010/main" val="2715755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Subqueries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151908" y="1674421"/>
            <a:ext cx="5510150" cy="646331"/>
          </a:xfrm>
          <a:prstGeom prst="rect">
            <a:avLst/>
          </a:prstGeom>
          <a:noFill/>
        </p:spPr>
        <p:txBody>
          <a:bodyPr wrap="square" rtlCol="0">
            <a:spAutoFit/>
          </a:bodyPr>
          <a:lstStyle/>
          <a:p>
            <a:r>
              <a:rPr lang="es-ES" dirty="0"/>
              <a:t>Una </a:t>
            </a:r>
            <a:r>
              <a:rPr lang="en-US" i="1" dirty="0"/>
              <a:t>subquery</a:t>
            </a:r>
            <a:r>
              <a:rPr lang="es-ES" dirty="0"/>
              <a:t> es una sentencia SELECT que forma parte de otra sentencia SQL, habitualmente en un WHERE</a:t>
            </a:r>
          </a:p>
        </p:txBody>
      </p:sp>
      <p:sp>
        <p:nvSpPr>
          <p:cNvPr id="7" name="CuadroTexto 6"/>
          <p:cNvSpPr txBox="1"/>
          <p:nvPr/>
        </p:nvSpPr>
        <p:spPr>
          <a:xfrm>
            <a:off x="1124341" y="4616532"/>
            <a:ext cx="6507678" cy="1754326"/>
          </a:xfrm>
          <a:prstGeom prst="rect">
            <a:avLst/>
          </a:prstGeom>
          <a:noFill/>
        </p:spPr>
        <p:txBody>
          <a:bodyPr wrap="square" rtlCol="0">
            <a:spAutoFit/>
          </a:bodyPr>
          <a:lstStyle/>
          <a:p>
            <a:r>
              <a:rPr lang="es-ES" dirty="0"/>
              <a:t>Funciones</a:t>
            </a:r>
          </a:p>
          <a:p>
            <a:pPr marL="285750" indent="-285750">
              <a:buFont typeface="Arial" panose="020B0604020202020204" pitchFamily="34" charset="0"/>
              <a:buChar char="•"/>
            </a:pPr>
            <a:r>
              <a:rPr lang="es-ES" dirty="0"/>
              <a:t>Eliminar JOINS innecesarios</a:t>
            </a:r>
          </a:p>
          <a:p>
            <a:pPr marL="285750" indent="-285750">
              <a:buFont typeface="Arial" panose="020B0604020202020204" pitchFamily="34" charset="0"/>
              <a:buChar char="•"/>
            </a:pPr>
            <a:r>
              <a:rPr lang="es-ES" dirty="0"/>
              <a:t>Incorporar el resultado de funciones a las condiciones de una sentencia SQL</a:t>
            </a:r>
          </a:p>
          <a:p>
            <a:pPr marL="285750" indent="-285750">
              <a:buFont typeface="Arial" panose="020B0604020202020204" pitchFamily="34" charset="0"/>
              <a:buChar char="•"/>
            </a:pPr>
            <a:r>
              <a:rPr lang="es-ES" dirty="0"/>
              <a:t>Usado en aplicaciones, eliminar múltiples </a:t>
            </a:r>
            <a:r>
              <a:rPr lang="en-US" i="1" dirty="0"/>
              <a:t>queries</a:t>
            </a:r>
            <a:r>
              <a:rPr lang="es-ES" dirty="0"/>
              <a:t> en los bucles</a:t>
            </a:r>
          </a:p>
          <a:p>
            <a:endParaRPr lang="es-ES" dirty="0"/>
          </a:p>
        </p:txBody>
      </p:sp>
      <p:sp>
        <p:nvSpPr>
          <p:cNvPr id="9" name="CuadroTexto 8"/>
          <p:cNvSpPr txBox="1"/>
          <p:nvPr/>
        </p:nvSpPr>
        <p:spPr>
          <a:xfrm>
            <a:off x="1151908" y="4032658"/>
            <a:ext cx="3483711" cy="369332"/>
          </a:xfrm>
          <a:prstGeom prst="rect">
            <a:avLst/>
          </a:prstGeom>
          <a:noFill/>
        </p:spPr>
        <p:txBody>
          <a:bodyPr wrap="none" rtlCol="0">
            <a:spAutoFit/>
          </a:bodyPr>
          <a:lstStyle/>
          <a:p>
            <a:r>
              <a:rPr lang="es-ES" dirty="0"/>
              <a:t>Siempre se indican entre paréntesis</a:t>
            </a:r>
          </a:p>
        </p:txBody>
      </p:sp>
      <p:sp>
        <p:nvSpPr>
          <p:cNvPr id="11" name="CuadroTexto 10"/>
          <p:cNvSpPr txBox="1"/>
          <p:nvPr/>
        </p:nvSpPr>
        <p:spPr>
          <a:xfrm>
            <a:off x="1151908" y="2520213"/>
            <a:ext cx="5557675" cy="646331"/>
          </a:xfrm>
          <a:prstGeom prst="rect">
            <a:avLst/>
          </a:prstGeom>
          <a:noFill/>
        </p:spPr>
        <p:txBody>
          <a:bodyPr wrap="none" rtlCol="0">
            <a:spAutoFit/>
          </a:bodyPr>
          <a:lstStyle/>
          <a:p>
            <a:r>
              <a:rPr lang="es-ES" dirty="0"/>
              <a:t>Se pueden incluir en SELECT, INSERT, UPDATE, DELETE, SET</a:t>
            </a:r>
          </a:p>
          <a:p>
            <a:r>
              <a:rPr lang="es-ES" dirty="0"/>
              <a:t>y DO.</a:t>
            </a:r>
          </a:p>
        </p:txBody>
      </p:sp>
      <p:sp>
        <p:nvSpPr>
          <p:cNvPr id="12" name="Rectángulo 11"/>
          <p:cNvSpPr/>
          <p:nvPr/>
        </p:nvSpPr>
        <p:spPr>
          <a:xfrm>
            <a:off x="2090058" y="3049289"/>
            <a:ext cx="4572000" cy="646331"/>
          </a:xfrm>
          <a:prstGeom prst="rect">
            <a:avLst/>
          </a:prstGeom>
        </p:spPr>
        <p:txBody>
          <a:bodyPr>
            <a:spAutoFit/>
          </a:bodyPr>
          <a:lstStyle/>
          <a:p>
            <a:r>
              <a:rPr lang="en-US" dirty="0"/>
              <a:t>SELECT </a:t>
            </a:r>
            <a:r>
              <a:rPr lang="en-US" dirty="0" err="1"/>
              <a:t>expresiones_y_columnas</a:t>
            </a:r>
            <a:r>
              <a:rPr lang="en-US" dirty="0"/>
              <a:t> FROM </a:t>
            </a:r>
            <a:r>
              <a:rPr lang="en-US" dirty="0" err="1"/>
              <a:t>nombre_tabla</a:t>
            </a:r>
            <a:r>
              <a:rPr lang="en-US" dirty="0"/>
              <a:t> WHERE </a:t>
            </a:r>
            <a:r>
              <a:rPr lang="en-US" dirty="0" err="1"/>
              <a:t>columna</a:t>
            </a:r>
            <a:r>
              <a:rPr lang="en-US" dirty="0"/>
              <a:t> = (SUBQUERY);</a:t>
            </a:r>
            <a:endParaRPr lang="es-ES" dirty="0"/>
          </a:p>
        </p:txBody>
      </p:sp>
    </p:spTree>
    <p:extLst>
      <p:ext uri="{BB962C8B-B14F-4D97-AF65-F5344CB8AC3E}">
        <p14:creationId xmlns:p14="http://schemas.microsoft.com/office/powerpoint/2010/main" val="652848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(13).</a:t>
            </a:r>
          </a:p>
        </p:txBody>
      </p:sp>
      <p:sp>
        <p:nvSpPr>
          <p:cNvPr id="3" name="CuadroTexto 2"/>
          <p:cNvSpPr txBox="1"/>
          <p:nvPr/>
        </p:nvSpPr>
        <p:spPr>
          <a:xfrm>
            <a:off x="1036749" y="1559580"/>
            <a:ext cx="7002846" cy="923330"/>
          </a:xfrm>
          <a:prstGeom prst="rect">
            <a:avLst/>
          </a:prstGeom>
          <a:noFill/>
        </p:spPr>
        <p:txBody>
          <a:bodyPr wrap="square" rtlCol="0">
            <a:spAutoFit/>
          </a:bodyPr>
          <a:lstStyle/>
          <a:p>
            <a:r>
              <a:rPr lang="es-ES" b="1" dirty="0"/>
              <a:t>Funciones de agregación</a:t>
            </a:r>
            <a:r>
              <a:rPr lang="es-ES" dirty="0"/>
              <a:t>. Iniciamos el interfaz en línea de comandos o consola de MySQL, para realizar las siguientes operaciones</a:t>
            </a:r>
          </a:p>
          <a:p>
            <a:pPr marL="342900" indent="-342900">
              <a:buFont typeface="+mj-lt"/>
              <a:buAutoNum type="arabicPeriod"/>
            </a:pPr>
            <a:r>
              <a:rPr lang="es-ES" dirty="0"/>
              <a:t>Conectamos a </a:t>
            </a:r>
            <a:r>
              <a:rPr lang="es-ES" dirty="0" err="1"/>
              <a:t>World</a:t>
            </a:r>
            <a:r>
              <a:rPr lang="es-ES" dirty="0"/>
              <a:t> y averiguamos …</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3 CuadroTexto"/>
          <p:cNvSpPr txBox="1"/>
          <p:nvPr/>
        </p:nvSpPr>
        <p:spPr>
          <a:xfrm>
            <a:off x="1973292" y="2690336"/>
            <a:ext cx="5385257" cy="1477328"/>
          </a:xfrm>
          <a:prstGeom prst="rect">
            <a:avLst/>
          </a:prstGeom>
          <a:noFill/>
        </p:spPr>
        <p:txBody>
          <a:bodyPr wrap="none" rtlCol="0">
            <a:spAutoFit/>
          </a:bodyPr>
          <a:lstStyle/>
          <a:p>
            <a:pPr marL="285750" indent="-285750">
              <a:buFont typeface="Arial" panose="020B0604020202020204" pitchFamily="34" charset="0"/>
              <a:buChar char="•"/>
            </a:pPr>
            <a:r>
              <a:rPr lang="es-ES" dirty="0"/>
              <a:t>Cuantos países hay en el mundo según nuestra tabla</a:t>
            </a:r>
          </a:p>
          <a:p>
            <a:pPr marL="285750" indent="-285750">
              <a:buFont typeface="Arial" panose="020B0604020202020204" pitchFamily="34" charset="0"/>
              <a:buChar char="•"/>
            </a:pPr>
            <a:r>
              <a:rPr lang="es-ES" dirty="0"/>
              <a:t>Cual es la superficie total del mundo</a:t>
            </a:r>
          </a:p>
          <a:p>
            <a:pPr marL="285750" indent="-285750">
              <a:buFont typeface="Arial" panose="020B0604020202020204" pitchFamily="34" charset="0"/>
              <a:buChar char="•"/>
            </a:pPr>
            <a:r>
              <a:rPr lang="es-ES" dirty="0"/>
              <a:t>Cual es la superficie media de los países del mundo</a:t>
            </a:r>
          </a:p>
          <a:p>
            <a:pPr marL="285750" indent="-285750">
              <a:buFont typeface="Arial" panose="020B0604020202020204" pitchFamily="34" charset="0"/>
              <a:buChar char="•"/>
            </a:pPr>
            <a:r>
              <a:rPr lang="es-ES" dirty="0"/>
              <a:t>Cual es el país más grande del mundo</a:t>
            </a:r>
          </a:p>
          <a:p>
            <a:pPr marL="285750" indent="-285750">
              <a:buFont typeface="Arial" panose="020B0604020202020204" pitchFamily="34" charset="0"/>
              <a:buChar char="•"/>
            </a:pPr>
            <a:r>
              <a:rPr lang="es-ES" dirty="0"/>
              <a:t>Cual es el </a:t>
            </a:r>
            <a:r>
              <a:rPr lang="es-ES" dirty="0" err="1"/>
              <a:t>pais</a:t>
            </a:r>
            <a:r>
              <a:rPr lang="es-ES" dirty="0"/>
              <a:t> más pequeño del mundo</a:t>
            </a:r>
          </a:p>
        </p:txBody>
      </p:sp>
      <p:sp>
        <p:nvSpPr>
          <p:cNvPr id="5" name="4 CuadroTexto"/>
          <p:cNvSpPr txBox="1"/>
          <p:nvPr/>
        </p:nvSpPr>
        <p:spPr>
          <a:xfrm>
            <a:off x="1202499" y="4568775"/>
            <a:ext cx="5102231" cy="369332"/>
          </a:xfrm>
          <a:prstGeom prst="rect">
            <a:avLst/>
          </a:prstGeom>
          <a:noFill/>
        </p:spPr>
        <p:txBody>
          <a:bodyPr wrap="none" rtlCol="0">
            <a:spAutoFit/>
          </a:bodyPr>
          <a:lstStyle/>
          <a:p>
            <a:r>
              <a:rPr lang="es-ES" dirty="0"/>
              <a:t>Combinando las funciones de agregación y </a:t>
            </a:r>
            <a:r>
              <a:rPr lang="en-US" i="1" dirty="0"/>
              <a:t>Group By</a:t>
            </a:r>
          </a:p>
        </p:txBody>
      </p:sp>
      <p:sp>
        <p:nvSpPr>
          <p:cNvPr id="6" name="5 CuadroTexto"/>
          <p:cNvSpPr txBox="1"/>
          <p:nvPr/>
        </p:nvSpPr>
        <p:spPr>
          <a:xfrm>
            <a:off x="2073499" y="5210827"/>
            <a:ext cx="5632311" cy="369332"/>
          </a:xfrm>
          <a:prstGeom prst="rect">
            <a:avLst/>
          </a:prstGeom>
          <a:noFill/>
        </p:spPr>
        <p:txBody>
          <a:bodyPr wrap="none" rtlCol="0">
            <a:spAutoFit/>
          </a:bodyPr>
          <a:lstStyle/>
          <a:p>
            <a:pPr marL="285750" indent="-285750">
              <a:buFont typeface="Arial" panose="020B0604020202020204" pitchFamily="34" charset="0"/>
              <a:buChar char="•"/>
            </a:pPr>
            <a:r>
              <a:rPr lang="es-ES" dirty="0"/>
              <a:t>Cual es la superficie y  la población  de cada continente</a:t>
            </a:r>
          </a:p>
        </p:txBody>
      </p:sp>
    </p:spTree>
    <p:extLst>
      <p:ext uri="{BB962C8B-B14F-4D97-AF65-F5344CB8AC3E}">
        <p14:creationId xmlns:p14="http://schemas.microsoft.com/office/powerpoint/2010/main" val="2413190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9265" y="35818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Bases de datos relacionales</a:t>
            </a:r>
          </a:p>
        </p:txBody>
      </p:sp>
      <p:sp>
        <p:nvSpPr>
          <p:cNvPr id="9" name="CuadroTexto 8"/>
          <p:cNvSpPr txBox="1"/>
          <p:nvPr/>
        </p:nvSpPr>
        <p:spPr>
          <a:xfrm>
            <a:off x="999082" y="1825424"/>
            <a:ext cx="3311099" cy="369332"/>
          </a:xfrm>
          <a:prstGeom prst="rect">
            <a:avLst/>
          </a:prstGeom>
          <a:noFill/>
        </p:spPr>
        <p:txBody>
          <a:bodyPr wrap="none" rtlCol="0">
            <a:spAutoFit/>
          </a:bodyPr>
          <a:lstStyle/>
          <a:p>
            <a:r>
              <a:rPr lang="es-ES" dirty="0"/>
              <a:t>¿la clave para mejorar el sistema?</a:t>
            </a:r>
          </a:p>
        </p:txBody>
      </p:sp>
      <p:sp>
        <p:nvSpPr>
          <p:cNvPr id="14" name="CuadroTexto 13"/>
          <p:cNvSpPr txBox="1"/>
          <p:nvPr/>
        </p:nvSpPr>
        <p:spPr>
          <a:xfrm>
            <a:off x="5747641" y="1594592"/>
            <a:ext cx="1876155" cy="830997"/>
          </a:xfrm>
          <a:prstGeom prst="rect">
            <a:avLst/>
          </a:prstGeom>
          <a:noFill/>
        </p:spPr>
        <p:txBody>
          <a:bodyPr wrap="none" rtlCol="0">
            <a:spAutoFit/>
          </a:bodyPr>
          <a:lstStyle/>
          <a:p>
            <a:r>
              <a:rPr lang="es-ES" sz="2400" b="1" dirty="0"/>
              <a:t>Base de datos</a:t>
            </a:r>
          </a:p>
          <a:p>
            <a:r>
              <a:rPr lang="es-ES" sz="2400" b="1" dirty="0"/>
              <a:t>“relacionales”</a:t>
            </a:r>
          </a:p>
        </p:txBody>
      </p:sp>
      <p:sp>
        <p:nvSpPr>
          <p:cNvPr id="13" name="CuadroTexto 12"/>
          <p:cNvSpPr txBox="1"/>
          <p:nvPr/>
        </p:nvSpPr>
        <p:spPr>
          <a:xfrm>
            <a:off x="1442111" y="3610826"/>
            <a:ext cx="3933459" cy="646331"/>
          </a:xfrm>
          <a:prstGeom prst="rect">
            <a:avLst/>
          </a:prstGeom>
          <a:noFill/>
        </p:spPr>
        <p:txBody>
          <a:bodyPr wrap="square" rtlCol="0">
            <a:spAutoFit/>
          </a:bodyPr>
          <a:lstStyle/>
          <a:p>
            <a:r>
              <a:rPr lang="es-ES" dirty="0"/>
              <a:t>los  campos relativos a una determinada entidad se agrupa en sucesivos </a:t>
            </a:r>
            <a:r>
              <a:rPr lang="es-ES" b="1" dirty="0">
                <a:solidFill>
                  <a:srgbClr val="4A7598"/>
                </a:solidFill>
              </a:rPr>
              <a:t>registros.</a:t>
            </a:r>
          </a:p>
        </p:txBody>
      </p:sp>
      <p:sp>
        <p:nvSpPr>
          <p:cNvPr id="19" name="CuadroTexto 18"/>
          <p:cNvSpPr txBox="1"/>
          <p:nvPr/>
        </p:nvSpPr>
        <p:spPr>
          <a:xfrm>
            <a:off x="1051811" y="2497852"/>
            <a:ext cx="4276171" cy="369332"/>
          </a:xfrm>
          <a:prstGeom prst="rect">
            <a:avLst/>
          </a:prstGeom>
          <a:noFill/>
        </p:spPr>
        <p:txBody>
          <a:bodyPr wrap="square" rtlCol="0">
            <a:spAutoFit/>
          </a:bodyPr>
          <a:lstStyle/>
          <a:p>
            <a:r>
              <a:rPr lang="es-ES" dirty="0"/>
              <a:t>la información se organiza </a:t>
            </a:r>
            <a:r>
              <a:rPr lang="es-ES" b="1" dirty="0">
                <a:solidFill>
                  <a:srgbClr val="4A7598"/>
                </a:solidFill>
              </a:rPr>
              <a:t>TABLAS</a:t>
            </a:r>
          </a:p>
        </p:txBody>
      </p:sp>
      <p:sp>
        <p:nvSpPr>
          <p:cNvPr id="15" name="CuadroTexto 14"/>
          <p:cNvSpPr txBox="1"/>
          <p:nvPr/>
        </p:nvSpPr>
        <p:spPr>
          <a:xfrm>
            <a:off x="1051811" y="4541780"/>
            <a:ext cx="4511604" cy="646331"/>
          </a:xfrm>
          <a:prstGeom prst="rect">
            <a:avLst/>
          </a:prstGeom>
          <a:noFill/>
        </p:spPr>
        <p:txBody>
          <a:bodyPr wrap="square" rtlCol="0">
            <a:spAutoFit/>
          </a:bodyPr>
          <a:lstStyle/>
          <a:p>
            <a:r>
              <a:rPr lang="es-ES" dirty="0"/>
              <a:t>las tablas se </a:t>
            </a:r>
            <a:r>
              <a:rPr lang="es-ES" b="1" dirty="0">
                <a:solidFill>
                  <a:srgbClr val="4A7598"/>
                </a:solidFill>
              </a:rPr>
              <a:t>relacionan</a:t>
            </a:r>
            <a:r>
              <a:rPr lang="es-ES" dirty="0">
                <a:solidFill>
                  <a:srgbClr val="4A7598"/>
                </a:solidFill>
              </a:rPr>
              <a:t> </a:t>
            </a:r>
            <a:r>
              <a:rPr lang="es-ES" dirty="0"/>
              <a:t>entre si, en función de la información (i.e. los campos) que comparten </a:t>
            </a:r>
          </a:p>
        </p:txBody>
      </p:sp>
      <p:sp>
        <p:nvSpPr>
          <p:cNvPr id="16" name="Flecha curvada hacia la izquierda 15"/>
          <p:cNvSpPr/>
          <p:nvPr/>
        </p:nvSpPr>
        <p:spPr>
          <a:xfrm rot="1982481">
            <a:off x="6403990" y="2838236"/>
            <a:ext cx="1193180" cy="183995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20" name="Conector recto de flecha 19"/>
          <p:cNvCxnSpPr>
            <a:endCxn id="14" idx="1"/>
          </p:cNvCxnSpPr>
          <p:nvPr/>
        </p:nvCxnSpPr>
        <p:spPr>
          <a:xfrm>
            <a:off x="4410477" y="2010090"/>
            <a:ext cx="133716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677219" y="3308061"/>
            <a:ext cx="1824602"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dirty="0"/>
              <a:t>álgebra relacional</a:t>
            </a:r>
          </a:p>
        </p:txBody>
      </p:sp>
      <p:sp>
        <p:nvSpPr>
          <p:cNvPr id="24" name="Rectángulo 23"/>
          <p:cNvSpPr/>
          <p:nvPr/>
        </p:nvSpPr>
        <p:spPr>
          <a:xfrm>
            <a:off x="2912207" y="5431830"/>
            <a:ext cx="5459059" cy="646331"/>
          </a:xfrm>
          <a:prstGeom prst="rect">
            <a:avLst/>
          </a:prstGeom>
        </p:spPr>
        <p:txBody>
          <a:bodyPr wrap="square">
            <a:spAutoFit/>
          </a:bodyPr>
          <a:lstStyle/>
          <a:p>
            <a:pPr>
              <a:defRPr/>
            </a:pPr>
            <a:r>
              <a:rPr lang="es-MX" altLang="ko-KR" dirty="0">
                <a:ea typeface="굴림" panose="020B0600000101010101" pitchFamily="34" charset="-127"/>
              </a:rPr>
              <a:t>las relaciones entre datos deben ser representadas explícitamente en esos mismos datos</a:t>
            </a:r>
            <a:r>
              <a:rPr lang="es-ES" altLang="ko-KR" dirty="0">
                <a:ea typeface="굴림" panose="020B0600000101010101" pitchFamily="34" charset="-127"/>
              </a:rPr>
              <a:t>.</a:t>
            </a:r>
          </a:p>
        </p:txBody>
      </p:sp>
      <p:sp>
        <p:nvSpPr>
          <p:cNvPr id="26" name="Flecha doblada hacia arriba 25"/>
          <p:cNvSpPr/>
          <p:nvPr/>
        </p:nvSpPr>
        <p:spPr>
          <a:xfrm rot="16200000" flipH="1" flipV="1">
            <a:off x="1907524" y="5161391"/>
            <a:ext cx="631064" cy="86314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p:cNvSpPr/>
          <p:nvPr/>
        </p:nvSpPr>
        <p:spPr>
          <a:xfrm>
            <a:off x="1442109" y="2944785"/>
            <a:ext cx="3933459" cy="646331"/>
          </a:xfrm>
          <a:prstGeom prst="rect">
            <a:avLst/>
          </a:prstGeom>
        </p:spPr>
        <p:txBody>
          <a:bodyPr wrap="square">
            <a:spAutoFit/>
          </a:bodyPr>
          <a:lstStyle/>
          <a:p>
            <a:r>
              <a:rPr lang="es-ES" dirty="0"/>
              <a:t>en ellas se distinguen la mínimas unidades significativas llamadas </a:t>
            </a:r>
            <a:r>
              <a:rPr lang="es-ES" b="1" dirty="0">
                <a:solidFill>
                  <a:srgbClr val="4A7598"/>
                </a:solidFill>
              </a:rPr>
              <a:t>campos</a:t>
            </a:r>
          </a:p>
        </p:txBody>
      </p:sp>
      <p:pic>
        <p:nvPicPr>
          <p:cNvPr id="28"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623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3" grpId="0"/>
      <p:bldP spid="19" grpId="0"/>
      <p:bldP spid="15" grpId="0"/>
      <p:bldP spid="16" grpId="0" animBg="1"/>
      <p:bldP spid="23" grpId="0" animBg="1"/>
      <p:bldP spid="24" grpId="0"/>
      <p:bldP spid="26" grpId="0" animBg="1"/>
      <p:bldP spid="2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4218" y="417724"/>
            <a:ext cx="5589746" cy="884125"/>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(13). Soluciones 1</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0" name="9 Rectángulo"/>
          <p:cNvSpPr/>
          <p:nvPr/>
        </p:nvSpPr>
        <p:spPr>
          <a:xfrm>
            <a:off x="974112" y="2435943"/>
            <a:ext cx="7155273" cy="923330"/>
          </a:xfrm>
          <a:prstGeom prst="rect">
            <a:avLst/>
          </a:prstGeom>
        </p:spPr>
        <p:txBody>
          <a:bodyPr wrap="square">
            <a:spAutoFit/>
          </a:bodyPr>
          <a:lstStyle/>
          <a:p>
            <a:r>
              <a:rPr lang="es-ES" dirty="0" err="1"/>
              <a:t>select</a:t>
            </a:r>
            <a:r>
              <a:rPr lang="es-ES" dirty="0"/>
              <a:t> </a:t>
            </a:r>
            <a:r>
              <a:rPr lang="es-ES" dirty="0" err="1"/>
              <a:t>format</a:t>
            </a:r>
            <a:r>
              <a:rPr lang="es-ES" dirty="0"/>
              <a:t>(sum(</a:t>
            </a:r>
            <a:r>
              <a:rPr lang="es-ES" dirty="0" err="1"/>
              <a:t>SurfaceArea</a:t>
            </a:r>
            <a:r>
              <a:rPr lang="es-ES" dirty="0"/>
              <a:t>),2) AS '</a:t>
            </a:r>
            <a:r>
              <a:rPr lang="es-ES" dirty="0" err="1"/>
              <a:t>Sup</a:t>
            </a:r>
            <a:r>
              <a:rPr lang="es-ES" dirty="0"/>
              <a:t> Total', </a:t>
            </a:r>
            <a:r>
              <a:rPr lang="es-ES" dirty="0" err="1"/>
              <a:t>format</a:t>
            </a:r>
            <a:r>
              <a:rPr lang="es-ES" dirty="0"/>
              <a:t>(</a:t>
            </a:r>
            <a:r>
              <a:rPr lang="es-ES" dirty="0" err="1"/>
              <a:t>avg</a:t>
            </a:r>
            <a:r>
              <a:rPr lang="es-ES" dirty="0"/>
              <a:t>(</a:t>
            </a:r>
            <a:r>
              <a:rPr lang="es-ES" dirty="0" err="1"/>
              <a:t>SurfaceArea</a:t>
            </a:r>
            <a:r>
              <a:rPr lang="es-ES" dirty="0"/>
              <a:t>),2) AS '</a:t>
            </a:r>
            <a:r>
              <a:rPr lang="es-ES" dirty="0" err="1"/>
              <a:t>Sup</a:t>
            </a:r>
            <a:r>
              <a:rPr lang="es-ES" dirty="0"/>
              <a:t> Media', </a:t>
            </a:r>
            <a:r>
              <a:rPr lang="es-ES" dirty="0" err="1"/>
              <a:t>format</a:t>
            </a:r>
            <a:r>
              <a:rPr lang="es-ES" dirty="0"/>
              <a:t>(sum(</a:t>
            </a:r>
            <a:r>
              <a:rPr lang="es-ES" dirty="0" err="1"/>
              <a:t>Population</a:t>
            </a:r>
            <a:r>
              <a:rPr lang="es-ES" dirty="0"/>
              <a:t>),2) AS '</a:t>
            </a:r>
            <a:r>
              <a:rPr lang="es-ES" dirty="0" err="1"/>
              <a:t>Pob</a:t>
            </a:r>
            <a:r>
              <a:rPr lang="es-ES" dirty="0"/>
              <a:t> Total', </a:t>
            </a:r>
            <a:r>
              <a:rPr lang="es-ES" dirty="0" err="1"/>
              <a:t>format</a:t>
            </a:r>
            <a:r>
              <a:rPr lang="es-ES" dirty="0"/>
              <a:t>(</a:t>
            </a:r>
            <a:r>
              <a:rPr lang="es-ES" dirty="0" err="1"/>
              <a:t>avg</a:t>
            </a:r>
            <a:r>
              <a:rPr lang="es-ES" dirty="0"/>
              <a:t>(</a:t>
            </a:r>
            <a:r>
              <a:rPr lang="es-ES" dirty="0" err="1"/>
              <a:t>population</a:t>
            </a:r>
            <a:r>
              <a:rPr lang="es-ES" dirty="0"/>
              <a:t>),0) as '</a:t>
            </a:r>
            <a:r>
              <a:rPr lang="es-ES" dirty="0" err="1"/>
              <a:t>Pob</a:t>
            </a:r>
            <a:r>
              <a:rPr lang="es-ES" dirty="0"/>
              <a:t> Media' </a:t>
            </a:r>
            <a:r>
              <a:rPr lang="es-ES" dirty="0" err="1"/>
              <a:t>from</a:t>
            </a:r>
            <a:r>
              <a:rPr lang="es-ES" dirty="0"/>
              <a:t> country;</a:t>
            </a:r>
          </a:p>
        </p:txBody>
      </p:sp>
      <p:sp>
        <p:nvSpPr>
          <p:cNvPr id="11" name="10 Rectángulo"/>
          <p:cNvSpPr/>
          <p:nvPr/>
        </p:nvSpPr>
        <p:spPr>
          <a:xfrm>
            <a:off x="974112" y="3843573"/>
            <a:ext cx="6391187" cy="646331"/>
          </a:xfrm>
          <a:prstGeom prst="rect">
            <a:avLst/>
          </a:prstGeom>
        </p:spPr>
        <p:txBody>
          <a:bodyPr wrap="square">
            <a:spAutoFit/>
          </a:bodyPr>
          <a:lstStyle/>
          <a:p>
            <a:r>
              <a:rPr lang="en-US" dirty="0"/>
              <a:t>select format(max(</a:t>
            </a:r>
            <a:r>
              <a:rPr lang="en-US" dirty="0" err="1"/>
              <a:t>SurfaceArea</a:t>
            </a:r>
            <a:r>
              <a:rPr lang="en-US" dirty="0"/>
              <a:t>),0), name from country where </a:t>
            </a:r>
            <a:r>
              <a:rPr lang="en-US" dirty="0" err="1"/>
              <a:t>SurfaceArea</a:t>
            </a:r>
            <a:r>
              <a:rPr lang="en-US" dirty="0"/>
              <a:t> = (SELECT MAX(</a:t>
            </a:r>
            <a:r>
              <a:rPr lang="en-US" dirty="0" err="1"/>
              <a:t>surfacearea</a:t>
            </a:r>
            <a:r>
              <a:rPr lang="en-US" dirty="0"/>
              <a:t>) FROM country);</a:t>
            </a:r>
            <a:endParaRPr lang="es-ES" dirty="0"/>
          </a:p>
        </p:txBody>
      </p:sp>
      <p:sp>
        <p:nvSpPr>
          <p:cNvPr id="12" name="11 Rectángulo"/>
          <p:cNvSpPr/>
          <p:nvPr/>
        </p:nvSpPr>
        <p:spPr>
          <a:xfrm>
            <a:off x="974112" y="4512288"/>
            <a:ext cx="7030013" cy="646331"/>
          </a:xfrm>
          <a:prstGeom prst="rect">
            <a:avLst/>
          </a:prstGeom>
        </p:spPr>
        <p:txBody>
          <a:bodyPr wrap="square">
            <a:spAutoFit/>
          </a:bodyPr>
          <a:lstStyle/>
          <a:p>
            <a:r>
              <a:rPr lang="en-US" dirty="0"/>
              <a:t>select format(min(</a:t>
            </a:r>
            <a:r>
              <a:rPr lang="en-US" dirty="0" err="1"/>
              <a:t>SurfaceArea</a:t>
            </a:r>
            <a:r>
              <a:rPr lang="en-US" dirty="0"/>
              <a:t>),2), name from country where </a:t>
            </a:r>
            <a:r>
              <a:rPr lang="en-US" dirty="0" err="1"/>
              <a:t>SurfaceArea</a:t>
            </a:r>
            <a:r>
              <a:rPr lang="en-US" dirty="0"/>
              <a:t> = (SELECT min(</a:t>
            </a:r>
            <a:r>
              <a:rPr lang="en-US" dirty="0" err="1"/>
              <a:t>surfacearea</a:t>
            </a:r>
            <a:r>
              <a:rPr lang="en-US" dirty="0"/>
              <a:t>) FROM country);</a:t>
            </a:r>
            <a:endParaRPr lang="es-ES" dirty="0"/>
          </a:p>
        </p:txBody>
      </p:sp>
      <p:sp>
        <p:nvSpPr>
          <p:cNvPr id="13" name="12 Rectángulo"/>
          <p:cNvSpPr/>
          <p:nvPr/>
        </p:nvSpPr>
        <p:spPr>
          <a:xfrm>
            <a:off x="974112" y="5226894"/>
            <a:ext cx="6685547" cy="646331"/>
          </a:xfrm>
          <a:prstGeom prst="rect">
            <a:avLst/>
          </a:prstGeom>
        </p:spPr>
        <p:txBody>
          <a:bodyPr wrap="square">
            <a:spAutoFit/>
          </a:bodyPr>
          <a:lstStyle/>
          <a:p>
            <a:r>
              <a:rPr lang="en-US" dirty="0"/>
              <a:t>select format(max(Population),0), name from country where Population = (SELECT max(Population) FROM country);</a:t>
            </a:r>
            <a:endParaRPr lang="es-ES" dirty="0"/>
          </a:p>
        </p:txBody>
      </p:sp>
      <p:sp>
        <p:nvSpPr>
          <p:cNvPr id="14" name="13 CuadroTexto"/>
          <p:cNvSpPr txBox="1"/>
          <p:nvPr/>
        </p:nvSpPr>
        <p:spPr>
          <a:xfrm>
            <a:off x="1036749" y="1712841"/>
            <a:ext cx="3165354" cy="369332"/>
          </a:xfrm>
          <a:prstGeom prst="rect">
            <a:avLst/>
          </a:prstGeom>
          <a:noFill/>
        </p:spPr>
        <p:txBody>
          <a:bodyPr wrap="none" rtlCol="0">
            <a:spAutoFit/>
          </a:bodyPr>
          <a:lstStyle/>
          <a:p>
            <a:r>
              <a:rPr lang="es-ES" dirty="0"/>
              <a:t>Uso de funciones de agregación</a:t>
            </a:r>
          </a:p>
        </p:txBody>
      </p:sp>
    </p:spTree>
    <p:extLst>
      <p:ext uri="{BB962C8B-B14F-4D97-AF65-F5344CB8AC3E}">
        <p14:creationId xmlns:p14="http://schemas.microsoft.com/office/powerpoint/2010/main" val="2800304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4218" y="417724"/>
            <a:ext cx="5518494" cy="884125"/>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(13). Soluciones 2</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14" name="13 CuadroTexto"/>
          <p:cNvSpPr txBox="1"/>
          <p:nvPr/>
        </p:nvSpPr>
        <p:spPr>
          <a:xfrm>
            <a:off x="1036749" y="1712841"/>
            <a:ext cx="5023811" cy="369332"/>
          </a:xfrm>
          <a:prstGeom prst="rect">
            <a:avLst/>
          </a:prstGeom>
          <a:noFill/>
        </p:spPr>
        <p:txBody>
          <a:bodyPr wrap="none" rtlCol="0">
            <a:spAutoFit/>
          </a:bodyPr>
          <a:lstStyle/>
          <a:p>
            <a:r>
              <a:rPr lang="es-ES" dirty="0"/>
              <a:t>Uso de funciones de agregación junto con </a:t>
            </a:r>
            <a:r>
              <a:rPr lang="en-US" i="1" dirty="0"/>
              <a:t>Group By</a:t>
            </a:r>
          </a:p>
        </p:txBody>
      </p:sp>
      <p:sp>
        <p:nvSpPr>
          <p:cNvPr id="3" name="2 Rectángulo"/>
          <p:cNvSpPr/>
          <p:nvPr/>
        </p:nvSpPr>
        <p:spPr>
          <a:xfrm>
            <a:off x="1174535" y="2296666"/>
            <a:ext cx="5990352" cy="923330"/>
          </a:xfrm>
          <a:prstGeom prst="rect">
            <a:avLst/>
          </a:prstGeom>
        </p:spPr>
        <p:txBody>
          <a:bodyPr wrap="square">
            <a:spAutoFit/>
          </a:bodyPr>
          <a:lstStyle/>
          <a:p>
            <a:r>
              <a:rPr lang="en-US" dirty="0"/>
              <a:t>select Continent AS ‘</a:t>
            </a:r>
            <a:r>
              <a:rPr lang="en-US" dirty="0" err="1"/>
              <a:t>Continente</a:t>
            </a:r>
            <a:r>
              <a:rPr lang="en-US" dirty="0"/>
              <a:t>’ format(sum(Population),0) AS ‘</a:t>
            </a:r>
            <a:r>
              <a:rPr lang="en-US" dirty="0" err="1"/>
              <a:t>Población</a:t>
            </a:r>
            <a:r>
              <a:rPr lang="en-US" dirty="0"/>
              <a:t>’ from country group by continent order by sum(Population);</a:t>
            </a:r>
            <a:endParaRPr lang="es-ES" dirty="0"/>
          </a:p>
        </p:txBody>
      </p:sp>
      <p:sp>
        <p:nvSpPr>
          <p:cNvPr id="4" name="3 Rectángulo"/>
          <p:cNvSpPr/>
          <p:nvPr/>
        </p:nvSpPr>
        <p:spPr>
          <a:xfrm>
            <a:off x="1262652" y="3429000"/>
            <a:ext cx="5639187" cy="1200329"/>
          </a:xfrm>
          <a:prstGeom prst="rect">
            <a:avLst/>
          </a:prstGeom>
        </p:spPr>
        <p:txBody>
          <a:bodyPr wrap="square">
            <a:spAutoFit/>
          </a:bodyPr>
          <a:lstStyle/>
          <a:p>
            <a:r>
              <a:rPr lang="en-US" dirty="0"/>
              <a:t>select Continent AS ‘</a:t>
            </a:r>
            <a:r>
              <a:rPr lang="en-US" dirty="0" err="1"/>
              <a:t>Continente</a:t>
            </a:r>
            <a:r>
              <a:rPr lang="en-US" dirty="0"/>
              <a:t>’, format(sum(Population),0) AS ‘</a:t>
            </a:r>
            <a:r>
              <a:rPr lang="en-US" dirty="0" err="1"/>
              <a:t>Población</a:t>
            </a:r>
            <a:r>
              <a:rPr lang="en-US" dirty="0"/>
              <a:t>’ from country group by continent having sum(Population) &gt; 500000000 order by sum(Population);</a:t>
            </a:r>
            <a:endParaRPr lang="es-ES" dirty="0"/>
          </a:p>
        </p:txBody>
      </p:sp>
    </p:spTree>
    <p:extLst>
      <p:ext uri="{BB962C8B-B14F-4D97-AF65-F5344CB8AC3E}">
        <p14:creationId xmlns:p14="http://schemas.microsoft.com/office/powerpoint/2010/main" val="896165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Matemáticas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160876" y="2044316"/>
            <a:ext cx="112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dirty="0"/>
              <a:t>MOD (X,Y)</a:t>
            </a:r>
          </a:p>
        </p:txBody>
      </p:sp>
      <p:sp>
        <p:nvSpPr>
          <p:cNvPr id="7" name="Rectángulo 6"/>
          <p:cNvSpPr/>
          <p:nvPr/>
        </p:nvSpPr>
        <p:spPr>
          <a:xfrm>
            <a:off x="1160876" y="1520865"/>
            <a:ext cx="878080" cy="369332"/>
          </a:xfrm>
          <a:prstGeom prst="rect">
            <a:avLst/>
          </a:prstGeom>
        </p:spPr>
        <p:txBody>
          <a:bodyPr wrap="square">
            <a:spAutoFit/>
          </a:bodyPr>
          <a:lstStyle/>
          <a:p>
            <a:r>
              <a:rPr lang="es-ES" dirty="0"/>
              <a:t>RAND</a:t>
            </a:r>
          </a:p>
        </p:txBody>
      </p:sp>
      <p:sp>
        <p:nvSpPr>
          <p:cNvPr id="21" name="Rectángulo 20"/>
          <p:cNvSpPr/>
          <p:nvPr/>
        </p:nvSpPr>
        <p:spPr>
          <a:xfrm>
            <a:off x="3512230" y="2019161"/>
            <a:ext cx="2681888" cy="369332"/>
          </a:xfrm>
          <a:prstGeom prst="rect">
            <a:avLst/>
          </a:prstGeom>
        </p:spPr>
        <p:txBody>
          <a:bodyPr wrap="none">
            <a:spAutoFit/>
          </a:bodyPr>
          <a:lstStyle/>
          <a:p>
            <a:r>
              <a:rPr lang="es-ES" dirty="0"/>
              <a:t>el resto de X dividido por Y.</a:t>
            </a:r>
          </a:p>
        </p:txBody>
      </p:sp>
      <p:sp>
        <p:nvSpPr>
          <p:cNvPr id="23" name="Rectángulo 22"/>
          <p:cNvSpPr/>
          <p:nvPr/>
        </p:nvSpPr>
        <p:spPr>
          <a:xfrm>
            <a:off x="3512230" y="2797265"/>
            <a:ext cx="3331425" cy="369332"/>
          </a:xfrm>
          <a:prstGeom prst="rect">
            <a:avLst/>
          </a:prstGeom>
        </p:spPr>
        <p:txBody>
          <a:bodyPr wrap="none">
            <a:spAutoFit/>
          </a:bodyPr>
          <a:lstStyle/>
          <a:p>
            <a:r>
              <a:rPr lang="es-ES" dirty="0"/>
              <a:t>devuelve el valor de X elevado a Y.</a:t>
            </a:r>
          </a:p>
        </p:txBody>
      </p:sp>
      <p:sp>
        <p:nvSpPr>
          <p:cNvPr id="34" name="CuadroTexto 33"/>
          <p:cNvSpPr txBox="1"/>
          <p:nvPr/>
        </p:nvSpPr>
        <p:spPr>
          <a:xfrm>
            <a:off x="1109949" y="3444237"/>
            <a:ext cx="929007" cy="369332"/>
          </a:xfrm>
          <a:prstGeom prst="rect">
            <a:avLst/>
          </a:prstGeom>
          <a:noFill/>
        </p:spPr>
        <p:txBody>
          <a:bodyPr wrap="square" rtlCol="0">
            <a:spAutoFit/>
          </a:bodyPr>
          <a:lstStyle/>
          <a:p>
            <a:r>
              <a:rPr lang="es-ES" dirty="0"/>
              <a:t>EXP (X)</a:t>
            </a:r>
          </a:p>
        </p:txBody>
      </p:sp>
      <p:sp>
        <p:nvSpPr>
          <p:cNvPr id="35" name="Rectángulo 34"/>
          <p:cNvSpPr/>
          <p:nvPr/>
        </p:nvSpPr>
        <p:spPr>
          <a:xfrm>
            <a:off x="1109950" y="5826315"/>
            <a:ext cx="1070871" cy="369332"/>
          </a:xfrm>
          <a:prstGeom prst="rect">
            <a:avLst/>
          </a:prstGeom>
        </p:spPr>
        <p:txBody>
          <a:bodyPr wrap="none">
            <a:spAutoFit/>
          </a:bodyPr>
          <a:lstStyle/>
          <a:p>
            <a:r>
              <a:rPr lang="es-ES" dirty="0"/>
              <a:t>LOG10(X)</a:t>
            </a:r>
          </a:p>
        </p:txBody>
      </p:sp>
      <p:sp>
        <p:nvSpPr>
          <p:cNvPr id="36" name="Rectángulo 35"/>
          <p:cNvSpPr/>
          <p:nvPr/>
        </p:nvSpPr>
        <p:spPr>
          <a:xfrm>
            <a:off x="1109950" y="5407402"/>
            <a:ext cx="953851" cy="369332"/>
          </a:xfrm>
          <a:prstGeom prst="rect">
            <a:avLst/>
          </a:prstGeom>
        </p:spPr>
        <p:txBody>
          <a:bodyPr wrap="none">
            <a:spAutoFit/>
          </a:bodyPr>
          <a:lstStyle/>
          <a:p>
            <a:r>
              <a:rPr lang="es-ES" dirty="0"/>
              <a:t>LOG2(X)</a:t>
            </a:r>
          </a:p>
        </p:txBody>
      </p:sp>
      <p:sp>
        <p:nvSpPr>
          <p:cNvPr id="37" name="Rectángulo 36"/>
          <p:cNvSpPr/>
          <p:nvPr/>
        </p:nvSpPr>
        <p:spPr>
          <a:xfrm>
            <a:off x="1109950" y="4534913"/>
            <a:ext cx="1017586" cy="646331"/>
          </a:xfrm>
          <a:prstGeom prst="rect">
            <a:avLst/>
          </a:prstGeom>
        </p:spPr>
        <p:txBody>
          <a:bodyPr wrap="none">
            <a:spAutoFit/>
          </a:bodyPr>
          <a:lstStyle/>
          <a:p>
            <a:r>
              <a:rPr lang="es-ES" dirty="0"/>
              <a:t>LOG(X)</a:t>
            </a:r>
          </a:p>
          <a:p>
            <a:r>
              <a:rPr lang="es-ES" dirty="0"/>
              <a:t>LOG(B,X)</a:t>
            </a:r>
          </a:p>
        </p:txBody>
      </p:sp>
      <p:sp>
        <p:nvSpPr>
          <p:cNvPr id="38" name="Rectángulo 37"/>
          <p:cNvSpPr/>
          <p:nvPr/>
        </p:nvSpPr>
        <p:spPr>
          <a:xfrm>
            <a:off x="1109950" y="4001608"/>
            <a:ext cx="745717" cy="369332"/>
          </a:xfrm>
          <a:prstGeom prst="rect">
            <a:avLst/>
          </a:prstGeom>
        </p:spPr>
        <p:txBody>
          <a:bodyPr wrap="none">
            <a:spAutoFit/>
          </a:bodyPr>
          <a:lstStyle/>
          <a:p>
            <a:r>
              <a:rPr lang="es-ES" dirty="0"/>
              <a:t>LN (X)</a:t>
            </a:r>
          </a:p>
        </p:txBody>
      </p:sp>
      <p:sp>
        <p:nvSpPr>
          <p:cNvPr id="39" name="Rectángulo 38"/>
          <p:cNvSpPr/>
          <p:nvPr/>
        </p:nvSpPr>
        <p:spPr>
          <a:xfrm>
            <a:off x="3512230" y="3317200"/>
            <a:ext cx="4572000" cy="646331"/>
          </a:xfrm>
          <a:prstGeom prst="rect">
            <a:avLst/>
          </a:prstGeom>
        </p:spPr>
        <p:txBody>
          <a:bodyPr>
            <a:spAutoFit/>
          </a:bodyPr>
          <a:lstStyle/>
          <a:p>
            <a:r>
              <a:rPr lang="es-ES" dirty="0"/>
              <a:t>valor de la base de los logaritmos neperianos (e) elevada a la potencia de X.</a:t>
            </a:r>
          </a:p>
        </p:txBody>
      </p:sp>
      <p:cxnSp>
        <p:nvCxnSpPr>
          <p:cNvPr id="40" name="Conector recto de flecha 39"/>
          <p:cNvCxnSpPr>
            <a:stCxn id="34" idx="3"/>
            <a:endCxn id="39" idx="1"/>
          </p:cNvCxnSpPr>
          <p:nvPr/>
        </p:nvCxnSpPr>
        <p:spPr>
          <a:xfrm>
            <a:off x="2038956" y="3628903"/>
            <a:ext cx="1473274" cy="1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ángulo 40"/>
          <p:cNvSpPr/>
          <p:nvPr/>
        </p:nvSpPr>
        <p:spPr>
          <a:xfrm>
            <a:off x="3512230" y="4009697"/>
            <a:ext cx="5017014" cy="369332"/>
          </a:xfrm>
          <a:prstGeom prst="rect">
            <a:avLst/>
          </a:prstGeom>
        </p:spPr>
        <p:txBody>
          <a:bodyPr wrap="square">
            <a:spAutoFit/>
          </a:bodyPr>
          <a:lstStyle/>
          <a:p>
            <a:r>
              <a:rPr lang="es-ES" dirty="0"/>
              <a:t>logaritmo neperiano (en base-e) de X</a:t>
            </a:r>
          </a:p>
        </p:txBody>
      </p:sp>
      <p:sp>
        <p:nvSpPr>
          <p:cNvPr id="42" name="Rectángulo 41"/>
          <p:cNvSpPr/>
          <p:nvPr/>
        </p:nvSpPr>
        <p:spPr>
          <a:xfrm>
            <a:off x="3512230" y="4428610"/>
            <a:ext cx="5257197" cy="923330"/>
          </a:xfrm>
          <a:prstGeom prst="rect">
            <a:avLst/>
          </a:prstGeom>
        </p:spPr>
        <p:txBody>
          <a:bodyPr wrap="square">
            <a:spAutoFit/>
          </a:bodyPr>
          <a:lstStyle/>
          <a:p>
            <a:r>
              <a:rPr lang="es-ES" dirty="0"/>
              <a:t>con un parámetro, devuelve el logaritmo natural de X;</a:t>
            </a:r>
          </a:p>
          <a:p>
            <a:r>
              <a:rPr lang="es-ES" dirty="0"/>
              <a:t>si contiene dos parámetros, entonces devuelve el logaritmos natural de X para una base arbitraria B.</a:t>
            </a:r>
          </a:p>
        </p:txBody>
      </p:sp>
      <p:cxnSp>
        <p:nvCxnSpPr>
          <p:cNvPr id="43" name="Conector recto de flecha 42"/>
          <p:cNvCxnSpPr>
            <a:stCxn id="38" idx="3"/>
            <a:endCxn id="41" idx="1"/>
          </p:cNvCxnSpPr>
          <p:nvPr/>
        </p:nvCxnSpPr>
        <p:spPr>
          <a:xfrm>
            <a:off x="1855667" y="4186274"/>
            <a:ext cx="1656563" cy="8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37" idx="3"/>
            <a:endCxn id="42" idx="1"/>
          </p:cNvCxnSpPr>
          <p:nvPr/>
        </p:nvCxnSpPr>
        <p:spPr>
          <a:xfrm>
            <a:off x="2127536" y="4858079"/>
            <a:ext cx="1384694" cy="3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ángulo 44"/>
          <p:cNvSpPr/>
          <p:nvPr/>
        </p:nvSpPr>
        <p:spPr>
          <a:xfrm>
            <a:off x="3512230" y="5401521"/>
            <a:ext cx="2533386" cy="369332"/>
          </a:xfrm>
          <a:prstGeom prst="rect">
            <a:avLst/>
          </a:prstGeom>
        </p:spPr>
        <p:txBody>
          <a:bodyPr wrap="none">
            <a:spAutoFit/>
          </a:bodyPr>
          <a:lstStyle/>
          <a:p>
            <a:r>
              <a:rPr lang="es-ES" dirty="0"/>
              <a:t>logaritmo de base 2 de X.</a:t>
            </a:r>
          </a:p>
        </p:txBody>
      </p:sp>
      <p:cxnSp>
        <p:nvCxnSpPr>
          <p:cNvPr id="46" name="Conector recto de flecha 45"/>
          <p:cNvCxnSpPr>
            <a:stCxn id="36" idx="3"/>
            <a:endCxn id="45" idx="1"/>
          </p:cNvCxnSpPr>
          <p:nvPr/>
        </p:nvCxnSpPr>
        <p:spPr>
          <a:xfrm flipV="1">
            <a:off x="2063801" y="5586187"/>
            <a:ext cx="1448429" cy="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p:cNvSpPr/>
          <p:nvPr/>
        </p:nvSpPr>
        <p:spPr>
          <a:xfrm>
            <a:off x="3512230" y="5826315"/>
            <a:ext cx="2650406" cy="369332"/>
          </a:xfrm>
          <a:prstGeom prst="rect">
            <a:avLst/>
          </a:prstGeom>
        </p:spPr>
        <p:txBody>
          <a:bodyPr wrap="none">
            <a:spAutoFit/>
          </a:bodyPr>
          <a:lstStyle/>
          <a:p>
            <a:r>
              <a:rPr lang="es-ES" dirty="0"/>
              <a:t>logaritmo de base 10 de X.</a:t>
            </a:r>
          </a:p>
        </p:txBody>
      </p:sp>
      <p:cxnSp>
        <p:nvCxnSpPr>
          <p:cNvPr id="48" name="Conector recto de flecha 47"/>
          <p:cNvCxnSpPr>
            <a:stCxn id="35" idx="3"/>
            <a:endCxn id="47" idx="1"/>
          </p:cNvCxnSpPr>
          <p:nvPr/>
        </p:nvCxnSpPr>
        <p:spPr>
          <a:xfrm>
            <a:off x="2180821" y="6010981"/>
            <a:ext cx="1331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1160876" y="2821594"/>
            <a:ext cx="1342612" cy="369332"/>
          </a:xfrm>
          <a:prstGeom prst="rect">
            <a:avLst/>
          </a:prstGeom>
        </p:spPr>
        <p:txBody>
          <a:bodyPr wrap="none">
            <a:spAutoFit/>
          </a:bodyPr>
          <a:lstStyle/>
          <a:p>
            <a:r>
              <a:rPr lang="es-ES" dirty="0"/>
              <a:t>POWER (X,Y)</a:t>
            </a:r>
          </a:p>
        </p:txBody>
      </p:sp>
      <p:sp>
        <p:nvSpPr>
          <p:cNvPr id="49" name="Rectángulo 48"/>
          <p:cNvSpPr/>
          <p:nvPr/>
        </p:nvSpPr>
        <p:spPr>
          <a:xfrm>
            <a:off x="1160876" y="2432955"/>
            <a:ext cx="982320" cy="369332"/>
          </a:xfrm>
          <a:prstGeom prst="rect">
            <a:avLst/>
          </a:prstGeom>
        </p:spPr>
        <p:txBody>
          <a:bodyPr wrap="none">
            <a:spAutoFit/>
          </a:bodyPr>
          <a:lstStyle/>
          <a:p>
            <a:r>
              <a:rPr lang="es-ES" dirty="0"/>
              <a:t>SQRT (X)</a:t>
            </a:r>
          </a:p>
        </p:txBody>
      </p:sp>
      <p:cxnSp>
        <p:nvCxnSpPr>
          <p:cNvPr id="51" name="Conector recto de flecha 50"/>
          <p:cNvCxnSpPr>
            <a:stCxn id="5" idx="3"/>
            <a:endCxn id="21" idx="1"/>
          </p:cNvCxnSpPr>
          <p:nvPr/>
        </p:nvCxnSpPr>
        <p:spPr>
          <a:xfrm flipV="1">
            <a:off x="2284517" y="2203827"/>
            <a:ext cx="1227713" cy="25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a:stCxn id="33" idx="3"/>
            <a:endCxn id="23" idx="1"/>
          </p:cNvCxnSpPr>
          <p:nvPr/>
        </p:nvCxnSpPr>
        <p:spPr>
          <a:xfrm flipV="1">
            <a:off x="2503488" y="2981931"/>
            <a:ext cx="1008742" cy="24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ángulo 56"/>
          <p:cNvSpPr/>
          <p:nvPr/>
        </p:nvSpPr>
        <p:spPr>
          <a:xfrm>
            <a:off x="3512230" y="1501768"/>
            <a:ext cx="4576189" cy="369332"/>
          </a:xfrm>
          <a:prstGeom prst="rect">
            <a:avLst/>
          </a:prstGeom>
        </p:spPr>
        <p:txBody>
          <a:bodyPr wrap="none">
            <a:spAutoFit/>
          </a:bodyPr>
          <a:lstStyle/>
          <a:p>
            <a:r>
              <a:rPr lang="es-ES" dirty="0"/>
              <a:t>número de coma flotante aleatorio entre 0 y 1. </a:t>
            </a:r>
          </a:p>
        </p:txBody>
      </p:sp>
      <p:cxnSp>
        <p:nvCxnSpPr>
          <p:cNvPr id="59" name="Conector recto de flecha 58"/>
          <p:cNvCxnSpPr>
            <a:stCxn id="7" idx="3"/>
            <a:endCxn id="57" idx="1"/>
          </p:cNvCxnSpPr>
          <p:nvPr/>
        </p:nvCxnSpPr>
        <p:spPr>
          <a:xfrm flipV="1">
            <a:off x="2038956" y="1686434"/>
            <a:ext cx="1473274" cy="19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CuadroTexto 61"/>
          <p:cNvSpPr txBox="1"/>
          <p:nvPr/>
        </p:nvSpPr>
        <p:spPr>
          <a:xfrm>
            <a:off x="3512230" y="2420790"/>
            <a:ext cx="2517484" cy="369332"/>
          </a:xfrm>
          <a:prstGeom prst="rect">
            <a:avLst/>
          </a:prstGeom>
          <a:noFill/>
        </p:spPr>
        <p:txBody>
          <a:bodyPr wrap="none" rtlCol="0">
            <a:spAutoFit/>
          </a:bodyPr>
          <a:lstStyle/>
          <a:p>
            <a:r>
              <a:rPr lang="es-ES" dirty="0"/>
              <a:t>raíz cuadrada de un valor</a:t>
            </a:r>
          </a:p>
        </p:txBody>
      </p:sp>
      <p:cxnSp>
        <p:nvCxnSpPr>
          <p:cNvPr id="1025" name="Conector recto de flecha 1024"/>
          <p:cNvCxnSpPr>
            <a:stCxn id="49" idx="3"/>
            <a:endCxn id="62" idx="1"/>
          </p:cNvCxnSpPr>
          <p:nvPr/>
        </p:nvCxnSpPr>
        <p:spPr>
          <a:xfrm flipV="1">
            <a:off x="2143196" y="2605456"/>
            <a:ext cx="1369034" cy="12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407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Matemáticas (2)  </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ángulo 5"/>
          <p:cNvSpPr/>
          <p:nvPr/>
        </p:nvSpPr>
        <p:spPr>
          <a:xfrm>
            <a:off x="1120114" y="1734419"/>
            <a:ext cx="879689" cy="369332"/>
          </a:xfrm>
          <a:prstGeom prst="rect">
            <a:avLst/>
          </a:prstGeom>
        </p:spPr>
        <p:txBody>
          <a:bodyPr wrap="square">
            <a:spAutoFit/>
          </a:bodyPr>
          <a:lstStyle/>
          <a:p>
            <a:r>
              <a:rPr lang="es-ES" dirty="0"/>
              <a:t>ABS (X)</a:t>
            </a:r>
          </a:p>
        </p:txBody>
      </p:sp>
      <p:sp>
        <p:nvSpPr>
          <p:cNvPr id="4" name="Rectángulo 3"/>
          <p:cNvSpPr/>
          <p:nvPr/>
        </p:nvSpPr>
        <p:spPr>
          <a:xfrm>
            <a:off x="3370716" y="1718074"/>
            <a:ext cx="4626428" cy="369332"/>
          </a:xfrm>
          <a:prstGeom prst="rect">
            <a:avLst/>
          </a:prstGeom>
        </p:spPr>
        <p:txBody>
          <a:bodyPr wrap="square">
            <a:spAutoFit/>
          </a:bodyPr>
          <a:lstStyle/>
          <a:p>
            <a:r>
              <a:rPr lang="en-US" dirty="0"/>
              <a:t>valor absolute: </a:t>
            </a:r>
            <a:r>
              <a:rPr lang="en-US" dirty="0" err="1"/>
              <a:t>mysql</a:t>
            </a:r>
            <a:r>
              <a:rPr lang="en-US" dirty="0"/>
              <a:t>&gt; select abs(-25);  --&gt;  25</a:t>
            </a:r>
            <a:endParaRPr lang="es-ES" dirty="0"/>
          </a:p>
        </p:txBody>
      </p:sp>
      <p:sp>
        <p:nvSpPr>
          <p:cNvPr id="8" name="Rectángulo 7"/>
          <p:cNvSpPr/>
          <p:nvPr/>
        </p:nvSpPr>
        <p:spPr>
          <a:xfrm>
            <a:off x="3370716" y="2188891"/>
            <a:ext cx="4572000" cy="646331"/>
          </a:xfrm>
          <a:prstGeom prst="rect">
            <a:avLst/>
          </a:prstGeom>
        </p:spPr>
        <p:txBody>
          <a:bodyPr>
            <a:spAutoFit/>
          </a:bodyPr>
          <a:lstStyle/>
          <a:p>
            <a:r>
              <a:rPr lang="es-ES" dirty="0"/>
              <a:t>número entero más pequeño más próximo al valor dado pero no inferior a este.</a:t>
            </a:r>
          </a:p>
        </p:txBody>
      </p:sp>
      <p:sp>
        <p:nvSpPr>
          <p:cNvPr id="9" name="Rectángulo 8"/>
          <p:cNvSpPr/>
          <p:nvPr/>
        </p:nvSpPr>
        <p:spPr>
          <a:xfrm>
            <a:off x="1120114" y="5643282"/>
            <a:ext cx="942887" cy="369332"/>
          </a:xfrm>
          <a:prstGeom prst="rect">
            <a:avLst/>
          </a:prstGeom>
        </p:spPr>
        <p:txBody>
          <a:bodyPr wrap="none">
            <a:spAutoFit/>
          </a:bodyPr>
          <a:lstStyle/>
          <a:p>
            <a:r>
              <a:rPr lang="es-ES" dirty="0"/>
              <a:t>SIGN (X)</a:t>
            </a:r>
          </a:p>
        </p:txBody>
      </p:sp>
      <p:sp>
        <p:nvSpPr>
          <p:cNvPr id="10" name="Rectángulo 9"/>
          <p:cNvSpPr/>
          <p:nvPr/>
        </p:nvSpPr>
        <p:spPr>
          <a:xfrm>
            <a:off x="1120114" y="5041655"/>
            <a:ext cx="1430776" cy="369332"/>
          </a:xfrm>
          <a:prstGeom prst="rect">
            <a:avLst/>
          </a:prstGeom>
        </p:spPr>
        <p:txBody>
          <a:bodyPr wrap="none">
            <a:spAutoFit/>
          </a:bodyPr>
          <a:lstStyle/>
          <a:p>
            <a:r>
              <a:rPr lang="es-ES" dirty="0"/>
              <a:t>FORMAT(X,D)</a:t>
            </a:r>
          </a:p>
        </p:txBody>
      </p:sp>
      <p:sp>
        <p:nvSpPr>
          <p:cNvPr id="11" name="Rectángulo 10"/>
          <p:cNvSpPr/>
          <p:nvPr/>
        </p:nvSpPr>
        <p:spPr>
          <a:xfrm>
            <a:off x="1120114" y="4293839"/>
            <a:ext cx="1695913" cy="369332"/>
          </a:xfrm>
          <a:prstGeom prst="rect">
            <a:avLst/>
          </a:prstGeom>
        </p:spPr>
        <p:txBody>
          <a:bodyPr wrap="none">
            <a:spAutoFit/>
          </a:bodyPr>
          <a:lstStyle/>
          <a:p>
            <a:r>
              <a:rPr lang="es-ES" dirty="0"/>
              <a:t>TRUNCATE (X,D)</a:t>
            </a:r>
          </a:p>
        </p:txBody>
      </p:sp>
      <p:sp>
        <p:nvSpPr>
          <p:cNvPr id="14" name="Rectángulo 13"/>
          <p:cNvSpPr/>
          <p:nvPr/>
        </p:nvSpPr>
        <p:spPr>
          <a:xfrm>
            <a:off x="1120114" y="3562473"/>
            <a:ext cx="1197123" cy="369332"/>
          </a:xfrm>
          <a:prstGeom prst="rect">
            <a:avLst/>
          </a:prstGeom>
        </p:spPr>
        <p:txBody>
          <a:bodyPr wrap="none">
            <a:spAutoFit/>
          </a:bodyPr>
          <a:lstStyle/>
          <a:p>
            <a:r>
              <a:rPr lang="es-ES" dirty="0"/>
              <a:t>ROUND (X)</a:t>
            </a:r>
          </a:p>
        </p:txBody>
      </p:sp>
      <p:sp>
        <p:nvSpPr>
          <p:cNvPr id="15" name="Rectángulo 14"/>
          <p:cNvSpPr/>
          <p:nvPr/>
        </p:nvSpPr>
        <p:spPr>
          <a:xfrm>
            <a:off x="1120114" y="2963822"/>
            <a:ext cx="1111971" cy="369332"/>
          </a:xfrm>
          <a:prstGeom prst="rect">
            <a:avLst/>
          </a:prstGeom>
        </p:spPr>
        <p:txBody>
          <a:bodyPr wrap="none">
            <a:spAutoFit/>
          </a:bodyPr>
          <a:lstStyle/>
          <a:p>
            <a:r>
              <a:rPr lang="es-ES" dirty="0"/>
              <a:t>FLOOR (X)</a:t>
            </a:r>
          </a:p>
        </p:txBody>
      </p:sp>
      <p:sp>
        <p:nvSpPr>
          <p:cNvPr id="16" name="Rectángulo 15"/>
          <p:cNvSpPr/>
          <p:nvPr/>
        </p:nvSpPr>
        <p:spPr>
          <a:xfrm>
            <a:off x="1120114" y="2347707"/>
            <a:ext cx="878767" cy="369332"/>
          </a:xfrm>
          <a:prstGeom prst="rect">
            <a:avLst/>
          </a:prstGeom>
        </p:spPr>
        <p:txBody>
          <a:bodyPr wrap="none">
            <a:spAutoFit/>
          </a:bodyPr>
          <a:lstStyle/>
          <a:p>
            <a:r>
              <a:rPr lang="es-ES" dirty="0"/>
              <a:t>CEIL (X)</a:t>
            </a:r>
          </a:p>
        </p:txBody>
      </p:sp>
      <p:cxnSp>
        <p:nvCxnSpPr>
          <p:cNvPr id="18" name="Conector recto de flecha 17"/>
          <p:cNvCxnSpPr>
            <a:stCxn id="6" idx="3"/>
            <a:endCxn id="4" idx="1"/>
          </p:cNvCxnSpPr>
          <p:nvPr/>
        </p:nvCxnSpPr>
        <p:spPr>
          <a:xfrm flipV="1">
            <a:off x="1999803" y="1902740"/>
            <a:ext cx="1370913" cy="1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16" idx="3"/>
            <a:endCxn id="8" idx="1"/>
          </p:cNvCxnSpPr>
          <p:nvPr/>
        </p:nvCxnSpPr>
        <p:spPr>
          <a:xfrm flipV="1">
            <a:off x="1998881" y="2512057"/>
            <a:ext cx="1371835" cy="2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3370716" y="2936707"/>
            <a:ext cx="5163003" cy="369332"/>
          </a:xfrm>
          <a:prstGeom prst="rect">
            <a:avLst/>
          </a:prstGeom>
        </p:spPr>
        <p:txBody>
          <a:bodyPr wrap="square">
            <a:spAutoFit/>
          </a:bodyPr>
          <a:lstStyle/>
          <a:p>
            <a:r>
              <a:rPr lang="es-ES" dirty="0"/>
              <a:t>valor entero más grande no mayor que X.</a:t>
            </a:r>
          </a:p>
        </p:txBody>
      </p:sp>
      <p:cxnSp>
        <p:nvCxnSpPr>
          <p:cNvPr id="26" name="Conector recto de flecha 25"/>
          <p:cNvCxnSpPr>
            <a:stCxn id="15" idx="3"/>
            <a:endCxn id="24" idx="1"/>
          </p:cNvCxnSpPr>
          <p:nvPr/>
        </p:nvCxnSpPr>
        <p:spPr>
          <a:xfrm flipV="1">
            <a:off x="2232085" y="3121373"/>
            <a:ext cx="1138631" cy="2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3370716" y="4903156"/>
            <a:ext cx="4934737" cy="646331"/>
          </a:xfrm>
          <a:prstGeom prst="rect">
            <a:avLst/>
          </a:prstGeom>
        </p:spPr>
        <p:txBody>
          <a:bodyPr wrap="square">
            <a:spAutoFit/>
          </a:bodyPr>
          <a:lstStyle/>
          <a:p>
            <a:r>
              <a:rPr lang="es-ES" dirty="0"/>
              <a:t>Cambia el formato del número dado en formato ##,###.##, redondeado a D espacios decimales.</a:t>
            </a:r>
          </a:p>
        </p:txBody>
      </p:sp>
      <p:cxnSp>
        <p:nvCxnSpPr>
          <p:cNvPr id="30" name="Conector recto de flecha 29"/>
          <p:cNvCxnSpPr>
            <a:stCxn id="10" idx="3"/>
            <a:endCxn id="27" idx="1"/>
          </p:cNvCxnSpPr>
          <p:nvPr/>
        </p:nvCxnSpPr>
        <p:spPr>
          <a:xfrm>
            <a:off x="2550890" y="5226321"/>
            <a:ext cx="8198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ángulo 41"/>
          <p:cNvSpPr/>
          <p:nvPr/>
        </p:nvSpPr>
        <p:spPr>
          <a:xfrm>
            <a:off x="3370716" y="3407524"/>
            <a:ext cx="4804456" cy="646331"/>
          </a:xfrm>
          <a:prstGeom prst="rect">
            <a:avLst/>
          </a:prstGeom>
        </p:spPr>
        <p:txBody>
          <a:bodyPr wrap="square">
            <a:spAutoFit/>
          </a:bodyPr>
          <a:lstStyle/>
          <a:p>
            <a:r>
              <a:rPr lang="es-ES" dirty="0"/>
              <a:t>el argumento X, redondeado al número entero más cercano. </a:t>
            </a:r>
          </a:p>
        </p:txBody>
      </p:sp>
      <p:sp>
        <p:nvSpPr>
          <p:cNvPr id="43" name="Rectángulo 42"/>
          <p:cNvSpPr/>
          <p:nvPr/>
        </p:nvSpPr>
        <p:spPr>
          <a:xfrm>
            <a:off x="3370716" y="5650970"/>
            <a:ext cx="5318892" cy="369332"/>
          </a:xfrm>
          <a:prstGeom prst="rect">
            <a:avLst/>
          </a:prstGeom>
        </p:spPr>
        <p:txBody>
          <a:bodyPr wrap="none">
            <a:spAutoFit/>
          </a:bodyPr>
          <a:lstStyle/>
          <a:p>
            <a:r>
              <a:rPr lang="es-ES" dirty="0"/>
              <a:t>signo del número dado como -1, +1 o 0, si el valor era 0</a:t>
            </a:r>
          </a:p>
        </p:txBody>
      </p:sp>
      <p:sp>
        <p:nvSpPr>
          <p:cNvPr id="44" name="Rectángulo 43"/>
          <p:cNvSpPr/>
          <p:nvPr/>
        </p:nvSpPr>
        <p:spPr>
          <a:xfrm>
            <a:off x="3370716" y="4155340"/>
            <a:ext cx="4572000" cy="646331"/>
          </a:xfrm>
          <a:prstGeom prst="rect">
            <a:avLst/>
          </a:prstGeom>
        </p:spPr>
        <p:txBody>
          <a:bodyPr>
            <a:spAutoFit/>
          </a:bodyPr>
          <a:lstStyle/>
          <a:p>
            <a:r>
              <a:rPr lang="es-ES" dirty="0"/>
              <a:t>número esta truncado a D </a:t>
            </a:r>
            <a:r>
              <a:rPr lang="es-ES" dirty="0" err="1"/>
              <a:t>digitos</a:t>
            </a:r>
            <a:r>
              <a:rPr lang="es-ES" dirty="0"/>
              <a:t> </a:t>
            </a:r>
            <a:r>
              <a:rPr lang="es-ES" dirty="0" err="1"/>
              <a:t>despues</a:t>
            </a:r>
            <a:r>
              <a:rPr lang="es-ES" dirty="0"/>
              <a:t> del punto decimal.</a:t>
            </a:r>
          </a:p>
        </p:txBody>
      </p:sp>
      <p:cxnSp>
        <p:nvCxnSpPr>
          <p:cNvPr id="46" name="Conector recto de flecha 45"/>
          <p:cNvCxnSpPr>
            <a:stCxn id="9" idx="3"/>
            <a:endCxn id="43" idx="1"/>
          </p:cNvCxnSpPr>
          <p:nvPr/>
        </p:nvCxnSpPr>
        <p:spPr>
          <a:xfrm>
            <a:off x="2063001" y="5827948"/>
            <a:ext cx="1307715" cy="7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11" idx="3"/>
            <a:endCxn id="44" idx="1"/>
          </p:cNvCxnSpPr>
          <p:nvPr/>
        </p:nvCxnSpPr>
        <p:spPr>
          <a:xfrm>
            <a:off x="2816027" y="4478505"/>
            <a:ext cx="5546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14" idx="3"/>
            <a:endCxn id="42" idx="1"/>
          </p:cNvCxnSpPr>
          <p:nvPr/>
        </p:nvCxnSpPr>
        <p:spPr>
          <a:xfrm flipV="1">
            <a:off x="2317237" y="3730690"/>
            <a:ext cx="1053479" cy="1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647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Matemáticas (3)  </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2"/>
          <p:cNvSpPr>
            <a:spLocks noChangeArrowheads="1"/>
          </p:cNvSpPr>
          <p:nvPr/>
        </p:nvSpPr>
        <p:spPr bwMode="auto">
          <a:xfrm>
            <a:off x="539440" y="431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ángulo 5"/>
          <p:cNvSpPr/>
          <p:nvPr/>
        </p:nvSpPr>
        <p:spPr>
          <a:xfrm>
            <a:off x="1018943" y="2350468"/>
            <a:ext cx="644976" cy="369332"/>
          </a:xfrm>
          <a:prstGeom prst="rect">
            <a:avLst/>
          </a:prstGeom>
        </p:spPr>
        <p:txBody>
          <a:bodyPr wrap="square">
            <a:spAutoFit/>
          </a:bodyPr>
          <a:lstStyle/>
          <a:p>
            <a:r>
              <a:rPr lang="es-ES" dirty="0"/>
              <a:t>TAN</a:t>
            </a:r>
          </a:p>
        </p:txBody>
      </p:sp>
      <p:sp>
        <p:nvSpPr>
          <p:cNvPr id="11" name="Rectángulo 10"/>
          <p:cNvSpPr/>
          <p:nvPr/>
        </p:nvSpPr>
        <p:spPr>
          <a:xfrm>
            <a:off x="3305671" y="3817453"/>
            <a:ext cx="4321629" cy="369332"/>
          </a:xfrm>
          <a:prstGeom prst="rect">
            <a:avLst/>
          </a:prstGeom>
        </p:spPr>
        <p:txBody>
          <a:bodyPr wrap="square">
            <a:spAutoFit/>
          </a:bodyPr>
          <a:lstStyle/>
          <a:p>
            <a:r>
              <a:rPr lang="en-US" dirty="0" err="1"/>
              <a:t>arcocoseno</a:t>
            </a:r>
            <a:r>
              <a:rPr lang="en-US" dirty="0"/>
              <a:t> </a:t>
            </a:r>
            <a:r>
              <a:rPr lang="en-US" dirty="0" err="1"/>
              <a:t>mysql</a:t>
            </a:r>
            <a:r>
              <a:rPr lang="en-US" dirty="0"/>
              <a:t>&gt; select </a:t>
            </a:r>
            <a:r>
              <a:rPr lang="en-US" dirty="0" err="1"/>
              <a:t>acos</a:t>
            </a:r>
            <a:r>
              <a:rPr lang="en-US" dirty="0"/>
              <a:t>(1);  --&gt;  0</a:t>
            </a:r>
            <a:endParaRPr lang="es-ES" dirty="0"/>
          </a:p>
        </p:txBody>
      </p:sp>
      <p:sp>
        <p:nvSpPr>
          <p:cNvPr id="13" name="Rectángulo 12"/>
          <p:cNvSpPr/>
          <p:nvPr/>
        </p:nvSpPr>
        <p:spPr>
          <a:xfrm>
            <a:off x="3305671" y="3411603"/>
            <a:ext cx="3865730" cy="369332"/>
          </a:xfrm>
          <a:prstGeom prst="rect">
            <a:avLst/>
          </a:prstGeom>
        </p:spPr>
        <p:txBody>
          <a:bodyPr wrap="square">
            <a:spAutoFit/>
          </a:bodyPr>
          <a:lstStyle/>
          <a:p>
            <a:r>
              <a:rPr lang="es-ES" dirty="0" err="1"/>
              <a:t>arcoseno</a:t>
            </a:r>
            <a:r>
              <a:rPr lang="es-ES" dirty="0"/>
              <a:t>: </a:t>
            </a:r>
            <a:r>
              <a:rPr lang="es-ES" dirty="0" err="1"/>
              <a:t>mysql</a:t>
            </a:r>
            <a:r>
              <a:rPr lang="es-ES" dirty="0"/>
              <a:t>&gt; </a:t>
            </a:r>
            <a:r>
              <a:rPr lang="es-ES" dirty="0" err="1"/>
              <a:t>select</a:t>
            </a:r>
            <a:r>
              <a:rPr lang="es-ES" dirty="0"/>
              <a:t> </a:t>
            </a:r>
            <a:r>
              <a:rPr lang="es-ES" dirty="0" err="1"/>
              <a:t>asin</a:t>
            </a:r>
            <a:r>
              <a:rPr lang="es-ES" dirty="0"/>
              <a:t>(0);  --&gt;  0</a:t>
            </a:r>
          </a:p>
        </p:txBody>
      </p:sp>
      <p:sp>
        <p:nvSpPr>
          <p:cNvPr id="14" name="Rectángulo 13"/>
          <p:cNvSpPr/>
          <p:nvPr/>
        </p:nvSpPr>
        <p:spPr>
          <a:xfrm>
            <a:off x="3305671" y="4223302"/>
            <a:ext cx="4572000" cy="369332"/>
          </a:xfrm>
          <a:prstGeom prst="rect">
            <a:avLst/>
          </a:prstGeom>
        </p:spPr>
        <p:txBody>
          <a:bodyPr>
            <a:spAutoFit/>
          </a:bodyPr>
          <a:lstStyle/>
          <a:p>
            <a:r>
              <a:rPr lang="es-ES" dirty="0" err="1"/>
              <a:t>mysql</a:t>
            </a:r>
            <a:r>
              <a:rPr lang="es-ES" dirty="0"/>
              <a:t>&gt; </a:t>
            </a:r>
            <a:r>
              <a:rPr lang="es-ES" dirty="0" err="1"/>
              <a:t>select</a:t>
            </a:r>
            <a:r>
              <a:rPr lang="es-ES" dirty="0"/>
              <a:t> atan(0);  --&gt;  0</a:t>
            </a:r>
          </a:p>
        </p:txBody>
      </p:sp>
      <p:sp>
        <p:nvSpPr>
          <p:cNvPr id="15" name="Rectángulo 14"/>
          <p:cNvSpPr/>
          <p:nvPr/>
        </p:nvSpPr>
        <p:spPr>
          <a:xfrm>
            <a:off x="1041633" y="4230404"/>
            <a:ext cx="694890" cy="369332"/>
          </a:xfrm>
          <a:prstGeom prst="rect">
            <a:avLst/>
          </a:prstGeom>
        </p:spPr>
        <p:txBody>
          <a:bodyPr wrap="square">
            <a:spAutoFit/>
          </a:bodyPr>
          <a:lstStyle/>
          <a:p>
            <a:r>
              <a:rPr lang="es-ES" dirty="0"/>
              <a:t>ATAN</a:t>
            </a:r>
          </a:p>
        </p:txBody>
      </p:sp>
      <p:sp>
        <p:nvSpPr>
          <p:cNvPr id="16" name="Rectángulo 15"/>
          <p:cNvSpPr/>
          <p:nvPr/>
        </p:nvSpPr>
        <p:spPr>
          <a:xfrm>
            <a:off x="3226947" y="1954290"/>
            <a:ext cx="3854844" cy="369332"/>
          </a:xfrm>
          <a:prstGeom prst="rect">
            <a:avLst/>
          </a:prstGeom>
        </p:spPr>
        <p:txBody>
          <a:bodyPr wrap="square">
            <a:spAutoFit/>
          </a:bodyPr>
          <a:lstStyle/>
          <a:p>
            <a:r>
              <a:rPr lang="es-ES" dirty="0"/>
              <a:t>coseno: </a:t>
            </a:r>
            <a:r>
              <a:rPr lang="es-ES" dirty="0" err="1"/>
              <a:t>mysql</a:t>
            </a:r>
            <a:r>
              <a:rPr lang="es-ES" dirty="0"/>
              <a:t>&gt; </a:t>
            </a:r>
            <a:r>
              <a:rPr lang="es-ES" dirty="0" err="1"/>
              <a:t>select</a:t>
            </a:r>
            <a:r>
              <a:rPr lang="es-ES" dirty="0"/>
              <a:t> </a:t>
            </a:r>
            <a:r>
              <a:rPr lang="es-ES" dirty="0" err="1"/>
              <a:t>cos</a:t>
            </a:r>
            <a:r>
              <a:rPr lang="es-ES" dirty="0"/>
              <a:t>(0);  --&gt;  1</a:t>
            </a:r>
          </a:p>
        </p:txBody>
      </p:sp>
      <p:sp>
        <p:nvSpPr>
          <p:cNvPr id="17" name="Rectángulo 16"/>
          <p:cNvSpPr/>
          <p:nvPr/>
        </p:nvSpPr>
        <p:spPr>
          <a:xfrm>
            <a:off x="3226947" y="2709785"/>
            <a:ext cx="5181601" cy="369332"/>
          </a:xfrm>
          <a:prstGeom prst="rect">
            <a:avLst/>
          </a:prstGeom>
        </p:spPr>
        <p:txBody>
          <a:bodyPr wrap="square">
            <a:spAutoFit/>
          </a:bodyPr>
          <a:lstStyle/>
          <a:p>
            <a:r>
              <a:rPr lang="es-ES" dirty="0"/>
              <a:t>cotangente: </a:t>
            </a:r>
            <a:r>
              <a:rPr lang="es-ES" dirty="0" err="1"/>
              <a:t>mysql</a:t>
            </a:r>
            <a:r>
              <a:rPr lang="es-ES" dirty="0"/>
              <a:t>&gt; </a:t>
            </a:r>
            <a:r>
              <a:rPr lang="es-ES" dirty="0" err="1"/>
              <a:t>select</a:t>
            </a:r>
            <a:r>
              <a:rPr lang="es-ES" dirty="0"/>
              <a:t> </a:t>
            </a:r>
            <a:r>
              <a:rPr lang="es-ES" dirty="0" err="1"/>
              <a:t>cot</a:t>
            </a:r>
            <a:r>
              <a:rPr lang="es-ES" dirty="0"/>
              <a:t>(0);  --&gt;  </a:t>
            </a:r>
            <a:r>
              <a:rPr lang="es-ES" dirty="0" err="1"/>
              <a:t>out</a:t>
            </a:r>
            <a:r>
              <a:rPr lang="es-ES" dirty="0"/>
              <a:t> of </a:t>
            </a:r>
            <a:r>
              <a:rPr lang="es-ES" dirty="0" err="1"/>
              <a:t>range</a:t>
            </a:r>
            <a:endParaRPr lang="es-ES" dirty="0"/>
          </a:p>
        </p:txBody>
      </p:sp>
      <p:sp>
        <p:nvSpPr>
          <p:cNvPr id="18" name="Rectángulo 17"/>
          <p:cNvSpPr/>
          <p:nvPr/>
        </p:nvSpPr>
        <p:spPr>
          <a:xfrm>
            <a:off x="3226947" y="1576542"/>
            <a:ext cx="4572000" cy="369332"/>
          </a:xfrm>
          <a:prstGeom prst="rect">
            <a:avLst/>
          </a:prstGeom>
        </p:spPr>
        <p:txBody>
          <a:bodyPr>
            <a:spAutoFit/>
          </a:bodyPr>
          <a:lstStyle/>
          <a:p>
            <a:r>
              <a:rPr lang="es-ES" dirty="0"/>
              <a:t>seno: </a:t>
            </a:r>
            <a:r>
              <a:rPr lang="es-ES" dirty="0" err="1"/>
              <a:t>mysql</a:t>
            </a:r>
            <a:r>
              <a:rPr lang="es-ES" dirty="0"/>
              <a:t>&gt; </a:t>
            </a:r>
            <a:r>
              <a:rPr lang="es-ES" dirty="0" err="1"/>
              <a:t>select</a:t>
            </a:r>
            <a:r>
              <a:rPr lang="es-ES" dirty="0"/>
              <a:t> sin(0);  --&gt;   0</a:t>
            </a:r>
          </a:p>
        </p:txBody>
      </p:sp>
      <p:sp>
        <p:nvSpPr>
          <p:cNvPr id="19" name="Rectángulo 18"/>
          <p:cNvSpPr/>
          <p:nvPr/>
        </p:nvSpPr>
        <p:spPr>
          <a:xfrm>
            <a:off x="3226947" y="2332038"/>
            <a:ext cx="4572000" cy="369332"/>
          </a:xfrm>
          <a:prstGeom prst="rect">
            <a:avLst/>
          </a:prstGeom>
        </p:spPr>
        <p:txBody>
          <a:bodyPr>
            <a:spAutoFit/>
          </a:bodyPr>
          <a:lstStyle/>
          <a:p>
            <a:r>
              <a:rPr lang="es-ES" dirty="0"/>
              <a:t>tangente: </a:t>
            </a:r>
            <a:r>
              <a:rPr lang="es-ES" dirty="0" err="1"/>
              <a:t>mysql</a:t>
            </a:r>
            <a:r>
              <a:rPr lang="es-ES" dirty="0"/>
              <a:t>&gt; </a:t>
            </a:r>
            <a:r>
              <a:rPr lang="es-ES" dirty="0" err="1"/>
              <a:t>select</a:t>
            </a:r>
            <a:r>
              <a:rPr lang="es-ES" dirty="0"/>
              <a:t> tan(0);  --&gt;  0</a:t>
            </a:r>
          </a:p>
        </p:txBody>
      </p:sp>
      <p:sp>
        <p:nvSpPr>
          <p:cNvPr id="20" name="Rectángulo 19"/>
          <p:cNvSpPr/>
          <p:nvPr/>
        </p:nvSpPr>
        <p:spPr>
          <a:xfrm>
            <a:off x="1018943" y="1578528"/>
            <a:ext cx="492443" cy="369332"/>
          </a:xfrm>
          <a:prstGeom prst="rect">
            <a:avLst/>
          </a:prstGeom>
        </p:spPr>
        <p:txBody>
          <a:bodyPr wrap="none">
            <a:spAutoFit/>
          </a:bodyPr>
          <a:lstStyle/>
          <a:p>
            <a:r>
              <a:rPr lang="es-ES" dirty="0"/>
              <a:t>SIN</a:t>
            </a:r>
          </a:p>
        </p:txBody>
      </p:sp>
      <p:sp>
        <p:nvSpPr>
          <p:cNvPr id="21" name="Rectángulo 20"/>
          <p:cNvSpPr/>
          <p:nvPr/>
        </p:nvSpPr>
        <p:spPr>
          <a:xfrm>
            <a:off x="1018943" y="1964498"/>
            <a:ext cx="560731" cy="369332"/>
          </a:xfrm>
          <a:prstGeom prst="rect">
            <a:avLst/>
          </a:prstGeom>
        </p:spPr>
        <p:txBody>
          <a:bodyPr wrap="none">
            <a:spAutoFit/>
          </a:bodyPr>
          <a:lstStyle/>
          <a:p>
            <a:r>
              <a:rPr lang="es-ES" dirty="0"/>
              <a:t>COS</a:t>
            </a:r>
          </a:p>
        </p:txBody>
      </p:sp>
      <p:sp>
        <p:nvSpPr>
          <p:cNvPr id="22" name="Rectángulo 21"/>
          <p:cNvSpPr/>
          <p:nvPr/>
        </p:nvSpPr>
        <p:spPr>
          <a:xfrm>
            <a:off x="1018943" y="2736438"/>
            <a:ext cx="562013" cy="369332"/>
          </a:xfrm>
          <a:prstGeom prst="rect">
            <a:avLst/>
          </a:prstGeom>
        </p:spPr>
        <p:txBody>
          <a:bodyPr wrap="none">
            <a:spAutoFit/>
          </a:bodyPr>
          <a:lstStyle/>
          <a:p>
            <a:r>
              <a:rPr lang="es-ES" dirty="0"/>
              <a:t>COT</a:t>
            </a:r>
          </a:p>
        </p:txBody>
      </p:sp>
      <p:cxnSp>
        <p:nvCxnSpPr>
          <p:cNvPr id="24" name="Conector recto de flecha 23"/>
          <p:cNvCxnSpPr>
            <a:stCxn id="20" idx="3"/>
            <a:endCxn id="18" idx="1"/>
          </p:cNvCxnSpPr>
          <p:nvPr/>
        </p:nvCxnSpPr>
        <p:spPr>
          <a:xfrm flipV="1">
            <a:off x="1511386" y="1761208"/>
            <a:ext cx="1715561" cy="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21" idx="3"/>
            <a:endCxn id="16" idx="1"/>
          </p:cNvCxnSpPr>
          <p:nvPr/>
        </p:nvCxnSpPr>
        <p:spPr>
          <a:xfrm flipV="1">
            <a:off x="1579674" y="2138956"/>
            <a:ext cx="1647273" cy="10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6" idx="3"/>
            <a:endCxn id="19" idx="1"/>
          </p:cNvCxnSpPr>
          <p:nvPr/>
        </p:nvCxnSpPr>
        <p:spPr>
          <a:xfrm flipV="1">
            <a:off x="1663919" y="2516704"/>
            <a:ext cx="1563028" cy="18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22" idx="3"/>
            <a:endCxn id="17" idx="1"/>
          </p:cNvCxnSpPr>
          <p:nvPr/>
        </p:nvCxnSpPr>
        <p:spPr>
          <a:xfrm flipV="1">
            <a:off x="1580956" y="2894451"/>
            <a:ext cx="1645991" cy="2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ángulo 41"/>
          <p:cNvSpPr/>
          <p:nvPr/>
        </p:nvSpPr>
        <p:spPr>
          <a:xfrm>
            <a:off x="1041633" y="3830227"/>
            <a:ext cx="689420" cy="369332"/>
          </a:xfrm>
          <a:prstGeom prst="rect">
            <a:avLst/>
          </a:prstGeom>
        </p:spPr>
        <p:txBody>
          <a:bodyPr wrap="none">
            <a:spAutoFit/>
          </a:bodyPr>
          <a:lstStyle/>
          <a:p>
            <a:r>
              <a:rPr lang="es-ES" dirty="0"/>
              <a:t>ACOS</a:t>
            </a:r>
          </a:p>
        </p:txBody>
      </p:sp>
      <p:sp>
        <p:nvSpPr>
          <p:cNvPr id="43" name="Rectángulo 42"/>
          <p:cNvSpPr/>
          <p:nvPr/>
        </p:nvSpPr>
        <p:spPr>
          <a:xfrm>
            <a:off x="1041633" y="3430051"/>
            <a:ext cx="622286" cy="369332"/>
          </a:xfrm>
          <a:prstGeom prst="rect">
            <a:avLst/>
          </a:prstGeom>
        </p:spPr>
        <p:txBody>
          <a:bodyPr wrap="none">
            <a:spAutoFit/>
          </a:bodyPr>
          <a:lstStyle/>
          <a:p>
            <a:r>
              <a:rPr lang="es-ES" dirty="0"/>
              <a:t>ASIN</a:t>
            </a:r>
          </a:p>
        </p:txBody>
      </p:sp>
      <p:cxnSp>
        <p:nvCxnSpPr>
          <p:cNvPr id="45" name="Conector recto de flecha 44"/>
          <p:cNvCxnSpPr>
            <a:stCxn id="43" idx="3"/>
            <a:endCxn id="13" idx="1"/>
          </p:cNvCxnSpPr>
          <p:nvPr/>
        </p:nvCxnSpPr>
        <p:spPr>
          <a:xfrm flipV="1">
            <a:off x="1663919" y="3596269"/>
            <a:ext cx="1641752" cy="1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a:stCxn id="42" idx="3"/>
            <a:endCxn id="11" idx="1"/>
          </p:cNvCxnSpPr>
          <p:nvPr/>
        </p:nvCxnSpPr>
        <p:spPr>
          <a:xfrm flipV="1">
            <a:off x="1731053" y="4002119"/>
            <a:ext cx="1574618" cy="1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15" idx="3"/>
            <a:endCxn id="14" idx="1"/>
          </p:cNvCxnSpPr>
          <p:nvPr/>
        </p:nvCxnSpPr>
        <p:spPr>
          <a:xfrm flipV="1">
            <a:off x="1736523" y="4407968"/>
            <a:ext cx="1569148" cy="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3"/>
          <p:cNvSpPr>
            <a:spLocks noChangeArrowheads="1"/>
          </p:cNvSpPr>
          <p:nvPr/>
        </p:nvSpPr>
        <p:spPr bwMode="auto">
          <a:xfrm>
            <a:off x="1041633" y="5412215"/>
            <a:ext cx="10150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dirty="0"/>
              <a:t>RADIANS</a:t>
            </a:r>
          </a:p>
        </p:txBody>
      </p:sp>
      <p:sp>
        <p:nvSpPr>
          <p:cNvPr id="60" name="Rectángulo 59"/>
          <p:cNvSpPr/>
          <p:nvPr/>
        </p:nvSpPr>
        <p:spPr>
          <a:xfrm>
            <a:off x="1041633" y="4975478"/>
            <a:ext cx="1285636" cy="369332"/>
          </a:xfrm>
          <a:prstGeom prst="rect">
            <a:avLst/>
          </a:prstGeom>
        </p:spPr>
        <p:txBody>
          <a:bodyPr wrap="square">
            <a:spAutoFit/>
          </a:bodyPr>
          <a:lstStyle/>
          <a:p>
            <a:r>
              <a:rPr lang="es-ES" dirty="0"/>
              <a:t>DEGREES</a:t>
            </a:r>
          </a:p>
        </p:txBody>
      </p:sp>
      <p:sp>
        <p:nvSpPr>
          <p:cNvPr id="61" name="Rectángulo 60"/>
          <p:cNvSpPr/>
          <p:nvPr/>
        </p:nvSpPr>
        <p:spPr>
          <a:xfrm>
            <a:off x="3411610" y="4975478"/>
            <a:ext cx="4855627" cy="369332"/>
          </a:xfrm>
          <a:prstGeom prst="rect">
            <a:avLst/>
          </a:prstGeom>
        </p:spPr>
        <p:txBody>
          <a:bodyPr wrap="square">
            <a:spAutoFit/>
          </a:bodyPr>
          <a:lstStyle/>
          <a:p>
            <a:r>
              <a:rPr lang="es-ES" dirty="0"/>
              <a:t>devuelve un valor convertido de radianes a grados</a:t>
            </a:r>
          </a:p>
        </p:txBody>
      </p:sp>
      <p:sp>
        <p:nvSpPr>
          <p:cNvPr id="62" name="Rectángulo 61"/>
          <p:cNvSpPr/>
          <p:nvPr/>
        </p:nvSpPr>
        <p:spPr>
          <a:xfrm>
            <a:off x="1041633" y="5848951"/>
            <a:ext cx="357790" cy="369332"/>
          </a:xfrm>
          <a:prstGeom prst="rect">
            <a:avLst/>
          </a:prstGeom>
        </p:spPr>
        <p:txBody>
          <a:bodyPr wrap="none">
            <a:spAutoFit/>
          </a:bodyPr>
          <a:lstStyle/>
          <a:p>
            <a:r>
              <a:rPr lang="es-ES" dirty="0"/>
              <a:t>PI</a:t>
            </a:r>
          </a:p>
        </p:txBody>
      </p:sp>
      <p:cxnSp>
        <p:nvCxnSpPr>
          <p:cNvPr id="63" name="Conector recto de flecha 62"/>
          <p:cNvCxnSpPr>
            <a:stCxn id="60" idx="3"/>
            <a:endCxn id="61" idx="1"/>
          </p:cNvCxnSpPr>
          <p:nvPr/>
        </p:nvCxnSpPr>
        <p:spPr>
          <a:xfrm>
            <a:off x="2327269" y="5160144"/>
            <a:ext cx="1084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ángulo 63"/>
          <p:cNvSpPr/>
          <p:nvPr/>
        </p:nvSpPr>
        <p:spPr>
          <a:xfrm>
            <a:off x="3411610" y="5848951"/>
            <a:ext cx="2612831" cy="369332"/>
          </a:xfrm>
          <a:prstGeom prst="rect">
            <a:avLst/>
          </a:prstGeom>
        </p:spPr>
        <p:txBody>
          <a:bodyPr wrap="none">
            <a:spAutoFit/>
          </a:bodyPr>
          <a:lstStyle/>
          <a:p>
            <a:r>
              <a:rPr lang="es-ES" dirty="0"/>
              <a:t>Devuelve el valor de Π(pi).</a:t>
            </a:r>
          </a:p>
        </p:txBody>
      </p:sp>
      <p:sp>
        <p:nvSpPr>
          <p:cNvPr id="65" name="Rectángulo 64"/>
          <p:cNvSpPr/>
          <p:nvPr/>
        </p:nvSpPr>
        <p:spPr>
          <a:xfrm>
            <a:off x="3411610" y="5412215"/>
            <a:ext cx="4855627" cy="369332"/>
          </a:xfrm>
          <a:prstGeom prst="rect">
            <a:avLst/>
          </a:prstGeom>
        </p:spPr>
        <p:txBody>
          <a:bodyPr wrap="square">
            <a:spAutoFit/>
          </a:bodyPr>
          <a:lstStyle/>
          <a:p>
            <a:r>
              <a:rPr lang="es-ES" dirty="0"/>
              <a:t>devuelve un valor convertido de grados a radianes </a:t>
            </a:r>
          </a:p>
        </p:txBody>
      </p:sp>
      <p:cxnSp>
        <p:nvCxnSpPr>
          <p:cNvPr id="66" name="Conector recto de flecha 65"/>
          <p:cNvCxnSpPr>
            <a:stCxn id="59" idx="3"/>
            <a:endCxn id="65" idx="1"/>
          </p:cNvCxnSpPr>
          <p:nvPr/>
        </p:nvCxnSpPr>
        <p:spPr>
          <a:xfrm>
            <a:off x="2056654" y="5596881"/>
            <a:ext cx="1354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a:stCxn id="62" idx="3"/>
            <a:endCxn id="64" idx="1"/>
          </p:cNvCxnSpPr>
          <p:nvPr/>
        </p:nvCxnSpPr>
        <p:spPr>
          <a:xfrm>
            <a:off x="1399423" y="6033617"/>
            <a:ext cx="2012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804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cadenas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ángulo 2"/>
          <p:cNvSpPr/>
          <p:nvPr/>
        </p:nvSpPr>
        <p:spPr>
          <a:xfrm>
            <a:off x="836668" y="1610895"/>
            <a:ext cx="2655679" cy="646331"/>
          </a:xfrm>
          <a:prstGeom prst="rect">
            <a:avLst/>
          </a:prstGeom>
        </p:spPr>
        <p:txBody>
          <a:bodyPr wrap="square">
            <a:spAutoFit/>
          </a:bodyPr>
          <a:lstStyle/>
          <a:p>
            <a:r>
              <a:rPr lang="es-ES" dirty="0"/>
              <a:t>CHAR_LENGTH(</a:t>
            </a:r>
            <a:r>
              <a:rPr lang="es-ES" dirty="0" err="1"/>
              <a:t>str</a:t>
            </a:r>
            <a:r>
              <a:rPr lang="es-ES" dirty="0"/>
              <a:t>)</a:t>
            </a:r>
          </a:p>
          <a:p>
            <a:r>
              <a:rPr lang="es-ES" dirty="0"/>
              <a:t>CHARACTER_LENGTH(</a:t>
            </a:r>
            <a:r>
              <a:rPr lang="es-ES" dirty="0" err="1"/>
              <a:t>str</a:t>
            </a:r>
            <a:r>
              <a:rPr lang="es-ES" dirty="0"/>
              <a:t>)</a:t>
            </a:r>
          </a:p>
        </p:txBody>
      </p:sp>
      <p:sp>
        <p:nvSpPr>
          <p:cNvPr id="4" name="Rectángulo 3"/>
          <p:cNvSpPr/>
          <p:nvPr/>
        </p:nvSpPr>
        <p:spPr>
          <a:xfrm>
            <a:off x="4362039" y="1750362"/>
            <a:ext cx="3020570" cy="369332"/>
          </a:xfrm>
          <a:prstGeom prst="rect">
            <a:avLst/>
          </a:prstGeom>
        </p:spPr>
        <p:txBody>
          <a:bodyPr wrap="none">
            <a:spAutoFit/>
          </a:bodyPr>
          <a:lstStyle/>
          <a:p>
            <a:r>
              <a:rPr lang="es-ES" dirty="0"/>
              <a:t>devuelve la longitud del </a:t>
            </a:r>
            <a:r>
              <a:rPr lang="es-ES" dirty="0" err="1"/>
              <a:t>string</a:t>
            </a:r>
            <a:r>
              <a:rPr lang="es-ES" dirty="0"/>
              <a:t>.</a:t>
            </a:r>
          </a:p>
        </p:txBody>
      </p:sp>
      <p:sp>
        <p:nvSpPr>
          <p:cNvPr id="11" name="Rectángulo 10"/>
          <p:cNvSpPr/>
          <p:nvPr/>
        </p:nvSpPr>
        <p:spPr>
          <a:xfrm>
            <a:off x="4362039" y="2301398"/>
            <a:ext cx="3588998" cy="646331"/>
          </a:xfrm>
          <a:prstGeom prst="rect">
            <a:avLst/>
          </a:prstGeom>
        </p:spPr>
        <p:txBody>
          <a:bodyPr wrap="square">
            <a:spAutoFit/>
          </a:bodyPr>
          <a:lstStyle/>
          <a:p>
            <a:r>
              <a:rPr lang="es-ES" dirty="0"/>
              <a:t>devuelve la longitud del </a:t>
            </a:r>
            <a:r>
              <a:rPr lang="es-ES" dirty="0" err="1"/>
              <a:t>string</a:t>
            </a:r>
            <a:r>
              <a:rPr lang="es-ES" dirty="0"/>
              <a:t> dado en bytes.</a:t>
            </a:r>
          </a:p>
        </p:txBody>
      </p:sp>
      <p:sp>
        <p:nvSpPr>
          <p:cNvPr id="13" name="Rectángulo 12"/>
          <p:cNvSpPr/>
          <p:nvPr/>
        </p:nvSpPr>
        <p:spPr>
          <a:xfrm>
            <a:off x="836668" y="2439514"/>
            <a:ext cx="1318823" cy="369332"/>
          </a:xfrm>
          <a:prstGeom prst="rect">
            <a:avLst/>
          </a:prstGeom>
        </p:spPr>
        <p:txBody>
          <a:bodyPr wrap="none">
            <a:spAutoFit/>
          </a:bodyPr>
          <a:lstStyle/>
          <a:p>
            <a:r>
              <a:rPr lang="es-ES" b="1" dirty="0"/>
              <a:t>LENGTH</a:t>
            </a:r>
            <a:r>
              <a:rPr lang="es-ES" dirty="0"/>
              <a:t>(</a:t>
            </a:r>
            <a:r>
              <a:rPr lang="es-ES" dirty="0" err="1"/>
              <a:t>str</a:t>
            </a:r>
            <a:r>
              <a:rPr lang="es-ES" dirty="0"/>
              <a:t>)</a:t>
            </a:r>
          </a:p>
        </p:txBody>
      </p:sp>
      <p:cxnSp>
        <p:nvCxnSpPr>
          <p:cNvPr id="16" name="Conector recto de flecha 15"/>
          <p:cNvCxnSpPr>
            <a:stCxn id="3" idx="3"/>
            <a:endCxn id="4" idx="1"/>
          </p:cNvCxnSpPr>
          <p:nvPr/>
        </p:nvCxnSpPr>
        <p:spPr>
          <a:xfrm>
            <a:off x="3492347" y="1934061"/>
            <a:ext cx="8696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3" idx="3"/>
            <a:endCxn id="11" idx="1"/>
          </p:cNvCxnSpPr>
          <p:nvPr/>
        </p:nvCxnSpPr>
        <p:spPr>
          <a:xfrm>
            <a:off x="2155491" y="2624180"/>
            <a:ext cx="2206548" cy="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ángulo 43"/>
          <p:cNvSpPr/>
          <p:nvPr/>
        </p:nvSpPr>
        <p:spPr>
          <a:xfrm>
            <a:off x="4362039" y="3959663"/>
            <a:ext cx="4097703" cy="923330"/>
          </a:xfrm>
          <a:prstGeom prst="rect">
            <a:avLst/>
          </a:prstGeom>
        </p:spPr>
        <p:txBody>
          <a:bodyPr wrap="square">
            <a:spAutoFit/>
          </a:bodyPr>
          <a:lstStyle/>
          <a:p>
            <a:r>
              <a:rPr lang="es-ES" dirty="0"/>
              <a:t>Concatenado Con Separador:  devuelve el </a:t>
            </a:r>
            <a:r>
              <a:rPr lang="es-ES" dirty="0" err="1"/>
              <a:t>string</a:t>
            </a:r>
            <a:r>
              <a:rPr lang="es-ES" dirty="0"/>
              <a:t> concatenado de los argumentos dados separado por un separador dado.</a:t>
            </a:r>
          </a:p>
        </p:txBody>
      </p:sp>
      <p:sp>
        <p:nvSpPr>
          <p:cNvPr id="45" name="Rectángulo 44"/>
          <p:cNvSpPr/>
          <p:nvPr/>
        </p:nvSpPr>
        <p:spPr>
          <a:xfrm>
            <a:off x="836668" y="4236662"/>
            <a:ext cx="2552494" cy="369332"/>
          </a:xfrm>
          <a:prstGeom prst="rect">
            <a:avLst/>
          </a:prstGeom>
        </p:spPr>
        <p:txBody>
          <a:bodyPr wrap="none">
            <a:spAutoFit/>
          </a:bodyPr>
          <a:lstStyle/>
          <a:p>
            <a:r>
              <a:rPr lang="es-ES" b="1" dirty="0"/>
              <a:t>CONCAT_WS</a:t>
            </a:r>
            <a:r>
              <a:rPr lang="es-ES" dirty="0"/>
              <a:t>(sp,str1,str2)</a:t>
            </a:r>
          </a:p>
        </p:txBody>
      </p:sp>
      <p:sp>
        <p:nvSpPr>
          <p:cNvPr id="47" name="Rectángulo 46"/>
          <p:cNvSpPr/>
          <p:nvPr/>
        </p:nvSpPr>
        <p:spPr>
          <a:xfrm>
            <a:off x="836668" y="3451831"/>
            <a:ext cx="2181954" cy="369332"/>
          </a:xfrm>
          <a:prstGeom prst="rect">
            <a:avLst/>
          </a:prstGeom>
        </p:spPr>
        <p:txBody>
          <a:bodyPr wrap="square">
            <a:spAutoFit/>
          </a:bodyPr>
          <a:lstStyle/>
          <a:p>
            <a:r>
              <a:rPr lang="es-ES" dirty="0"/>
              <a:t>CONCAT(str1,str2,...) </a:t>
            </a:r>
          </a:p>
        </p:txBody>
      </p:sp>
      <p:sp>
        <p:nvSpPr>
          <p:cNvPr id="48" name="Rectángulo 47"/>
          <p:cNvSpPr/>
          <p:nvPr/>
        </p:nvSpPr>
        <p:spPr>
          <a:xfrm>
            <a:off x="4362039" y="3313332"/>
            <a:ext cx="3749842" cy="646331"/>
          </a:xfrm>
          <a:prstGeom prst="rect">
            <a:avLst/>
          </a:prstGeom>
        </p:spPr>
        <p:txBody>
          <a:bodyPr wrap="square">
            <a:spAutoFit/>
          </a:bodyPr>
          <a:lstStyle/>
          <a:p>
            <a:r>
              <a:rPr lang="es-ES" dirty="0" err="1"/>
              <a:t>string</a:t>
            </a:r>
            <a:r>
              <a:rPr lang="es-ES" dirty="0"/>
              <a:t> concatenado de los argumentos dados</a:t>
            </a:r>
          </a:p>
        </p:txBody>
      </p:sp>
      <p:cxnSp>
        <p:nvCxnSpPr>
          <p:cNvPr id="49" name="Conector recto de flecha 48"/>
          <p:cNvCxnSpPr>
            <a:stCxn id="47" idx="3"/>
            <a:endCxn id="48" idx="1"/>
          </p:cNvCxnSpPr>
          <p:nvPr/>
        </p:nvCxnSpPr>
        <p:spPr>
          <a:xfrm>
            <a:off x="3018622" y="3636497"/>
            <a:ext cx="13434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45" idx="3"/>
            <a:endCxn id="44" idx="1"/>
          </p:cNvCxnSpPr>
          <p:nvPr/>
        </p:nvCxnSpPr>
        <p:spPr>
          <a:xfrm>
            <a:off x="3389162" y="4421328"/>
            <a:ext cx="972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4362039" y="5222417"/>
            <a:ext cx="3722143" cy="923330"/>
          </a:xfrm>
          <a:prstGeom prst="rect">
            <a:avLst/>
          </a:prstGeom>
        </p:spPr>
        <p:txBody>
          <a:bodyPr wrap="square">
            <a:spAutoFit/>
          </a:bodyPr>
          <a:lstStyle/>
          <a:p>
            <a:r>
              <a:rPr lang="es-ES" dirty="0"/>
              <a:t>formatea el nº dado y redondea a los dígitos dados </a:t>
            </a:r>
            <a:r>
              <a:rPr lang="es-ES" dirty="0" err="1"/>
              <a:t>despues</a:t>
            </a:r>
            <a:r>
              <a:rPr lang="es-ES" dirty="0"/>
              <a:t> del punto decimal.</a:t>
            </a:r>
          </a:p>
        </p:txBody>
      </p:sp>
      <p:sp>
        <p:nvSpPr>
          <p:cNvPr id="26" name="Rectángulo 25"/>
          <p:cNvSpPr/>
          <p:nvPr/>
        </p:nvSpPr>
        <p:spPr>
          <a:xfrm>
            <a:off x="940884" y="5499416"/>
            <a:ext cx="1310600" cy="369332"/>
          </a:xfrm>
          <a:prstGeom prst="rect">
            <a:avLst/>
          </a:prstGeom>
        </p:spPr>
        <p:txBody>
          <a:bodyPr wrap="square">
            <a:spAutoFit/>
          </a:bodyPr>
          <a:lstStyle/>
          <a:p>
            <a:r>
              <a:rPr lang="es-ES" dirty="0"/>
              <a:t>FORMAT() </a:t>
            </a:r>
          </a:p>
        </p:txBody>
      </p:sp>
      <p:cxnSp>
        <p:nvCxnSpPr>
          <p:cNvPr id="27" name="Conector recto de flecha 26"/>
          <p:cNvCxnSpPr>
            <a:stCxn id="26" idx="3"/>
            <a:endCxn id="24" idx="1"/>
          </p:cNvCxnSpPr>
          <p:nvPr/>
        </p:nvCxnSpPr>
        <p:spPr>
          <a:xfrm>
            <a:off x="2251484" y="5684082"/>
            <a:ext cx="2110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4631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cadenas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ángulo 13"/>
          <p:cNvSpPr/>
          <p:nvPr/>
        </p:nvSpPr>
        <p:spPr>
          <a:xfrm>
            <a:off x="4560251" y="2295481"/>
            <a:ext cx="3668486" cy="646331"/>
          </a:xfrm>
          <a:prstGeom prst="rect">
            <a:avLst/>
          </a:prstGeom>
        </p:spPr>
        <p:txBody>
          <a:bodyPr wrap="square">
            <a:spAutoFit/>
          </a:bodyPr>
          <a:lstStyle/>
          <a:p>
            <a:r>
              <a:rPr lang="es-ES" dirty="0"/>
              <a:t>elimina de una cadena espacios blancos a su izquierda.</a:t>
            </a:r>
          </a:p>
        </p:txBody>
      </p:sp>
      <p:sp>
        <p:nvSpPr>
          <p:cNvPr id="15" name="Rectángulo 14"/>
          <p:cNvSpPr/>
          <p:nvPr/>
        </p:nvSpPr>
        <p:spPr>
          <a:xfrm>
            <a:off x="940884" y="2427652"/>
            <a:ext cx="1131528" cy="369332"/>
          </a:xfrm>
          <a:prstGeom prst="rect">
            <a:avLst/>
          </a:prstGeom>
        </p:spPr>
        <p:txBody>
          <a:bodyPr wrap="none">
            <a:spAutoFit/>
          </a:bodyPr>
          <a:lstStyle/>
          <a:p>
            <a:r>
              <a:rPr lang="es-ES" b="1" dirty="0"/>
              <a:t>LTRIM</a:t>
            </a:r>
            <a:r>
              <a:rPr lang="es-ES" dirty="0"/>
              <a:t>(</a:t>
            </a:r>
            <a:r>
              <a:rPr lang="es-ES" dirty="0" err="1"/>
              <a:t>str</a:t>
            </a:r>
            <a:r>
              <a:rPr lang="es-ES" dirty="0"/>
              <a:t>)</a:t>
            </a:r>
          </a:p>
        </p:txBody>
      </p:sp>
      <p:sp>
        <p:nvSpPr>
          <p:cNvPr id="17" name="Rectángulo 16"/>
          <p:cNvSpPr/>
          <p:nvPr/>
        </p:nvSpPr>
        <p:spPr>
          <a:xfrm>
            <a:off x="940884" y="1825660"/>
            <a:ext cx="1159035" cy="369332"/>
          </a:xfrm>
          <a:prstGeom prst="rect">
            <a:avLst/>
          </a:prstGeom>
        </p:spPr>
        <p:txBody>
          <a:bodyPr wrap="none">
            <a:spAutoFit/>
          </a:bodyPr>
          <a:lstStyle/>
          <a:p>
            <a:r>
              <a:rPr lang="es-ES" b="1" dirty="0"/>
              <a:t>RTRIM</a:t>
            </a:r>
            <a:r>
              <a:rPr lang="es-ES" dirty="0"/>
              <a:t>(</a:t>
            </a:r>
            <a:r>
              <a:rPr lang="es-ES" dirty="0" err="1"/>
              <a:t>str</a:t>
            </a:r>
            <a:r>
              <a:rPr lang="es-ES" dirty="0"/>
              <a:t>)</a:t>
            </a:r>
          </a:p>
        </p:txBody>
      </p:sp>
      <p:sp>
        <p:nvSpPr>
          <p:cNvPr id="18" name="Rectángulo 17"/>
          <p:cNvSpPr/>
          <p:nvPr/>
        </p:nvSpPr>
        <p:spPr>
          <a:xfrm>
            <a:off x="4560251" y="1717218"/>
            <a:ext cx="3146841" cy="646331"/>
          </a:xfrm>
          <a:prstGeom prst="rect">
            <a:avLst/>
          </a:prstGeom>
        </p:spPr>
        <p:txBody>
          <a:bodyPr wrap="square">
            <a:spAutoFit/>
          </a:bodyPr>
          <a:lstStyle/>
          <a:p>
            <a:r>
              <a:rPr lang="es-ES" dirty="0"/>
              <a:t>elimina de una cadena espacios blancos a su derecha</a:t>
            </a:r>
          </a:p>
        </p:txBody>
      </p:sp>
      <p:sp>
        <p:nvSpPr>
          <p:cNvPr id="19" name="Rectángulo 18"/>
          <p:cNvSpPr/>
          <p:nvPr/>
        </p:nvSpPr>
        <p:spPr>
          <a:xfrm>
            <a:off x="4560252" y="2940612"/>
            <a:ext cx="3465513" cy="646331"/>
          </a:xfrm>
          <a:prstGeom prst="rect">
            <a:avLst/>
          </a:prstGeom>
        </p:spPr>
        <p:txBody>
          <a:bodyPr wrap="square">
            <a:spAutoFit/>
          </a:bodyPr>
          <a:lstStyle/>
          <a:p>
            <a:r>
              <a:rPr lang="es-ES" dirty="0"/>
              <a:t>elimina de una cadena espacios blancos a ambos lados</a:t>
            </a:r>
          </a:p>
        </p:txBody>
      </p:sp>
      <p:sp>
        <p:nvSpPr>
          <p:cNvPr id="20" name="Rectángulo 19"/>
          <p:cNvSpPr/>
          <p:nvPr/>
        </p:nvSpPr>
        <p:spPr>
          <a:xfrm>
            <a:off x="940884" y="3059871"/>
            <a:ext cx="1131528" cy="369332"/>
          </a:xfrm>
          <a:prstGeom prst="rect">
            <a:avLst/>
          </a:prstGeom>
        </p:spPr>
        <p:txBody>
          <a:bodyPr wrap="square">
            <a:spAutoFit/>
          </a:bodyPr>
          <a:lstStyle/>
          <a:p>
            <a:r>
              <a:rPr lang="es-ES" b="1" dirty="0"/>
              <a:t>TRIM</a:t>
            </a:r>
            <a:r>
              <a:rPr lang="es-ES" dirty="0"/>
              <a:t>(</a:t>
            </a:r>
            <a:r>
              <a:rPr lang="es-ES" dirty="0" err="1"/>
              <a:t>str</a:t>
            </a:r>
            <a:r>
              <a:rPr lang="es-ES" dirty="0"/>
              <a:t>)</a:t>
            </a:r>
          </a:p>
        </p:txBody>
      </p:sp>
      <p:cxnSp>
        <p:nvCxnSpPr>
          <p:cNvPr id="31" name="Conector recto de flecha 30"/>
          <p:cNvCxnSpPr>
            <a:stCxn id="15" idx="3"/>
            <a:endCxn id="14" idx="1"/>
          </p:cNvCxnSpPr>
          <p:nvPr/>
        </p:nvCxnSpPr>
        <p:spPr>
          <a:xfrm>
            <a:off x="2072412" y="2612318"/>
            <a:ext cx="2487839" cy="6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17" idx="3"/>
            <a:endCxn id="18" idx="1"/>
          </p:cNvCxnSpPr>
          <p:nvPr/>
        </p:nvCxnSpPr>
        <p:spPr>
          <a:xfrm>
            <a:off x="2099919" y="2010326"/>
            <a:ext cx="2460332" cy="3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4576748" y="4843906"/>
            <a:ext cx="3722143" cy="646331"/>
          </a:xfrm>
          <a:prstGeom prst="rect">
            <a:avLst/>
          </a:prstGeom>
        </p:spPr>
        <p:txBody>
          <a:bodyPr wrap="square">
            <a:spAutoFit/>
          </a:bodyPr>
          <a:lstStyle/>
          <a:p>
            <a:r>
              <a:rPr lang="es-ES" dirty="0"/>
              <a:t>añaden n veces el carácter indicado (X) por la derecha o por la izquierda.</a:t>
            </a:r>
          </a:p>
        </p:txBody>
      </p:sp>
      <p:sp>
        <p:nvSpPr>
          <p:cNvPr id="39" name="Rectángulo 38"/>
          <p:cNvSpPr/>
          <p:nvPr/>
        </p:nvSpPr>
        <p:spPr>
          <a:xfrm>
            <a:off x="940884" y="4853863"/>
            <a:ext cx="1695438" cy="646331"/>
          </a:xfrm>
          <a:prstGeom prst="rect">
            <a:avLst/>
          </a:prstGeom>
        </p:spPr>
        <p:txBody>
          <a:bodyPr wrap="square">
            <a:spAutoFit/>
          </a:bodyPr>
          <a:lstStyle/>
          <a:p>
            <a:r>
              <a:rPr lang="es-ES" b="1" dirty="0"/>
              <a:t>RPAD</a:t>
            </a:r>
            <a:r>
              <a:rPr lang="es-ES" dirty="0"/>
              <a:t>(</a:t>
            </a:r>
            <a:r>
              <a:rPr lang="es-ES" dirty="0" err="1"/>
              <a:t>str,n,”X</a:t>
            </a:r>
            <a:r>
              <a:rPr lang="es-ES" dirty="0"/>
              <a:t>”) </a:t>
            </a:r>
          </a:p>
          <a:p>
            <a:r>
              <a:rPr lang="es-ES" b="1" dirty="0"/>
              <a:t>LPAD</a:t>
            </a:r>
            <a:r>
              <a:rPr lang="es-ES" dirty="0"/>
              <a:t>(</a:t>
            </a:r>
            <a:r>
              <a:rPr lang="es-ES" dirty="0" err="1"/>
              <a:t>str,n,”X</a:t>
            </a:r>
            <a:r>
              <a:rPr lang="es-ES" dirty="0"/>
              <a:t>”)</a:t>
            </a:r>
          </a:p>
        </p:txBody>
      </p:sp>
      <p:cxnSp>
        <p:nvCxnSpPr>
          <p:cNvPr id="40" name="Conector recto de flecha 39"/>
          <p:cNvCxnSpPr>
            <a:stCxn id="39" idx="3"/>
            <a:endCxn id="38" idx="1"/>
          </p:cNvCxnSpPr>
          <p:nvPr/>
        </p:nvCxnSpPr>
        <p:spPr>
          <a:xfrm flipV="1">
            <a:off x="2636322" y="5167072"/>
            <a:ext cx="1940426" cy="9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20" idx="3"/>
            <a:endCxn id="19" idx="1"/>
          </p:cNvCxnSpPr>
          <p:nvPr/>
        </p:nvCxnSpPr>
        <p:spPr>
          <a:xfrm>
            <a:off x="2072412" y="3244537"/>
            <a:ext cx="2487840" cy="19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27725" y="3840840"/>
            <a:ext cx="6334347" cy="646331"/>
          </a:xfrm>
          <a:prstGeom prst="rect">
            <a:avLst/>
          </a:prstGeom>
          <a:noFill/>
        </p:spPr>
        <p:txBody>
          <a:bodyPr wrap="square" rtlCol="0">
            <a:spAutoFit/>
          </a:bodyPr>
          <a:lstStyle/>
          <a:p>
            <a:r>
              <a:rPr lang="es-ES" dirty="0"/>
              <a:t>Las 3 se pueden ampliar como TRIM(“X” FROM </a:t>
            </a:r>
            <a:r>
              <a:rPr lang="es-ES" dirty="0" err="1"/>
              <a:t>str</a:t>
            </a:r>
            <a:r>
              <a:rPr lang="es-ES" dirty="0"/>
              <a:t>) con lo que añaden el carácter indicado (X) en lugar de espacios</a:t>
            </a:r>
          </a:p>
        </p:txBody>
      </p:sp>
    </p:spTree>
    <p:extLst>
      <p:ext uri="{BB962C8B-B14F-4D97-AF65-F5344CB8AC3E}">
        <p14:creationId xmlns:p14="http://schemas.microsoft.com/office/powerpoint/2010/main" val="2248666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cadenas (3)</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4" name="Rectángulo 13"/>
          <p:cNvSpPr/>
          <p:nvPr/>
        </p:nvSpPr>
        <p:spPr>
          <a:xfrm>
            <a:off x="4546207" y="1849754"/>
            <a:ext cx="3668486" cy="646331"/>
          </a:xfrm>
          <a:prstGeom prst="rect">
            <a:avLst/>
          </a:prstGeom>
        </p:spPr>
        <p:txBody>
          <a:bodyPr wrap="square">
            <a:spAutoFit/>
          </a:bodyPr>
          <a:lstStyle/>
          <a:p>
            <a:r>
              <a:rPr lang="es-ES" dirty="0"/>
              <a:t>devuelve la posición de la primera aparición del </a:t>
            </a:r>
            <a:r>
              <a:rPr lang="es-ES" dirty="0" err="1"/>
              <a:t>substring</a:t>
            </a:r>
            <a:r>
              <a:rPr lang="es-ES" dirty="0"/>
              <a:t> en el </a:t>
            </a:r>
            <a:r>
              <a:rPr lang="es-ES" dirty="0" err="1"/>
              <a:t>string</a:t>
            </a:r>
            <a:r>
              <a:rPr lang="es-ES" dirty="0"/>
              <a:t>.</a:t>
            </a:r>
          </a:p>
        </p:txBody>
      </p:sp>
      <p:sp>
        <p:nvSpPr>
          <p:cNvPr id="15" name="Rectángulo 14"/>
          <p:cNvSpPr/>
          <p:nvPr/>
        </p:nvSpPr>
        <p:spPr>
          <a:xfrm>
            <a:off x="940884" y="1825660"/>
            <a:ext cx="2357568" cy="646331"/>
          </a:xfrm>
          <a:prstGeom prst="rect">
            <a:avLst/>
          </a:prstGeom>
        </p:spPr>
        <p:txBody>
          <a:bodyPr wrap="none">
            <a:spAutoFit/>
          </a:bodyPr>
          <a:lstStyle/>
          <a:p>
            <a:r>
              <a:rPr lang="es-ES" b="1" dirty="0"/>
              <a:t>LOCATE</a:t>
            </a:r>
            <a:r>
              <a:rPr lang="es-ES" dirty="0"/>
              <a:t>(</a:t>
            </a:r>
            <a:r>
              <a:rPr lang="es-ES" dirty="0" err="1"/>
              <a:t>substr,str</a:t>
            </a:r>
            <a:r>
              <a:rPr lang="es-ES" dirty="0"/>
              <a:t>)</a:t>
            </a:r>
          </a:p>
          <a:p>
            <a:r>
              <a:rPr lang="es-ES" dirty="0"/>
              <a:t>POSITION(</a:t>
            </a:r>
            <a:r>
              <a:rPr lang="es-ES" dirty="0" err="1"/>
              <a:t>substr</a:t>
            </a:r>
            <a:r>
              <a:rPr lang="es-ES" dirty="0"/>
              <a:t> IN </a:t>
            </a:r>
            <a:r>
              <a:rPr lang="es-ES" dirty="0" err="1"/>
              <a:t>Str</a:t>
            </a:r>
            <a:r>
              <a:rPr lang="es-ES" dirty="0"/>
              <a:t>)</a:t>
            </a:r>
          </a:p>
        </p:txBody>
      </p:sp>
      <p:sp>
        <p:nvSpPr>
          <p:cNvPr id="19" name="Rectángulo 18"/>
          <p:cNvSpPr/>
          <p:nvPr/>
        </p:nvSpPr>
        <p:spPr>
          <a:xfrm>
            <a:off x="4535488" y="5225237"/>
            <a:ext cx="3465513" cy="646331"/>
          </a:xfrm>
          <a:prstGeom prst="rect">
            <a:avLst/>
          </a:prstGeom>
        </p:spPr>
        <p:txBody>
          <a:bodyPr wrap="square">
            <a:spAutoFit/>
          </a:bodyPr>
          <a:lstStyle/>
          <a:p>
            <a:r>
              <a:rPr lang="es-ES" dirty="0"/>
              <a:t>en el </a:t>
            </a:r>
            <a:r>
              <a:rPr lang="es-ES" dirty="0" err="1"/>
              <a:t>string</a:t>
            </a:r>
            <a:r>
              <a:rPr lang="es-ES" dirty="0"/>
              <a:t> dado '</a:t>
            </a:r>
            <a:r>
              <a:rPr lang="es-ES" dirty="0" err="1"/>
              <a:t>str</a:t>
            </a:r>
            <a:r>
              <a:rPr lang="es-ES" dirty="0"/>
              <a:t>‘, 'substr1' es reemplazado por ‘substr2'.</a:t>
            </a:r>
          </a:p>
        </p:txBody>
      </p:sp>
      <p:sp>
        <p:nvSpPr>
          <p:cNvPr id="20" name="Rectángulo 19"/>
          <p:cNvSpPr/>
          <p:nvPr/>
        </p:nvSpPr>
        <p:spPr>
          <a:xfrm>
            <a:off x="930165" y="5339641"/>
            <a:ext cx="2948070" cy="369332"/>
          </a:xfrm>
          <a:prstGeom prst="rect">
            <a:avLst/>
          </a:prstGeom>
        </p:spPr>
        <p:txBody>
          <a:bodyPr wrap="square">
            <a:spAutoFit/>
          </a:bodyPr>
          <a:lstStyle/>
          <a:p>
            <a:r>
              <a:rPr lang="es-ES" b="1" dirty="0"/>
              <a:t>REPLACE</a:t>
            </a:r>
            <a:r>
              <a:rPr lang="es-ES" dirty="0"/>
              <a:t>(str,substr1, substr2)</a:t>
            </a:r>
          </a:p>
        </p:txBody>
      </p:sp>
      <p:sp>
        <p:nvSpPr>
          <p:cNvPr id="21" name="Rectángulo 20"/>
          <p:cNvSpPr/>
          <p:nvPr/>
        </p:nvSpPr>
        <p:spPr>
          <a:xfrm>
            <a:off x="4546207" y="2697115"/>
            <a:ext cx="3719734" cy="923330"/>
          </a:xfrm>
          <a:prstGeom prst="rect">
            <a:avLst/>
          </a:prstGeom>
        </p:spPr>
        <p:txBody>
          <a:bodyPr wrap="square">
            <a:spAutoFit/>
          </a:bodyPr>
          <a:lstStyle/>
          <a:p>
            <a:r>
              <a:rPr lang="es-ES" dirty="0"/>
              <a:t>devuelve un </a:t>
            </a:r>
            <a:r>
              <a:rPr lang="es-ES" dirty="0" err="1"/>
              <a:t>substring</a:t>
            </a:r>
            <a:r>
              <a:rPr lang="es-ES" dirty="0"/>
              <a:t> del </a:t>
            </a:r>
            <a:r>
              <a:rPr lang="es-ES" dirty="0" err="1"/>
              <a:t>string</a:t>
            </a:r>
            <a:r>
              <a:rPr lang="es-ES" dirty="0"/>
              <a:t> '</a:t>
            </a:r>
            <a:r>
              <a:rPr lang="es-ES" dirty="0" err="1"/>
              <a:t>str</a:t>
            </a:r>
            <a:r>
              <a:rPr lang="es-ES" dirty="0"/>
              <a:t>' empezando en la posición 'pos‘ y con una longitud ‘</a:t>
            </a:r>
            <a:r>
              <a:rPr lang="es-ES" dirty="0" err="1"/>
              <a:t>long</a:t>
            </a:r>
            <a:r>
              <a:rPr lang="es-ES" dirty="0"/>
              <a:t>’.</a:t>
            </a:r>
          </a:p>
        </p:txBody>
      </p:sp>
      <p:sp>
        <p:nvSpPr>
          <p:cNvPr id="22" name="Rectángulo 21"/>
          <p:cNvSpPr/>
          <p:nvPr/>
        </p:nvSpPr>
        <p:spPr>
          <a:xfrm>
            <a:off x="940884" y="2955817"/>
            <a:ext cx="2482026" cy="369332"/>
          </a:xfrm>
          <a:prstGeom prst="rect">
            <a:avLst/>
          </a:prstGeom>
        </p:spPr>
        <p:txBody>
          <a:bodyPr wrap="none">
            <a:spAutoFit/>
          </a:bodyPr>
          <a:lstStyle/>
          <a:p>
            <a:r>
              <a:rPr lang="es-ES" b="1" dirty="0"/>
              <a:t>SUBSTRING</a:t>
            </a:r>
            <a:r>
              <a:rPr lang="es-ES" dirty="0"/>
              <a:t>(</a:t>
            </a:r>
            <a:r>
              <a:rPr lang="es-ES" dirty="0" err="1"/>
              <a:t>str,pos,long</a:t>
            </a:r>
            <a:r>
              <a:rPr lang="es-ES" dirty="0"/>
              <a:t>) </a:t>
            </a:r>
          </a:p>
        </p:txBody>
      </p:sp>
      <p:cxnSp>
        <p:nvCxnSpPr>
          <p:cNvPr id="24" name="Conector recto de flecha 23"/>
          <p:cNvCxnSpPr>
            <a:stCxn id="22" idx="3"/>
            <a:endCxn id="21" idx="1"/>
          </p:cNvCxnSpPr>
          <p:nvPr/>
        </p:nvCxnSpPr>
        <p:spPr>
          <a:xfrm>
            <a:off x="3422910" y="3140483"/>
            <a:ext cx="1123297" cy="18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15" idx="3"/>
            <a:endCxn id="14" idx="1"/>
          </p:cNvCxnSpPr>
          <p:nvPr/>
        </p:nvCxnSpPr>
        <p:spPr>
          <a:xfrm>
            <a:off x="3298452" y="2148826"/>
            <a:ext cx="1247755" cy="2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20" idx="3"/>
            <a:endCxn id="19" idx="1"/>
          </p:cNvCxnSpPr>
          <p:nvPr/>
        </p:nvCxnSpPr>
        <p:spPr>
          <a:xfrm>
            <a:off x="3878235" y="5524307"/>
            <a:ext cx="657253" cy="2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940884" y="3746446"/>
            <a:ext cx="1191160" cy="369332"/>
          </a:xfrm>
          <a:prstGeom prst="rect">
            <a:avLst/>
          </a:prstGeom>
        </p:spPr>
        <p:txBody>
          <a:bodyPr wrap="none">
            <a:spAutoFit/>
          </a:bodyPr>
          <a:lstStyle/>
          <a:p>
            <a:r>
              <a:rPr lang="es-ES" b="1" dirty="0"/>
              <a:t>LEFT</a:t>
            </a:r>
            <a:r>
              <a:rPr lang="es-ES" dirty="0"/>
              <a:t>(</a:t>
            </a:r>
            <a:r>
              <a:rPr lang="es-ES" dirty="0" err="1"/>
              <a:t>str,n</a:t>
            </a:r>
            <a:r>
              <a:rPr lang="es-ES" dirty="0"/>
              <a:t>) </a:t>
            </a:r>
          </a:p>
        </p:txBody>
      </p:sp>
      <p:sp>
        <p:nvSpPr>
          <p:cNvPr id="25" name="Rectángulo 24"/>
          <p:cNvSpPr/>
          <p:nvPr/>
        </p:nvSpPr>
        <p:spPr>
          <a:xfrm>
            <a:off x="928508" y="4300444"/>
            <a:ext cx="1340239" cy="369332"/>
          </a:xfrm>
          <a:prstGeom prst="rect">
            <a:avLst/>
          </a:prstGeom>
        </p:spPr>
        <p:txBody>
          <a:bodyPr wrap="none">
            <a:spAutoFit/>
          </a:bodyPr>
          <a:lstStyle/>
          <a:p>
            <a:r>
              <a:rPr lang="es-ES" b="1" dirty="0"/>
              <a:t>RIGHT</a:t>
            </a:r>
            <a:r>
              <a:rPr lang="es-ES" dirty="0"/>
              <a:t>(</a:t>
            </a:r>
            <a:r>
              <a:rPr lang="es-ES" dirty="0" err="1"/>
              <a:t>str,n</a:t>
            </a:r>
            <a:r>
              <a:rPr lang="es-ES" dirty="0"/>
              <a:t>) </a:t>
            </a:r>
          </a:p>
        </p:txBody>
      </p:sp>
      <p:sp>
        <p:nvSpPr>
          <p:cNvPr id="4" name="CuadroTexto 3"/>
          <p:cNvSpPr txBox="1"/>
          <p:nvPr/>
        </p:nvSpPr>
        <p:spPr>
          <a:xfrm>
            <a:off x="4535488" y="3758979"/>
            <a:ext cx="3891065" cy="369332"/>
          </a:xfrm>
          <a:prstGeom prst="rect">
            <a:avLst/>
          </a:prstGeom>
          <a:noFill/>
        </p:spPr>
        <p:txBody>
          <a:bodyPr wrap="none" rtlCol="0">
            <a:spAutoFit/>
          </a:bodyPr>
          <a:lstStyle/>
          <a:p>
            <a:r>
              <a:rPr lang="es-ES" dirty="0"/>
              <a:t>devuelve n caracteres desde el principio</a:t>
            </a:r>
          </a:p>
        </p:txBody>
      </p:sp>
      <p:sp>
        <p:nvSpPr>
          <p:cNvPr id="26" name="CuadroTexto 25"/>
          <p:cNvSpPr txBox="1"/>
          <p:nvPr/>
        </p:nvSpPr>
        <p:spPr>
          <a:xfrm>
            <a:off x="4535488" y="4314440"/>
            <a:ext cx="3479094" cy="369332"/>
          </a:xfrm>
          <a:prstGeom prst="rect">
            <a:avLst/>
          </a:prstGeom>
          <a:noFill/>
        </p:spPr>
        <p:txBody>
          <a:bodyPr wrap="none" rtlCol="0">
            <a:spAutoFit/>
          </a:bodyPr>
          <a:lstStyle/>
          <a:p>
            <a:r>
              <a:rPr lang="es-ES" dirty="0"/>
              <a:t>devuelve n caracteres desde el final</a:t>
            </a:r>
          </a:p>
        </p:txBody>
      </p:sp>
      <p:cxnSp>
        <p:nvCxnSpPr>
          <p:cNvPr id="7" name="Conector recto de flecha 6"/>
          <p:cNvCxnSpPr>
            <a:stCxn id="23" idx="3"/>
            <a:endCxn id="4" idx="1"/>
          </p:cNvCxnSpPr>
          <p:nvPr/>
        </p:nvCxnSpPr>
        <p:spPr>
          <a:xfrm>
            <a:off x="2132044" y="3931112"/>
            <a:ext cx="2403444" cy="12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25" idx="3"/>
            <a:endCxn id="26" idx="1"/>
          </p:cNvCxnSpPr>
          <p:nvPr/>
        </p:nvCxnSpPr>
        <p:spPr>
          <a:xfrm>
            <a:off x="2268747" y="4485110"/>
            <a:ext cx="2266741" cy="1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6816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cadenas (4)</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4552039" y="3120197"/>
            <a:ext cx="37371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dirty="0"/>
              <a:t>devuelve la minúscula del </a:t>
            </a:r>
            <a:r>
              <a:rPr lang="es-ES" dirty="0" err="1"/>
              <a:t>string</a:t>
            </a:r>
            <a:r>
              <a:rPr lang="es-ES" dirty="0"/>
              <a:t> dado.</a:t>
            </a:r>
          </a:p>
        </p:txBody>
      </p:sp>
      <p:sp>
        <p:nvSpPr>
          <p:cNvPr id="10" name="Rectángulo 9"/>
          <p:cNvSpPr/>
          <p:nvPr/>
        </p:nvSpPr>
        <p:spPr>
          <a:xfrm>
            <a:off x="1050423" y="2978503"/>
            <a:ext cx="1172693" cy="646331"/>
          </a:xfrm>
          <a:prstGeom prst="rect">
            <a:avLst/>
          </a:prstGeom>
        </p:spPr>
        <p:txBody>
          <a:bodyPr wrap="square">
            <a:spAutoFit/>
          </a:bodyPr>
          <a:lstStyle/>
          <a:p>
            <a:r>
              <a:rPr lang="es-ES" b="1" dirty="0"/>
              <a:t>LCASE</a:t>
            </a:r>
            <a:r>
              <a:rPr lang="es-ES" dirty="0"/>
              <a:t>(</a:t>
            </a:r>
            <a:r>
              <a:rPr lang="es-ES" dirty="0" err="1"/>
              <a:t>str</a:t>
            </a:r>
            <a:r>
              <a:rPr lang="es-ES" dirty="0"/>
              <a:t>)</a:t>
            </a:r>
          </a:p>
          <a:p>
            <a:r>
              <a:rPr lang="es-ES" dirty="0"/>
              <a:t>LOWER()</a:t>
            </a:r>
          </a:p>
        </p:txBody>
      </p:sp>
      <p:sp>
        <p:nvSpPr>
          <p:cNvPr id="14" name="Rectángulo 13"/>
          <p:cNvSpPr/>
          <p:nvPr/>
        </p:nvSpPr>
        <p:spPr>
          <a:xfrm>
            <a:off x="4552039" y="3743723"/>
            <a:ext cx="3651477" cy="369332"/>
          </a:xfrm>
          <a:prstGeom prst="rect">
            <a:avLst/>
          </a:prstGeom>
        </p:spPr>
        <p:txBody>
          <a:bodyPr wrap="square">
            <a:spAutoFit/>
          </a:bodyPr>
          <a:lstStyle/>
          <a:p>
            <a:r>
              <a:rPr lang="es-ES" dirty="0"/>
              <a:t>el </a:t>
            </a:r>
            <a:r>
              <a:rPr lang="es-ES" dirty="0" err="1"/>
              <a:t>string</a:t>
            </a:r>
            <a:r>
              <a:rPr lang="es-ES" dirty="0"/>
              <a:t> dado es revertido y devuelto.</a:t>
            </a:r>
          </a:p>
        </p:txBody>
      </p:sp>
      <p:sp>
        <p:nvSpPr>
          <p:cNvPr id="21" name="Rectángulo 20"/>
          <p:cNvSpPr/>
          <p:nvPr/>
        </p:nvSpPr>
        <p:spPr>
          <a:xfrm>
            <a:off x="1050423" y="3743723"/>
            <a:ext cx="1377493" cy="369332"/>
          </a:xfrm>
          <a:prstGeom prst="rect">
            <a:avLst/>
          </a:prstGeom>
        </p:spPr>
        <p:txBody>
          <a:bodyPr wrap="none">
            <a:spAutoFit/>
          </a:bodyPr>
          <a:lstStyle/>
          <a:p>
            <a:r>
              <a:rPr lang="es-ES" dirty="0"/>
              <a:t>REVERSE(</a:t>
            </a:r>
            <a:r>
              <a:rPr lang="es-ES" dirty="0" err="1"/>
              <a:t>str</a:t>
            </a:r>
            <a:r>
              <a:rPr lang="es-ES" dirty="0"/>
              <a:t>)</a:t>
            </a:r>
          </a:p>
        </p:txBody>
      </p:sp>
      <p:cxnSp>
        <p:nvCxnSpPr>
          <p:cNvPr id="23" name="Conector recto de flecha 22"/>
          <p:cNvCxnSpPr>
            <a:stCxn id="21" idx="3"/>
            <a:endCxn id="14" idx="1"/>
          </p:cNvCxnSpPr>
          <p:nvPr/>
        </p:nvCxnSpPr>
        <p:spPr>
          <a:xfrm>
            <a:off x="2427916" y="3928389"/>
            <a:ext cx="2124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10" idx="3"/>
            <a:endCxn id="12" idx="1"/>
          </p:cNvCxnSpPr>
          <p:nvPr/>
        </p:nvCxnSpPr>
        <p:spPr>
          <a:xfrm>
            <a:off x="2223116" y="3301669"/>
            <a:ext cx="2328923" cy="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3"/>
          <p:cNvSpPr>
            <a:spLocks noChangeArrowheads="1"/>
          </p:cNvSpPr>
          <p:nvPr/>
        </p:nvSpPr>
        <p:spPr bwMode="auto">
          <a:xfrm>
            <a:off x="4552039" y="2298816"/>
            <a:ext cx="37518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dirty="0"/>
              <a:t>devuelve la mayúscula del </a:t>
            </a:r>
            <a:r>
              <a:rPr lang="es-ES" dirty="0" err="1"/>
              <a:t>string</a:t>
            </a:r>
            <a:r>
              <a:rPr lang="es-ES" dirty="0"/>
              <a:t> dado.</a:t>
            </a:r>
          </a:p>
        </p:txBody>
      </p:sp>
      <p:sp>
        <p:nvSpPr>
          <p:cNvPr id="27" name="Rectángulo 26"/>
          <p:cNvSpPr/>
          <p:nvPr/>
        </p:nvSpPr>
        <p:spPr>
          <a:xfrm>
            <a:off x="1050423" y="2157122"/>
            <a:ext cx="1172693" cy="646331"/>
          </a:xfrm>
          <a:prstGeom prst="rect">
            <a:avLst/>
          </a:prstGeom>
        </p:spPr>
        <p:txBody>
          <a:bodyPr wrap="square">
            <a:spAutoFit/>
          </a:bodyPr>
          <a:lstStyle/>
          <a:p>
            <a:r>
              <a:rPr lang="es-ES" b="1" dirty="0"/>
              <a:t>UCASE</a:t>
            </a:r>
            <a:r>
              <a:rPr lang="es-ES" dirty="0"/>
              <a:t>(</a:t>
            </a:r>
            <a:r>
              <a:rPr lang="es-ES" dirty="0" err="1"/>
              <a:t>str</a:t>
            </a:r>
            <a:r>
              <a:rPr lang="es-ES" dirty="0"/>
              <a:t>)</a:t>
            </a:r>
          </a:p>
          <a:p>
            <a:r>
              <a:rPr lang="es-ES" dirty="0"/>
              <a:t>UPPER()</a:t>
            </a:r>
          </a:p>
        </p:txBody>
      </p:sp>
      <p:cxnSp>
        <p:nvCxnSpPr>
          <p:cNvPr id="28" name="Conector recto de flecha 27"/>
          <p:cNvCxnSpPr>
            <a:stCxn id="27" idx="3"/>
            <a:endCxn id="26" idx="1"/>
          </p:cNvCxnSpPr>
          <p:nvPr/>
        </p:nvCxnSpPr>
        <p:spPr>
          <a:xfrm>
            <a:off x="2223116" y="2480288"/>
            <a:ext cx="2328923" cy="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1050423" y="4524646"/>
            <a:ext cx="1815625" cy="369332"/>
          </a:xfrm>
          <a:prstGeom prst="rect">
            <a:avLst/>
          </a:prstGeom>
        </p:spPr>
        <p:txBody>
          <a:bodyPr wrap="none">
            <a:spAutoFit/>
          </a:bodyPr>
          <a:lstStyle/>
          <a:p>
            <a:r>
              <a:rPr lang="es-ES" b="1" dirty="0"/>
              <a:t>REPEAT</a:t>
            </a:r>
            <a:r>
              <a:rPr lang="es-ES" dirty="0"/>
              <a:t>(</a:t>
            </a:r>
            <a:r>
              <a:rPr lang="es-ES" dirty="0" err="1"/>
              <a:t>str,count</a:t>
            </a:r>
            <a:r>
              <a:rPr lang="es-ES" dirty="0"/>
              <a:t>)</a:t>
            </a:r>
          </a:p>
        </p:txBody>
      </p:sp>
      <p:sp>
        <p:nvSpPr>
          <p:cNvPr id="30" name="Rectángulo 29"/>
          <p:cNvSpPr/>
          <p:nvPr/>
        </p:nvSpPr>
        <p:spPr>
          <a:xfrm>
            <a:off x="4552038" y="4524646"/>
            <a:ext cx="3926943" cy="369332"/>
          </a:xfrm>
          <a:prstGeom prst="rect">
            <a:avLst/>
          </a:prstGeom>
        </p:spPr>
        <p:txBody>
          <a:bodyPr wrap="square">
            <a:spAutoFit/>
          </a:bodyPr>
          <a:lstStyle/>
          <a:p>
            <a:r>
              <a:rPr lang="es-ES" dirty="0"/>
              <a:t>repite el </a:t>
            </a:r>
            <a:r>
              <a:rPr lang="es-ES" dirty="0" err="1"/>
              <a:t>string</a:t>
            </a:r>
            <a:r>
              <a:rPr lang="es-ES" dirty="0"/>
              <a:t> dado las veces indicadas</a:t>
            </a:r>
          </a:p>
        </p:txBody>
      </p:sp>
      <p:cxnSp>
        <p:nvCxnSpPr>
          <p:cNvPr id="31" name="Conector recto de flecha 30"/>
          <p:cNvCxnSpPr>
            <a:stCxn id="29" idx="3"/>
            <a:endCxn id="30" idx="1"/>
          </p:cNvCxnSpPr>
          <p:nvPr/>
        </p:nvCxnSpPr>
        <p:spPr>
          <a:xfrm>
            <a:off x="2866048" y="4709312"/>
            <a:ext cx="1685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8010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7</a:t>
            </a:r>
          </a:p>
        </p:txBody>
      </p:sp>
      <p:sp>
        <p:nvSpPr>
          <p:cNvPr id="5" name="4 Marcador de contenido"/>
          <p:cNvSpPr>
            <a:spLocks noGrp="1"/>
          </p:cNvSpPr>
          <p:nvPr>
            <p:ph idx="1"/>
          </p:nvPr>
        </p:nvSpPr>
        <p:spPr/>
        <p:txBody>
          <a:bodyPr/>
          <a:lstStyle/>
          <a:p>
            <a:r>
              <a:rPr lang="es-ES" dirty="0"/>
              <a:t>Lenguaje de consultas: SELECT </a:t>
            </a:r>
          </a:p>
          <a:p>
            <a:pPr lvl="1"/>
            <a:r>
              <a:rPr lang="es-ES" dirty="0"/>
              <a:t>Uniones de tablas sencillas. JOIN (</a:t>
            </a:r>
            <a:r>
              <a:rPr lang="es-ES" dirty="0" err="1"/>
              <a:t>cont</a:t>
            </a:r>
            <a:r>
              <a:rPr lang="es-ES" dirty="0"/>
              <a:t>)</a:t>
            </a:r>
          </a:p>
          <a:p>
            <a:pPr lvl="1"/>
            <a:r>
              <a:rPr lang="es-ES" dirty="0"/>
              <a:t>Uniones complejas: OUTER JOIN. Más de 2 tablas</a:t>
            </a:r>
          </a:p>
          <a:p>
            <a:r>
              <a:rPr lang="es-ES" dirty="0"/>
              <a:t>Funciones</a:t>
            </a:r>
          </a:p>
          <a:p>
            <a:pPr lvl="1"/>
            <a:r>
              <a:rPr lang="es-ES" dirty="0"/>
              <a:t>Funciones de agregación sencillas</a:t>
            </a:r>
          </a:p>
          <a:p>
            <a:pPr lvl="1"/>
            <a:r>
              <a:rPr lang="es-ES" dirty="0"/>
              <a:t>Funciones de agregación con </a:t>
            </a:r>
            <a:r>
              <a:rPr lang="es-ES" dirty="0" err="1"/>
              <a:t>Group</a:t>
            </a:r>
            <a:r>
              <a:rPr lang="es-ES" dirty="0"/>
              <a:t> </a:t>
            </a:r>
            <a:r>
              <a:rPr lang="es-ES" dirty="0" err="1"/>
              <a:t>by</a:t>
            </a:r>
            <a:r>
              <a:rPr lang="es-ES" dirty="0"/>
              <a:t> y </a:t>
            </a:r>
            <a:r>
              <a:rPr lang="es-ES" dirty="0" err="1"/>
              <a:t>Having</a:t>
            </a:r>
            <a:endParaRPr lang="es-ES" dirty="0"/>
          </a:p>
          <a:p>
            <a:pPr lvl="1"/>
            <a:r>
              <a:rPr lang="es-ES" dirty="0"/>
              <a:t>Funciones matemáticas</a:t>
            </a:r>
          </a:p>
          <a:p>
            <a:pPr lvl="1"/>
            <a:r>
              <a:rPr lang="es-ES" dirty="0"/>
              <a:t>Funciones de cadenas</a:t>
            </a:r>
          </a:p>
        </p:txBody>
      </p:sp>
    </p:spTree>
    <p:extLst>
      <p:ext uri="{BB962C8B-B14F-4D97-AF65-F5344CB8AC3E}">
        <p14:creationId xmlns:p14="http://schemas.microsoft.com/office/powerpoint/2010/main" val="408422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45" r="4713"/>
          <a:stretch/>
        </p:blipFill>
        <p:spPr>
          <a:xfrm>
            <a:off x="279311" y="1469571"/>
            <a:ext cx="8631897" cy="4985658"/>
          </a:xfrm>
          <a:prstGeom prst="rect">
            <a:avLst/>
          </a:prstGeom>
        </p:spPr>
      </p:pic>
      <p:sp>
        <p:nvSpPr>
          <p:cNvPr id="2" name="Título 1"/>
          <p:cNvSpPr>
            <a:spLocks noGrp="1"/>
          </p:cNvSpPr>
          <p:nvPr>
            <p:ph type="title"/>
          </p:nvPr>
        </p:nvSpPr>
        <p:spPr>
          <a:xfrm>
            <a:off x="53788" y="225278"/>
            <a:ext cx="9036423" cy="936136"/>
          </a:xfrm>
        </p:spPr>
        <p:txBody>
          <a:bodyPr>
            <a:noAutofit/>
          </a:bodyPr>
          <a:lstStyle/>
          <a:p>
            <a:pPr lvl="0" algn="ctr" defTabSz="762000">
              <a:lnSpc>
                <a:spcPct val="100000"/>
              </a:lnSpc>
              <a:spcBef>
                <a:spcPts val="0"/>
              </a:spcBef>
              <a:defRPr/>
            </a:pPr>
            <a:r>
              <a:rPr lang="es-ES" sz="2800" b="1" i="1" dirty="0">
                <a:solidFill>
                  <a:srgbClr val="04617B"/>
                </a:solidFill>
                <a:effectLst>
                  <a:outerShdw blurRad="38100" dist="38100" dir="2700000" algn="tl">
                    <a:srgbClr val="C0C0C0"/>
                  </a:outerShdw>
                </a:effectLst>
                <a:latin typeface="Constantia"/>
                <a:cs typeface="+mn-cs"/>
              </a:rPr>
              <a:t>Módulo 2. Programación web en el entorno servidor</a:t>
            </a:r>
            <a:br>
              <a:rPr lang="es-ES" sz="2800" b="1" i="1" dirty="0">
                <a:solidFill>
                  <a:srgbClr val="04617B"/>
                </a:solidFill>
                <a:effectLst>
                  <a:outerShdw blurRad="38100" dist="38100" dir="2700000" algn="tl">
                    <a:srgbClr val="C0C0C0"/>
                  </a:outerShdw>
                </a:effectLst>
                <a:latin typeface="Constantia"/>
                <a:cs typeface="+mn-cs"/>
              </a:rPr>
            </a:br>
            <a:r>
              <a:rPr lang="es-ES" sz="2800" b="1" i="1" dirty="0">
                <a:solidFill>
                  <a:srgbClr val="04617B"/>
                </a:solidFill>
                <a:effectLst>
                  <a:outerShdw blurRad="38100" dist="38100" dir="2700000" algn="tl">
                    <a:srgbClr val="C0C0C0"/>
                  </a:outerShdw>
                </a:effectLst>
                <a:latin typeface="Constantia"/>
                <a:cs typeface="+mn-cs"/>
              </a:rPr>
              <a:t>(UF2.1)</a:t>
            </a:r>
          </a:p>
        </p:txBody>
      </p:sp>
    </p:spTree>
    <p:extLst>
      <p:ext uri="{BB962C8B-B14F-4D97-AF65-F5344CB8AC3E}">
        <p14:creationId xmlns:p14="http://schemas.microsoft.com/office/powerpoint/2010/main" val="662623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2044" y="350304"/>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Tablas y campos</a:t>
            </a:r>
          </a:p>
        </p:txBody>
      </p:sp>
      <p:pic>
        <p:nvPicPr>
          <p:cNvPr id="3" name="Imagen 2"/>
          <p:cNvPicPr>
            <a:picLocks noChangeAspect="1"/>
          </p:cNvPicPr>
          <p:nvPr/>
        </p:nvPicPr>
        <p:blipFill>
          <a:blip r:embed="rId3"/>
          <a:stretch>
            <a:fillRect/>
          </a:stretch>
        </p:blipFill>
        <p:spPr>
          <a:xfrm>
            <a:off x="516778" y="2052435"/>
            <a:ext cx="7923515" cy="2764262"/>
          </a:xfrm>
          <a:prstGeom prst="rect">
            <a:avLst/>
          </a:prstGeom>
        </p:spPr>
      </p:pic>
      <p:sp>
        <p:nvSpPr>
          <p:cNvPr id="4" name="CuadroTexto 3"/>
          <p:cNvSpPr txBox="1"/>
          <p:nvPr/>
        </p:nvSpPr>
        <p:spPr>
          <a:xfrm>
            <a:off x="4213930" y="1405201"/>
            <a:ext cx="930063" cy="369332"/>
          </a:xfrm>
          <a:prstGeom prst="rect">
            <a:avLst/>
          </a:prstGeom>
          <a:noFill/>
        </p:spPr>
        <p:txBody>
          <a:bodyPr wrap="none" rtlCol="0">
            <a:spAutoFit/>
          </a:bodyPr>
          <a:lstStyle/>
          <a:p>
            <a:r>
              <a:rPr lang="es-ES" b="1" dirty="0">
                <a:solidFill>
                  <a:srgbClr val="4A7598"/>
                </a:solidFill>
              </a:rPr>
              <a:t>Campos</a:t>
            </a:r>
          </a:p>
        </p:txBody>
      </p:sp>
      <p:sp>
        <p:nvSpPr>
          <p:cNvPr id="5" name="Abrir llave 4"/>
          <p:cNvSpPr/>
          <p:nvPr/>
        </p:nvSpPr>
        <p:spPr>
          <a:xfrm rot="5400000">
            <a:off x="4461345" y="-1849684"/>
            <a:ext cx="316092" cy="76418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7" name="Conector recto de flecha 6"/>
          <p:cNvCxnSpPr>
            <a:endCxn id="8" idx="0"/>
          </p:cNvCxnSpPr>
          <p:nvPr/>
        </p:nvCxnSpPr>
        <p:spPr>
          <a:xfrm flipH="1">
            <a:off x="3009348" y="2756077"/>
            <a:ext cx="4357367" cy="262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541399" y="5384571"/>
            <a:ext cx="935897" cy="369332"/>
          </a:xfrm>
          <a:prstGeom prst="rect">
            <a:avLst/>
          </a:prstGeom>
          <a:noFill/>
        </p:spPr>
        <p:txBody>
          <a:bodyPr wrap="none" rtlCol="0">
            <a:spAutoFit/>
          </a:bodyPr>
          <a:lstStyle>
            <a:defPPr>
              <a:defRPr lang="es-ES"/>
            </a:defPPr>
            <a:lvl1pPr>
              <a:defRPr b="1">
                <a:solidFill>
                  <a:srgbClr val="4A7598"/>
                </a:solidFill>
              </a:defRPr>
            </a:lvl1pPr>
          </a:lstStyle>
          <a:p>
            <a:r>
              <a:rPr lang="es-ES" dirty="0"/>
              <a:t>Registro</a:t>
            </a:r>
          </a:p>
        </p:txBody>
      </p:sp>
      <p:sp>
        <p:nvSpPr>
          <p:cNvPr id="10" name="CuadroTexto 9"/>
          <p:cNvSpPr txBox="1"/>
          <p:nvPr/>
        </p:nvSpPr>
        <p:spPr>
          <a:xfrm>
            <a:off x="4023307" y="5055961"/>
            <a:ext cx="2586798" cy="1200329"/>
          </a:xfrm>
          <a:prstGeom prst="rect">
            <a:avLst/>
          </a:prstGeom>
          <a:noFill/>
        </p:spPr>
        <p:txBody>
          <a:bodyPr wrap="none" rtlCol="0">
            <a:spAutoFit/>
          </a:bodyPr>
          <a:lstStyle/>
          <a:p>
            <a:r>
              <a:rPr lang="es-ES" dirty="0"/>
              <a:t>registro [“Autor”] = “”</a:t>
            </a:r>
          </a:p>
          <a:p>
            <a:r>
              <a:rPr lang="es-ES" dirty="0"/>
              <a:t>registro [“Titulo”] = “” </a:t>
            </a:r>
          </a:p>
          <a:p>
            <a:r>
              <a:rPr lang="es-ES" dirty="0"/>
              <a:t>registro [“Publicado”] = “”</a:t>
            </a:r>
          </a:p>
          <a:p>
            <a:r>
              <a:rPr lang="es-ES" dirty="0"/>
              <a:t>registro [“Editorial”] = “”</a:t>
            </a:r>
          </a:p>
        </p:txBody>
      </p:sp>
      <p:pic>
        <p:nvPicPr>
          <p:cNvPr id="12" name="Picture 2" descr="https://cdn1.iconfinder.com/data/icons/ColoBrush_Pack/256/databa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65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fecha y hora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ángulo 5"/>
          <p:cNvSpPr/>
          <p:nvPr/>
        </p:nvSpPr>
        <p:spPr>
          <a:xfrm>
            <a:off x="811103" y="1743896"/>
            <a:ext cx="1243225" cy="369332"/>
          </a:xfrm>
          <a:prstGeom prst="rect">
            <a:avLst/>
          </a:prstGeom>
        </p:spPr>
        <p:txBody>
          <a:bodyPr wrap="none">
            <a:spAutoFit/>
          </a:bodyPr>
          <a:lstStyle/>
          <a:p>
            <a:r>
              <a:rPr lang="es-ES" dirty="0"/>
              <a:t>CURDATE() </a:t>
            </a:r>
          </a:p>
        </p:txBody>
      </p:sp>
      <p:sp>
        <p:nvSpPr>
          <p:cNvPr id="7" name="Rectángulo 6"/>
          <p:cNvSpPr/>
          <p:nvPr/>
        </p:nvSpPr>
        <p:spPr>
          <a:xfrm>
            <a:off x="3752366" y="1468101"/>
            <a:ext cx="3617913" cy="923330"/>
          </a:xfrm>
          <a:prstGeom prst="rect">
            <a:avLst/>
          </a:prstGeom>
        </p:spPr>
        <p:txBody>
          <a:bodyPr wrap="square">
            <a:spAutoFit/>
          </a:bodyPr>
          <a:lstStyle/>
          <a:p>
            <a:r>
              <a:rPr lang="es-ES" dirty="0"/>
              <a:t>devuelve la fecha actual en formato 'YYYY-MM-DD' o 'YYYYMMDD' (Año-Mes-Día)</a:t>
            </a:r>
          </a:p>
        </p:txBody>
      </p:sp>
      <p:sp>
        <p:nvSpPr>
          <p:cNvPr id="8" name="Rectángulo 7"/>
          <p:cNvSpPr/>
          <p:nvPr/>
        </p:nvSpPr>
        <p:spPr>
          <a:xfrm>
            <a:off x="811103" y="2584368"/>
            <a:ext cx="1190711" cy="369332"/>
          </a:xfrm>
          <a:prstGeom prst="rect">
            <a:avLst/>
          </a:prstGeom>
        </p:spPr>
        <p:txBody>
          <a:bodyPr wrap="none">
            <a:spAutoFit/>
          </a:bodyPr>
          <a:lstStyle/>
          <a:p>
            <a:r>
              <a:rPr lang="es-ES" dirty="0"/>
              <a:t>CURTIME()</a:t>
            </a:r>
          </a:p>
        </p:txBody>
      </p:sp>
      <p:sp>
        <p:nvSpPr>
          <p:cNvPr id="9" name="Rectángulo 8"/>
          <p:cNvSpPr/>
          <p:nvPr/>
        </p:nvSpPr>
        <p:spPr>
          <a:xfrm>
            <a:off x="3752366" y="2414910"/>
            <a:ext cx="3589113" cy="646331"/>
          </a:xfrm>
          <a:prstGeom prst="rect">
            <a:avLst/>
          </a:prstGeom>
        </p:spPr>
        <p:txBody>
          <a:bodyPr wrap="square">
            <a:spAutoFit/>
          </a:bodyPr>
          <a:lstStyle/>
          <a:p>
            <a:r>
              <a:rPr lang="es-ES" dirty="0"/>
              <a:t>devuelve la hora actual en formato 'HH:MM:SS' o 'HHMMSS'.</a:t>
            </a:r>
          </a:p>
        </p:txBody>
      </p:sp>
      <p:cxnSp>
        <p:nvCxnSpPr>
          <p:cNvPr id="15" name="Conector recto de flecha 14"/>
          <p:cNvCxnSpPr>
            <a:stCxn id="6" idx="3"/>
            <a:endCxn id="7" idx="1"/>
          </p:cNvCxnSpPr>
          <p:nvPr/>
        </p:nvCxnSpPr>
        <p:spPr>
          <a:xfrm>
            <a:off x="2054328" y="1928562"/>
            <a:ext cx="1698038" cy="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8" idx="3"/>
            <a:endCxn id="9" idx="1"/>
          </p:cNvCxnSpPr>
          <p:nvPr/>
        </p:nvCxnSpPr>
        <p:spPr>
          <a:xfrm flipV="1">
            <a:off x="2001814" y="2738076"/>
            <a:ext cx="1750552" cy="30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3752366" y="3098209"/>
            <a:ext cx="3589113" cy="1200329"/>
          </a:xfrm>
          <a:prstGeom prst="rect">
            <a:avLst/>
          </a:prstGeom>
        </p:spPr>
        <p:txBody>
          <a:bodyPr wrap="square">
            <a:spAutoFit/>
          </a:bodyPr>
          <a:lstStyle/>
          <a:p>
            <a:r>
              <a:rPr lang="es-ES" dirty="0"/>
              <a:t>devuelve la fecha y hora actual en formato 'YYYY-MM-DD HH:MM:SS' o YYYYMMDDHHMMSS (Año-Mes-Día </a:t>
            </a:r>
            <a:r>
              <a:rPr lang="es-ES" dirty="0" err="1"/>
              <a:t>Hora:Minuto:Segundo</a:t>
            </a:r>
            <a:r>
              <a:rPr lang="es-ES" dirty="0"/>
              <a:t>)</a:t>
            </a:r>
          </a:p>
        </p:txBody>
      </p:sp>
      <p:sp>
        <p:nvSpPr>
          <p:cNvPr id="30" name="Rectángulo 29"/>
          <p:cNvSpPr/>
          <p:nvPr/>
        </p:nvSpPr>
        <p:spPr>
          <a:xfrm>
            <a:off x="811103" y="3507578"/>
            <a:ext cx="874920" cy="369332"/>
          </a:xfrm>
          <a:prstGeom prst="rect">
            <a:avLst/>
          </a:prstGeom>
        </p:spPr>
        <p:txBody>
          <a:bodyPr wrap="none">
            <a:spAutoFit/>
          </a:bodyPr>
          <a:lstStyle/>
          <a:p>
            <a:r>
              <a:rPr lang="es-ES" dirty="0"/>
              <a:t>NOW() </a:t>
            </a:r>
          </a:p>
        </p:txBody>
      </p:sp>
      <p:cxnSp>
        <p:nvCxnSpPr>
          <p:cNvPr id="32" name="Conector recto de flecha 31"/>
          <p:cNvCxnSpPr>
            <a:stCxn id="30" idx="3"/>
            <a:endCxn id="29" idx="1"/>
          </p:cNvCxnSpPr>
          <p:nvPr/>
        </p:nvCxnSpPr>
        <p:spPr>
          <a:xfrm>
            <a:off x="1686023" y="3692244"/>
            <a:ext cx="2066343" cy="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3752366" y="5452581"/>
            <a:ext cx="4194856" cy="646331"/>
          </a:xfrm>
          <a:prstGeom prst="rect">
            <a:avLst/>
          </a:prstGeom>
        </p:spPr>
        <p:txBody>
          <a:bodyPr wrap="square">
            <a:spAutoFit/>
          </a:bodyPr>
          <a:lstStyle/>
          <a:p>
            <a:r>
              <a:rPr lang="es-ES" dirty="0"/>
              <a:t>devuelve el minuto del tiempo especificado en formato numérico de 0 a 59.</a:t>
            </a:r>
          </a:p>
        </p:txBody>
      </p:sp>
      <p:sp>
        <p:nvSpPr>
          <p:cNvPr id="36" name="Rectángulo 35"/>
          <p:cNvSpPr/>
          <p:nvPr/>
        </p:nvSpPr>
        <p:spPr>
          <a:xfrm>
            <a:off x="811103" y="4791425"/>
            <a:ext cx="1364797" cy="369332"/>
          </a:xfrm>
          <a:prstGeom prst="rect">
            <a:avLst/>
          </a:prstGeom>
        </p:spPr>
        <p:txBody>
          <a:bodyPr wrap="none">
            <a:spAutoFit/>
          </a:bodyPr>
          <a:lstStyle/>
          <a:p>
            <a:r>
              <a:rPr lang="es-ES" dirty="0"/>
              <a:t>HOUR(hora) </a:t>
            </a:r>
          </a:p>
        </p:txBody>
      </p:sp>
      <p:sp>
        <p:nvSpPr>
          <p:cNvPr id="37" name="Rectángulo 36"/>
          <p:cNvSpPr/>
          <p:nvPr/>
        </p:nvSpPr>
        <p:spPr>
          <a:xfrm>
            <a:off x="811103" y="5622422"/>
            <a:ext cx="1571584" cy="369332"/>
          </a:xfrm>
          <a:prstGeom prst="rect">
            <a:avLst/>
          </a:prstGeom>
        </p:spPr>
        <p:txBody>
          <a:bodyPr wrap="none">
            <a:spAutoFit/>
          </a:bodyPr>
          <a:lstStyle/>
          <a:p>
            <a:r>
              <a:rPr lang="es-ES" dirty="0"/>
              <a:t>MINUTE(hora) </a:t>
            </a:r>
          </a:p>
        </p:txBody>
      </p:sp>
      <p:sp>
        <p:nvSpPr>
          <p:cNvPr id="38" name="Rectángulo 37"/>
          <p:cNvSpPr/>
          <p:nvPr/>
        </p:nvSpPr>
        <p:spPr>
          <a:xfrm>
            <a:off x="3752366" y="4621584"/>
            <a:ext cx="4046652" cy="646331"/>
          </a:xfrm>
          <a:prstGeom prst="rect">
            <a:avLst/>
          </a:prstGeom>
        </p:spPr>
        <p:txBody>
          <a:bodyPr wrap="square">
            <a:spAutoFit/>
          </a:bodyPr>
          <a:lstStyle/>
          <a:p>
            <a:r>
              <a:rPr lang="es-ES" dirty="0"/>
              <a:t>devuelve la hora del tiempo especificado en formato numérico de 0 a 23.</a:t>
            </a:r>
          </a:p>
        </p:txBody>
      </p:sp>
      <p:cxnSp>
        <p:nvCxnSpPr>
          <p:cNvPr id="40" name="Conector recto de flecha 39"/>
          <p:cNvCxnSpPr>
            <a:stCxn id="36" idx="3"/>
            <a:endCxn id="38" idx="1"/>
          </p:cNvCxnSpPr>
          <p:nvPr/>
        </p:nvCxnSpPr>
        <p:spPr>
          <a:xfrm flipV="1">
            <a:off x="2175900" y="4944750"/>
            <a:ext cx="1576466" cy="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a:stCxn id="37" idx="3"/>
            <a:endCxn id="35" idx="1"/>
          </p:cNvCxnSpPr>
          <p:nvPr/>
        </p:nvCxnSpPr>
        <p:spPr>
          <a:xfrm flipV="1">
            <a:off x="2382687" y="5775747"/>
            <a:ext cx="1369679" cy="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117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fecha y hora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angle 3"/>
          <p:cNvSpPr>
            <a:spLocks noChangeArrowheads="1"/>
          </p:cNvSpPr>
          <p:nvPr/>
        </p:nvSpPr>
        <p:spPr bwMode="auto">
          <a:xfrm>
            <a:off x="494508" y="2490611"/>
            <a:ext cx="1980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dirty="0"/>
              <a:t>DAYOFWEEK(fecha)</a:t>
            </a:r>
          </a:p>
        </p:txBody>
      </p:sp>
      <p:sp>
        <p:nvSpPr>
          <p:cNvPr id="13" name="Rectángulo 12"/>
          <p:cNvSpPr/>
          <p:nvPr/>
        </p:nvSpPr>
        <p:spPr>
          <a:xfrm>
            <a:off x="494507" y="1710286"/>
            <a:ext cx="1830051" cy="369332"/>
          </a:xfrm>
          <a:prstGeom prst="rect">
            <a:avLst/>
          </a:prstGeom>
        </p:spPr>
        <p:txBody>
          <a:bodyPr wrap="square">
            <a:spAutoFit/>
          </a:bodyPr>
          <a:lstStyle/>
          <a:p>
            <a:r>
              <a:rPr lang="es-ES" dirty="0"/>
              <a:t>DAYNAME(fecha)</a:t>
            </a:r>
          </a:p>
        </p:txBody>
      </p:sp>
      <p:sp>
        <p:nvSpPr>
          <p:cNvPr id="14" name="Rectángulo 13"/>
          <p:cNvSpPr/>
          <p:nvPr/>
        </p:nvSpPr>
        <p:spPr>
          <a:xfrm>
            <a:off x="3544887" y="1576542"/>
            <a:ext cx="4572000" cy="646331"/>
          </a:xfrm>
          <a:prstGeom prst="rect">
            <a:avLst/>
          </a:prstGeom>
        </p:spPr>
        <p:txBody>
          <a:bodyPr>
            <a:spAutoFit/>
          </a:bodyPr>
          <a:lstStyle/>
          <a:p>
            <a:r>
              <a:rPr lang="es-ES" dirty="0"/>
              <a:t>devuelve el nombre del día para una fecha especificada.</a:t>
            </a:r>
          </a:p>
        </p:txBody>
      </p:sp>
      <p:sp>
        <p:nvSpPr>
          <p:cNvPr id="15" name="Rectángulo 14"/>
          <p:cNvSpPr/>
          <p:nvPr/>
        </p:nvSpPr>
        <p:spPr>
          <a:xfrm>
            <a:off x="3544887" y="2201866"/>
            <a:ext cx="4572000" cy="923330"/>
          </a:xfrm>
          <a:prstGeom prst="rect">
            <a:avLst/>
          </a:prstGeom>
        </p:spPr>
        <p:txBody>
          <a:bodyPr>
            <a:spAutoFit/>
          </a:bodyPr>
          <a:lstStyle/>
          <a:p>
            <a:r>
              <a:rPr lang="es-ES" dirty="0"/>
              <a:t>devuelve el día de la semana en formato numérico como 1 para Domingo hasta 7 para Sábado.</a:t>
            </a:r>
          </a:p>
        </p:txBody>
      </p:sp>
      <p:cxnSp>
        <p:nvCxnSpPr>
          <p:cNvPr id="16" name="Conector recto de flecha 15"/>
          <p:cNvCxnSpPr>
            <a:stCxn id="13" idx="3"/>
            <a:endCxn id="14" idx="1"/>
          </p:cNvCxnSpPr>
          <p:nvPr/>
        </p:nvCxnSpPr>
        <p:spPr>
          <a:xfrm>
            <a:off x="2324558" y="1894952"/>
            <a:ext cx="1220329" cy="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1" idx="3"/>
            <a:endCxn id="15" idx="1"/>
          </p:cNvCxnSpPr>
          <p:nvPr/>
        </p:nvCxnSpPr>
        <p:spPr>
          <a:xfrm flipV="1">
            <a:off x="2475115" y="2663531"/>
            <a:ext cx="1069772" cy="1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3544887" y="3301339"/>
            <a:ext cx="3609821" cy="646331"/>
          </a:xfrm>
          <a:prstGeom prst="rect">
            <a:avLst/>
          </a:prstGeom>
        </p:spPr>
        <p:txBody>
          <a:bodyPr wrap="square">
            <a:spAutoFit/>
          </a:bodyPr>
          <a:lstStyle/>
          <a:p>
            <a:r>
              <a:rPr lang="es-ES" dirty="0"/>
              <a:t>devuelve el día del mes en el rango de 1 a 31 para la fecha dada</a:t>
            </a:r>
          </a:p>
        </p:txBody>
      </p:sp>
      <p:sp>
        <p:nvSpPr>
          <p:cNvPr id="19" name="Rectángulo 18"/>
          <p:cNvSpPr/>
          <p:nvPr/>
        </p:nvSpPr>
        <p:spPr>
          <a:xfrm>
            <a:off x="494508" y="3301339"/>
            <a:ext cx="2184188" cy="646331"/>
          </a:xfrm>
          <a:prstGeom prst="rect">
            <a:avLst/>
          </a:prstGeom>
        </p:spPr>
        <p:txBody>
          <a:bodyPr wrap="none">
            <a:spAutoFit/>
          </a:bodyPr>
          <a:lstStyle/>
          <a:p>
            <a:r>
              <a:rPr lang="es-ES" dirty="0"/>
              <a:t>DAYOFMONTH(fecha)</a:t>
            </a:r>
          </a:p>
          <a:p>
            <a:r>
              <a:rPr lang="es-ES" dirty="0"/>
              <a:t>DAY(fecha) </a:t>
            </a:r>
          </a:p>
        </p:txBody>
      </p:sp>
      <p:cxnSp>
        <p:nvCxnSpPr>
          <p:cNvPr id="20" name="Conector recto de flecha 19"/>
          <p:cNvCxnSpPr>
            <a:stCxn id="19" idx="3"/>
            <a:endCxn id="18" idx="1"/>
          </p:cNvCxnSpPr>
          <p:nvPr/>
        </p:nvCxnSpPr>
        <p:spPr>
          <a:xfrm>
            <a:off x="2678696" y="3624505"/>
            <a:ext cx="866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3544887" y="4207518"/>
            <a:ext cx="4572000" cy="646331"/>
          </a:xfrm>
          <a:prstGeom prst="rect">
            <a:avLst/>
          </a:prstGeom>
        </p:spPr>
        <p:txBody>
          <a:bodyPr>
            <a:spAutoFit/>
          </a:bodyPr>
          <a:lstStyle/>
          <a:p>
            <a:r>
              <a:rPr lang="es-ES" dirty="0"/>
              <a:t>devuelve el día del año para la fecha dada en formato numérico, en </a:t>
            </a:r>
            <a:r>
              <a:rPr lang="es-ES" dirty="0" err="1"/>
              <a:t>rago</a:t>
            </a:r>
            <a:r>
              <a:rPr lang="es-ES" dirty="0"/>
              <a:t> de 1 a 366.</a:t>
            </a:r>
          </a:p>
        </p:txBody>
      </p:sp>
      <p:sp>
        <p:nvSpPr>
          <p:cNvPr id="10" name="Rectángulo 9"/>
          <p:cNvSpPr/>
          <p:nvPr/>
        </p:nvSpPr>
        <p:spPr>
          <a:xfrm>
            <a:off x="494508" y="4337497"/>
            <a:ext cx="1960730" cy="369332"/>
          </a:xfrm>
          <a:prstGeom prst="rect">
            <a:avLst/>
          </a:prstGeom>
        </p:spPr>
        <p:txBody>
          <a:bodyPr wrap="none">
            <a:spAutoFit/>
          </a:bodyPr>
          <a:lstStyle/>
          <a:p>
            <a:r>
              <a:rPr lang="es-ES" dirty="0"/>
              <a:t>DAYOFYEAR(fecha) </a:t>
            </a:r>
          </a:p>
        </p:txBody>
      </p:sp>
      <p:cxnSp>
        <p:nvCxnSpPr>
          <p:cNvPr id="22" name="Conector recto de flecha 21"/>
          <p:cNvCxnSpPr>
            <a:stCxn id="10" idx="3"/>
            <a:endCxn id="9" idx="1"/>
          </p:cNvCxnSpPr>
          <p:nvPr/>
        </p:nvCxnSpPr>
        <p:spPr>
          <a:xfrm>
            <a:off x="2455238" y="4522163"/>
            <a:ext cx="1089649" cy="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3544887" y="5029992"/>
            <a:ext cx="4572000" cy="646331"/>
          </a:xfrm>
          <a:prstGeom prst="rect">
            <a:avLst/>
          </a:prstGeom>
        </p:spPr>
        <p:txBody>
          <a:bodyPr>
            <a:spAutoFit/>
          </a:bodyPr>
          <a:lstStyle/>
          <a:p>
            <a:r>
              <a:rPr lang="es-ES" dirty="0"/>
              <a:t>devuelve el mes para la fecha dada en formato numérico en rango de 1 a 12.</a:t>
            </a:r>
          </a:p>
        </p:txBody>
      </p:sp>
      <p:sp>
        <p:nvSpPr>
          <p:cNvPr id="24" name="Rectángulo 23"/>
          <p:cNvSpPr/>
          <p:nvPr/>
        </p:nvSpPr>
        <p:spPr>
          <a:xfrm>
            <a:off x="494508" y="5096656"/>
            <a:ext cx="1627048" cy="369332"/>
          </a:xfrm>
          <a:prstGeom prst="rect">
            <a:avLst/>
          </a:prstGeom>
        </p:spPr>
        <p:txBody>
          <a:bodyPr wrap="none">
            <a:spAutoFit/>
          </a:bodyPr>
          <a:lstStyle/>
          <a:p>
            <a:r>
              <a:rPr lang="es-ES" dirty="0"/>
              <a:t>MONTH(fecha) </a:t>
            </a:r>
          </a:p>
        </p:txBody>
      </p:sp>
      <p:cxnSp>
        <p:nvCxnSpPr>
          <p:cNvPr id="26" name="Conector recto de flecha 25"/>
          <p:cNvCxnSpPr>
            <a:stCxn id="24" idx="3"/>
            <a:endCxn id="23" idx="1"/>
          </p:cNvCxnSpPr>
          <p:nvPr/>
        </p:nvCxnSpPr>
        <p:spPr>
          <a:xfrm>
            <a:off x="2121556" y="5281322"/>
            <a:ext cx="1423331" cy="7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3544887" y="5750609"/>
            <a:ext cx="4572000" cy="646331"/>
          </a:xfrm>
          <a:prstGeom prst="rect">
            <a:avLst/>
          </a:prstGeom>
        </p:spPr>
        <p:txBody>
          <a:bodyPr>
            <a:spAutoFit/>
          </a:bodyPr>
          <a:lstStyle/>
          <a:p>
            <a:r>
              <a:rPr lang="es-ES" dirty="0"/>
              <a:t>devuelve el nombre del mes para la fecha especificada.</a:t>
            </a:r>
          </a:p>
        </p:txBody>
      </p:sp>
      <p:sp>
        <p:nvSpPr>
          <p:cNvPr id="28" name="Rectángulo 27"/>
          <p:cNvSpPr/>
          <p:nvPr/>
        </p:nvSpPr>
        <p:spPr>
          <a:xfrm>
            <a:off x="494508" y="5855815"/>
            <a:ext cx="2212144" cy="369332"/>
          </a:xfrm>
          <a:prstGeom prst="rect">
            <a:avLst/>
          </a:prstGeom>
        </p:spPr>
        <p:txBody>
          <a:bodyPr wrap="none">
            <a:spAutoFit/>
          </a:bodyPr>
          <a:lstStyle/>
          <a:p>
            <a:r>
              <a:rPr lang="es-ES" dirty="0"/>
              <a:t>MONTHNAME(fecha) </a:t>
            </a:r>
          </a:p>
        </p:txBody>
      </p:sp>
      <p:cxnSp>
        <p:nvCxnSpPr>
          <p:cNvPr id="30" name="Conector recto de flecha 29"/>
          <p:cNvCxnSpPr>
            <a:stCxn id="28" idx="3"/>
            <a:endCxn id="27" idx="1"/>
          </p:cNvCxnSpPr>
          <p:nvPr/>
        </p:nvCxnSpPr>
        <p:spPr>
          <a:xfrm>
            <a:off x="2706652" y="6040481"/>
            <a:ext cx="838235" cy="3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4533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204" y="397288"/>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Funciones de fecha y hora (3)</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ángulo 2"/>
          <p:cNvSpPr/>
          <p:nvPr/>
        </p:nvSpPr>
        <p:spPr>
          <a:xfrm>
            <a:off x="4117974" y="1619676"/>
            <a:ext cx="4572000" cy="1200329"/>
          </a:xfrm>
          <a:prstGeom prst="rect">
            <a:avLst/>
          </a:prstGeom>
        </p:spPr>
        <p:txBody>
          <a:bodyPr wrap="square">
            <a:spAutoFit/>
          </a:bodyPr>
          <a:lstStyle/>
          <a:p>
            <a:r>
              <a:rPr lang="es-ES" dirty="0"/>
              <a:t>expression1 y expression2 son expresiones fecha o fecha-y-hora. Esta función devuelve expression1 – expression2 expresados como un valor en días de una fecha a la otra. </a:t>
            </a:r>
          </a:p>
        </p:txBody>
      </p:sp>
      <p:sp>
        <p:nvSpPr>
          <p:cNvPr id="4" name="Rectángulo 3"/>
          <p:cNvSpPr/>
          <p:nvPr/>
        </p:nvSpPr>
        <p:spPr>
          <a:xfrm>
            <a:off x="639985" y="1890976"/>
            <a:ext cx="2296013" cy="646331"/>
          </a:xfrm>
          <a:prstGeom prst="rect">
            <a:avLst/>
          </a:prstGeom>
        </p:spPr>
        <p:txBody>
          <a:bodyPr wrap="none">
            <a:spAutoFit/>
          </a:bodyPr>
          <a:lstStyle/>
          <a:p>
            <a:r>
              <a:rPr lang="es-ES" dirty="0"/>
              <a:t>DATEDIFF(expression1,</a:t>
            </a:r>
            <a:br>
              <a:rPr lang="es-ES" dirty="0"/>
            </a:br>
            <a:r>
              <a:rPr lang="es-ES" dirty="0"/>
              <a:t>expression2)</a:t>
            </a:r>
          </a:p>
        </p:txBody>
      </p:sp>
      <p:sp>
        <p:nvSpPr>
          <p:cNvPr id="6" name="Rectángulo 5"/>
          <p:cNvSpPr/>
          <p:nvPr/>
        </p:nvSpPr>
        <p:spPr>
          <a:xfrm>
            <a:off x="4342368" y="4163518"/>
            <a:ext cx="3741862" cy="646331"/>
          </a:xfrm>
          <a:prstGeom prst="rect">
            <a:avLst/>
          </a:prstGeom>
        </p:spPr>
        <p:txBody>
          <a:bodyPr wrap="square">
            <a:spAutoFit/>
          </a:bodyPr>
          <a:lstStyle/>
          <a:p>
            <a:r>
              <a:rPr lang="es-ES" dirty="0"/>
              <a:t>añade la expresión indicada por INTERVAL a la fecha suministrada.</a:t>
            </a:r>
          </a:p>
        </p:txBody>
      </p:sp>
      <p:sp>
        <p:nvSpPr>
          <p:cNvPr id="7" name="Rectángulo 6"/>
          <p:cNvSpPr/>
          <p:nvPr/>
        </p:nvSpPr>
        <p:spPr>
          <a:xfrm>
            <a:off x="639985" y="4025357"/>
            <a:ext cx="2500719" cy="923330"/>
          </a:xfrm>
          <a:prstGeom prst="rect">
            <a:avLst/>
          </a:prstGeom>
        </p:spPr>
        <p:txBody>
          <a:bodyPr wrap="square">
            <a:spAutoFit/>
          </a:bodyPr>
          <a:lstStyle/>
          <a:p>
            <a:r>
              <a:rPr lang="es-ES" dirty="0"/>
              <a:t>DATE_ADD(</a:t>
            </a:r>
            <a:r>
              <a:rPr lang="es-ES" dirty="0" err="1"/>
              <a:t>fechahora</a:t>
            </a:r>
            <a:r>
              <a:rPr lang="es-ES" dirty="0"/>
              <a:t>, INTERVAL ‘tipo expresión </a:t>
            </a:r>
            <a:r>
              <a:rPr lang="es-ES" dirty="0" err="1"/>
              <a:t>fechahora</a:t>
            </a:r>
            <a:r>
              <a:rPr lang="es-ES" dirty="0"/>
              <a:t>’) :</a:t>
            </a:r>
          </a:p>
        </p:txBody>
      </p:sp>
      <p:sp>
        <p:nvSpPr>
          <p:cNvPr id="8" name="Rectángulo 7"/>
          <p:cNvSpPr/>
          <p:nvPr/>
        </p:nvSpPr>
        <p:spPr>
          <a:xfrm>
            <a:off x="803274" y="5236034"/>
            <a:ext cx="6982057"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a:t>
            </a:r>
            <a:r>
              <a:rPr lang="en-US" sz="1600" dirty="0" err="1">
                <a:solidFill>
                  <a:schemeClr val="lt1"/>
                </a:solidFill>
                <a:latin typeface="Courier New" panose="02070309020205020404" pitchFamily="49" charset="0"/>
                <a:cs typeface="Courier New" panose="02070309020205020404" pitchFamily="49" charset="0"/>
              </a:rPr>
              <a:t>date_add</a:t>
            </a:r>
            <a:r>
              <a:rPr lang="en-US" sz="1600" dirty="0">
                <a:solidFill>
                  <a:schemeClr val="lt1"/>
                </a:solidFill>
                <a:latin typeface="Courier New" panose="02070309020205020404" pitchFamily="49" charset="0"/>
                <a:cs typeface="Courier New" panose="02070309020205020404" pitchFamily="49" charset="0"/>
              </a:rPr>
              <a:t>('2007-1-14', interval 15 day);</a:t>
            </a:r>
          </a:p>
          <a:p>
            <a:r>
              <a:rPr lang="en-US" sz="1600" dirty="0">
                <a:solidFill>
                  <a:schemeClr val="lt1"/>
                </a:solidFill>
                <a:latin typeface="Courier New" panose="02070309020205020404" pitchFamily="49" charset="0"/>
                <a:cs typeface="Courier New" panose="02070309020205020404" pitchFamily="49" charset="0"/>
              </a:rPr>
              <a:t> --&gt; 2007-01-29</a:t>
            </a:r>
            <a:endParaRPr lang="es-ES" sz="1600" dirty="0">
              <a:solidFill>
                <a:schemeClr val="lt1"/>
              </a:solidFill>
              <a:latin typeface="Courier New" panose="02070309020205020404" pitchFamily="49" charset="0"/>
              <a:cs typeface="Courier New" panose="02070309020205020404" pitchFamily="49" charset="0"/>
            </a:endParaRPr>
          </a:p>
        </p:txBody>
      </p:sp>
      <p:sp>
        <p:nvSpPr>
          <p:cNvPr id="9" name="Rectángulo 8"/>
          <p:cNvSpPr/>
          <p:nvPr/>
        </p:nvSpPr>
        <p:spPr>
          <a:xfrm>
            <a:off x="803274" y="3126149"/>
            <a:ext cx="719772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err="1">
                <a:solidFill>
                  <a:schemeClr val="lt1"/>
                </a:solidFill>
                <a:latin typeface="Courier New" panose="02070309020205020404" pitchFamily="49" charset="0"/>
                <a:cs typeface="Courier New" panose="02070309020205020404" pitchFamily="49" charset="0"/>
              </a:rPr>
              <a:t>mysql</a:t>
            </a:r>
            <a:r>
              <a:rPr lang="en-US" sz="1600" dirty="0">
                <a:solidFill>
                  <a:schemeClr val="lt1"/>
                </a:solidFill>
                <a:latin typeface="Courier New" panose="02070309020205020404" pitchFamily="49" charset="0"/>
                <a:cs typeface="Courier New" panose="02070309020205020404" pitchFamily="49" charset="0"/>
              </a:rPr>
              <a:t>&gt; select </a:t>
            </a:r>
            <a:r>
              <a:rPr lang="en-US" sz="1600" dirty="0" err="1">
                <a:solidFill>
                  <a:schemeClr val="lt1"/>
                </a:solidFill>
                <a:latin typeface="Courier New" panose="02070309020205020404" pitchFamily="49" charset="0"/>
                <a:cs typeface="Courier New" panose="02070309020205020404" pitchFamily="49" charset="0"/>
              </a:rPr>
              <a:t>datediff</a:t>
            </a:r>
            <a:r>
              <a:rPr lang="en-US" sz="1600" dirty="0">
                <a:solidFill>
                  <a:schemeClr val="lt1"/>
                </a:solidFill>
                <a:latin typeface="Courier New" panose="02070309020205020404" pitchFamily="49" charset="0"/>
                <a:cs typeface="Courier New" panose="02070309020205020404" pitchFamily="49" charset="0"/>
              </a:rPr>
              <a:t>('2007-2-6 17:33:25','2007-1-1');</a:t>
            </a:r>
          </a:p>
          <a:p>
            <a:r>
              <a:rPr lang="en-US" sz="1600" dirty="0">
                <a:solidFill>
                  <a:schemeClr val="lt1"/>
                </a:solidFill>
                <a:latin typeface="Courier New" panose="02070309020205020404" pitchFamily="49" charset="0"/>
                <a:cs typeface="Courier New" panose="02070309020205020404" pitchFamily="49" charset="0"/>
              </a:rPr>
              <a:t> --&gt; 36</a:t>
            </a:r>
            <a:endParaRPr lang="es-ES" sz="1600" dirty="0">
              <a:solidFill>
                <a:schemeClr val="lt1"/>
              </a:solidFill>
              <a:latin typeface="Courier New" panose="02070309020205020404" pitchFamily="49" charset="0"/>
              <a:cs typeface="Courier New" panose="02070309020205020404" pitchFamily="49" charset="0"/>
            </a:endParaRPr>
          </a:p>
        </p:txBody>
      </p:sp>
      <p:cxnSp>
        <p:nvCxnSpPr>
          <p:cNvPr id="11" name="Conector recto de flecha 10"/>
          <p:cNvCxnSpPr>
            <a:stCxn id="4" idx="3"/>
            <a:endCxn id="3" idx="1"/>
          </p:cNvCxnSpPr>
          <p:nvPr/>
        </p:nvCxnSpPr>
        <p:spPr>
          <a:xfrm>
            <a:off x="2935998" y="2214142"/>
            <a:ext cx="1181976" cy="5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7" idx="3"/>
            <a:endCxn id="6" idx="1"/>
          </p:cNvCxnSpPr>
          <p:nvPr/>
        </p:nvCxnSpPr>
        <p:spPr>
          <a:xfrm flipV="1">
            <a:off x="3140704" y="4486684"/>
            <a:ext cx="1201664" cy="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250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47" y="337417"/>
            <a:ext cx="7074868"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Características avanzadas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018943" y="15765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2"/>
          <p:cNvSpPr>
            <a:spLocks noChangeArrowheads="1"/>
          </p:cNvSpPr>
          <p:nvPr/>
        </p:nvSpPr>
        <p:spPr bwMode="auto">
          <a:xfrm>
            <a:off x="539440" y="431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3"/>
          <p:cNvSpPr>
            <a:spLocks noChangeArrowheads="1"/>
          </p:cNvSpPr>
          <p:nvPr/>
        </p:nvSpPr>
        <p:spPr bwMode="auto">
          <a:xfrm>
            <a:off x="803274" y="5029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CuadroTexto 2"/>
          <p:cNvSpPr txBox="1"/>
          <p:nvPr/>
        </p:nvSpPr>
        <p:spPr>
          <a:xfrm>
            <a:off x="1018943" y="1885531"/>
            <a:ext cx="6328914" cy="4247317"/>
          </a:xfrm>
          <a:prstGeom prst="rect">
            <a:avLst/>
          </a:prstGeom>
          <a:noFill/>
        </p:spPr>
        <p:txBody>
          <a:bodyPr wrap="square" rtlCol="0">
            <a:spAutoFit/>
          </a:bodyPr>
          <a:lstStyle/>
          <a:p>
            <a:pPr marL="285750" indent="-285750">
              <a:buFont typeface="Wingdings" panose="05000000000000000000" pitchFamily="2" charset="2"/>
              <a:buChar char="Ø"/>
            </a:pPr>
            <a:r>
              <a:rPr lang="es-ES" dirty="0"/>
              <a:t>Búsquedas en textos completos </a:t>
            </a:r>
          </a:p>
          <a:p>
            <a:pPr marL="742950" lvl="1" indent="-285750">
              <a:buFont typeface="Wingdings" panose="05000000000000000000" pitchFamily="2" charset="2"/>
              <a:buChar char="ü"/>
            </a:pPr>
            <a:r>
              <a:rPr lang="es-ES" dirty="0"/>
              <a:t>Índices tipo FULLTEXT</a:t>
            </a:r>
          </a:p>
          <a:p>
            <a:pPr marL="742950" lvl="1" indent="-285750">
              <a:buFont typeface="Wingdings" panose="05000000000000000000" pitchFamily="2" charset="2"/>
              <a:buChar char="ü"/>
            </a:pPr>
            <a:r>
              <a:rPr lang="es-ES" dirty="0"/>
              <a:t>Relevancia: MATCH … AGAINST</a:t>
            </a:r>
          </a:p>
          <a:p>
            <a:pPr marL="742950" lvl="1" indent="-285750">
              <a:buFont typeface="Wingdings" panose="05000000000000000000" pitchFamily="2" charset="2"/>
              <a:buChar char="ü"/>
            </a:pPr>
            <a:r>
              <a:rPr lang="es-ES" dirty="0"/>
              <a:t>Búsquedas booleanas: AGAINST … IN BOOLEAN MODE</a:t>
            </a:r>
          </a:p>
          <a:p>
            <a:pPr marL="285750" indent="-285750">
              <a:buFont typeface="Wingdings" panose="05000000000000000000" pitchFamily="2" charset="2"/>
              <a:buChar char="Ø"/>
            </a:pPr>
            <a:r>
              <a:rPr lang="es-ES" dirty="0"/>
              <a:t>Transacciones</a:t>
            </a:r>
          </a:p>
          <a:p>
            <a:pPr marL="742950" lvl="1" indent="-285750">
              <a:buFont typeface="Wingdings" panose="05000000000000000000" pitchFamily="2" charset="2"/>
              <a:buChar char="ü"/>
            </a:pPr>
            <a:r>
              <a:rPr lang="es-ES" dirty="0"/>
              <a:t>BEGIN … COMMIT</a:t>
            </a:r>
          </a:p>
          <a:p>
            <a:pPr marL="742950" lvl="1" indent="-285750">
              <a:buFont typeface="Wingdings" panose="05000000000000000000" pitchFamily="2" charset="2"/>
              <a:buChar char="ü"/>
            </a:pPr>
            <a:r>
              <a:rPr lang="es-ES" dirty="0"/>
              <a:t>ROLLBACK</a:t>
            </a:r>
          </a:p>
          <a:p>
            <a:pPr marL="285750" indent="-285750">
              <a:buFont typeface="Wingdings" panose="05000000000000000000" pitchFamily="2" charset="2"/>
              <a:buChar char="Ø"/>
            </a:pPr>
            <a:r>
              <a:rPr lang="es-ES" dirty="0"/>
              <a:t>Bloqueo de tablas</a:t>
            </a:r>
          </a:p>
          <a:p>
            <a:pPr marL="742950" lvl="1" indent="-285750">
              <a:buFont typeface="Wingdings" panose="05000000000000000000" pitchFamily="2" charset="2"/>
              <a:buChar char="ü"/>
            </a:pPr>
            <a:r>
              <a:rPr lang="es-ES" dirty="0"/>
              <a:t>LOCK TABLES</a:t>
            </a:r>
          </a:p>
          <a:p>
            <a:pPr marL="742950" lvl="1" indent="-285750">
              <a:buFont typeface="Wingdings" panose="05000000000000000000" pitchFamily="2" charset="2"/>
              <a:buChar char="ü"/>
            </a:pPr>
            <a:r>
              <a:rPr lang="es-ES" dirty="0"/>
              <a:t>UNLOCK TABLES</a:t>
            </a:r>
          </a:p>
          <a:p>
            <a:pPr marL="285750" indent="-285750">
              <a:buFont typeface="Wingdings" panose="05000000000000000000" pitchFamily="2" charset="2"/>
              <a:buChar char="Ø"/>
            </a:pPr>
            <a:r>
              <a:rPr lang="es-ES" dirty="0"/>
              <a:t>Uniones y </a:t>
            </a:r>
            <a:r>
              <a:rPr lang="es-ES" dirty="0" err="1"/>
              <a:t>JOINs</a:t>
            </a:r>
            <a:r>
              <a:rPr lang="es-ES" dirty="0"/>
              <a:t> de varias tablas</a:t>
            </a:r>
          </a:p>
          <a:p>
            <a:pPr marL="742950" lvl="1" indent="-285750">
              <a:buFont typeface="Wingdings" panose="05000000000000000000" pitchFamily="2" charset="2"/>
              <a:buChar char="ü"/>
            </a:pPr>
            <a:r>
              <a:rPr lang="es-ES" dirty="0"/>
              <a:t>UNION</a:t>
            </a:r>
          </a:p>
          <a:p>
            <a:pPr marL="742950" lvl="1" indent="-285750">
              <a:buFont typeface="Wingdings" panose="05000000000000000000" pitchFamily="2" charset="2"/>
              <a:buChar char="ü"/>
            </a:pPr>
            <a:r>
              <a:rPr lang="es-ES" dirty="0" err="1"/>
              <a:t>JOINs</a:t>
            </a:r>
            <a:r>
              <a:rPr lang="es-ES" dirty="0"/>
              <a:t> </a:t>
            </a:r>
            <a:r>
              <a:rPr lang="es-ES" dirty="0" err="1"/>
              <a:t>Multiples</a:t>
            </a:r>
            <a:endParaRPr lang="es-ES" dirty="0"/>
          </a:p>
          <a:p>
            <a:pPr marL="285750" indent="-285750">
              <a:buFont typeface="Wingdings" panose="05000000000000000000" pitchFamily="2" charset="2"/>
              <a:buChar char="Ø"/>
            </a:pPr>
            <a:r>
              <a:rPr lang="es-ES" dirty="0"/>
              <a:t>Procedimientos almacenados</a:t>
            </a:r>
          </a:p>
          <a:p>
            <a:pPr marL="285750" indent="-285750">
              <a:buFont typeface="Wingdings" panose="05000000000000000000" pitchFamily="2" charset="2"/>
              <a:buChar char="Ø"/>
            </a:pPr>
            <a:r>
              <a:rPr lang="es-ES" dirty="0"/>
              <a:t>Procesamiento en lotes (</a:t>
            </a:r>
            <a:r>
              <a:rPr lang="en-US" i="1" dirty="0"/>
              <a:t>Batch Processing</a:t>
            </a:r>
            <a:r>
              <a:rPr lang="es-ES" dirty="0"/>
              <a:t>)</a:t>
            </a:r>
          </a:p>
        </p:txBody>
      </p:sp>
    </p:spTree>
    <p:extLst>
      <p:ext uri="{BB962C8B-B14F-4D97-AF65-F5344CB8AC3E}">
        <p14:creationId xmlns:p14="http://schemas.microsoft.com/office/powerpoint/2010/main" val="24514809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85605"/>
          </a:xfrm>
        </p:spPr>
        <p:txBody>
          <a:bodyPr/>
          <a:lstStyle/>
          <a:p>
            <a:r>
              <a:rPr lang="es-ES" dirty="0"/>
              <a:t>Tareas de Administración (1)</a:t>
            </a:r>
          </a:p>
        </p:txBody>
      </p:sp>
      <p:sp>
        <p:nvSpPr>
          <p:cNvPr id="3" name="Rectángulo 2"/>
          <p:cNvSpPr/>
          <p:nvPr/>
        </p:nvSpPr>
        <p:spPr>
          <a:xfrm>
            <a:off x="1443789" y="2084942"/>
            <a:ext cx="5630779" cy="3416320"/>
          </a:xfrm>
          <a:prstGeom prst="rect">
            <a:avLst/>
          </a:prstGeom>
        </p:spPr>
        <p:txBody>
          <a:bodyPr wrap="square">
            <a:spAutoFit/>
          </a:bodyPr>
          <a:lstStyle/>
          <a:p>
            <a:pPr marL="342900" indent="-342900" defTabSz="457200">
              <a:buFont typeface="+mj-lt"/>
              <a:buAutoNum type="arabicPeriod"/>
            </a:pPr>
            <a:r>
              <a:rPr lang="es-ES" b="1" dirty="0"/>
              <a:t>Gestión del software</a:t>
            </a:r>
          </a:p>
          <a:p>
            <a:pPr marL="742950" lvl="1" indent="-285750" defTabSz="457200">
              <a:buFont typeface="Arial" panose="020B0604020202020204" pitchFamily="34" charset="0"/>
              <a:buChar char="•"/>
            </a:pPr>
            <a:r>
              <a:rPr lang="es-ES" dirty="0"/>
              <a:t>instalación del software</a:t>
            </a:r>
          </a:p>
          <a:p>
            <a:pPr marL="742950" lvl="1" indent="-285750" defTabSz="457200">
              <a:buFont typeface="Arial" panose="020B0604020202020204" pitchFamily="34" charset="0"/>
              <a:buChar char="•"/>
            </a:pPr>
            <a:r>
              <a:rPr lang="es-ES" dirty="0"/>
              <a:t>actualización del software</a:t>
            </a:r>
          </a:p>
          <a:p>
            <a:pPr marL="742950" lvl="1" indent="-285750" defTabSz="457200">
              <a:buFont typeface="Arial" panose="020B0604020202020204" pitchFamily="34" charset="0"/>
              <a:buChar char="•"/>
            </a:pPr>
            <a:r>
              <a:rPr lang="es-ES" dirty="0"/>
              <a:t>conexión de programas (e.g. ofimática)</a:t>
            </a:r>
            <a:br>
              <a:rPr lang="es-ES" dirty="0"/>
            </a:br>
            <a:r>
              <a:rPr lang="es-ES" dirty="0"/>
              <a:t>con el servidor de BD</a:t>
            </a:r>
          </a:p>
          <a:p>
            <a:pPr marL="742950" lvl="1" indent="-285750" defTabSz="457200">
              <a:buFont typeface="Arial" panose="020B0604020202020204" pitchFamily="34" charset="0"/>
              <a:buChar char="•"/>
            </a:pPr>
            <a:endParaRPr lang="es-ES" dirty="0"/>
          </a:p>
          <a:p>
            <a:pPr marL="342900" indent="-342900" defTabSz="457200">
              <a:buFont typeface="+mj-lt"/>
              <a:buAutoNum type="arabicPeriod"/>
            </a:pPr>
            <a:r>
              <a:rPr lang="es-ES" b="1" dirty="0"/>
              <a:t>Gestión de las bases de datos</a:t>
            </a:r>
          </a:p>
          <a:p>
            <a:pPr marL="742950" lvl="1" indent="-285750" defTabSz="457200">
              <a:buFont typeface="Arial" panose="020B0604020202020204" pitchFamily="34" charset="0"/>
              <a:buChar char="•"/>
            </a:pPr>
            <a:r>
              <a:rPr lang="es-ES" dirty="0"/>
              <a:t>creación de bases de datos</a:t>
            </a:r>
          </a:p>
          <a:p>
            <a:pPr marL="742950" lvl="1" indent="-285750" defTabSz="457200">
              <a:buFont typeface="Arial" panose="020B0604020202020204" pitchFamily="34" charset="0"/>
              <a:buChar char="•"/>
            </a:pPr>
            <a:r>
              <a:rPr lang="es-ES" dirty="0"/>
              <a:t>importación y exportación de datos</a:t>
            </a:r>
          </a:p>
          <a:p>
            <a:pPr marL="742950" lvl="1" indent="-285750" defTabSz="457200">
              <a:buFont typeface="Arial" panose="020B0604020202020204" pitchFamily="34" charset="0"/>
              <a:buChar char="•"/>
            </a:pPr>
            <a:r>
              <a:rPr lang="es-ES" dirty="0"/>
              <a:t>copias de seguridad y recuperación</a:t>
            </a:r>
          </a:p>
          <a:p>
            <a:pPr marL="742950" lvl="1" indent="-285750" defTabSz="457200">
              <a:buFont typeface="Arial" panose="020B0604020202020204" pitchFamily="34" charset="0"/>
              <a:buChar char="•"/>
            </a:pPr>
            <a:r>
              <a:rPr lang="es-ES" dirty="0"/>
              <a:t>optimización de las tablas</a:t>
            </a:r>
          </a:p>
          <a:p>
            <a:pPr marL="742950" lvl="1" indent="-285750" defTabSz="457200">
              <a:buFont typeface="Arial" panose="020B0604020202020204" pitchFamily="34" charset="0"/>
              <a:buChar char="•"/>
            </a:pPr>
            <a:r>
              <a:rPr lang="es-ES" dirty="0"/>
              <a:t>análisis de la integridad y reparación.</a:t>
            </a:r>
          </a:p>
        </p:txBody>
      </p:sp>
      <p:pic>
        <p:nvPicPr>
          <p:cNvPr id="4"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3333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849836" cy="885605"/>
          </a:xfrm>
        </p:spPr>
        <p:txBody>
          <a:bodyPr/>
          <a:lstStyle/>
          <a:p>
            <a:r>
              <a:rPr lang="es-ES" dirty="0"/>
              <a:t>Tareas de Administración (2)</a:t>
            </a:r>
          </a:p>
        </p:txBody>
      </p:sp>
      <p:sp>
        <p:nvSpPr>
          <p:cNvPr id="3" name="Rectángulo 2"/>
          <p:cNvSpPr/>
          <p:nvPr/>
        </p:nvSpPr>
        <p:spPr>
          <a:xfrm>
            <a:off x="1383633" y="2145100"/>
            <a:ext cx="5991726" cy="3416320"/>
          </a:xfrm>
          <a:prstGeom prst="rect">
            <a:avLst/>
          </a:prstGeom>
        </p:spPr>
        <p:txBody>
          <a:bodyPr wrap="square">
            <a:spAutoFit/>
          </a:bodyPr>
          <a:lstStyle/>
          <a:p>
            <a:pPr marL="342900" indent="-342900" defTabSz="457200">
              <a:buFont typeface="+mj-lt"/>
              <a:buAutoNum type="arabicPeriod" startAt="3"/>
            </a:pPr>
            <a:r>
              <a:rPr lang="es-ES" b="1" dirty="0"/>
              <a:t>Gestión de los usuarios</a:t>
            </a:r>
          </a:p>
          <a:p>
            <a:pPr lvl="1" defTabSz="457200"/>
            <a:r>
              <a:rPr lang="es-ES" dirty="0"/>
              <a:t>creación de usuarios y bajas</a:t>
            </a:r>
          </a:p>
          <a:p>
            <a:pPr lvl="1" defTabSz="457200"/>
            <a:r>
              <a:rPr lang="es-ES" dirty="0"/>
              <a:t>asignación de permisos</a:t>
            </a:r>
          </a:p>
          <a:p>
            <a:pPr lvl="1" defTabSz="457200"/>
            <a:endParaRPr lang="es-ES" dirty="0"/>
          </a:p>
          <a:p>
            <a:pPr marL="342900" indent="-342900" defTabSz="457200">
              <a:buFont typeface="+mj-lt"/>
              <a:buAutoNum type="arabicPeriod" startAt="3"/>
            </a:pPr>
            <a:r>
              <a:rPr lang="es-ES" b="1" dirty="0"/>
              <a:t>Gestión de la seguridad</a:t>
            </a:r>
          </a:p>
          <a:p>
            <a:pPr marL="742950" lvl="1" indent="-285750" defTabSz="457200">
              <a:buFont typeface="Arial" panose="020B0604020202020204" pitchFamily="34" charset="0"/>
              <a:buChar char="•"/>
            </a:pPr>
            <a:r>
              <a:rPr lang="es-ES" dirty="0"/>
              <a:t>monitorización de los accesos</a:t>
            </a:r>
          </a:p>
          <a:p>
            <a:pPr marL="742950" lvl="1" indent="-285750" defTabSz="457200">
              <a:buFont typeface="Arial" panose="020B0604020202020204" pitchFamily="34" charset="0"/>
              <a:buChar char="•"/>
            </a:pPr>
            <a:r>
              <a:rPr lang="es-ES" dirty="0"/>
              <a:t>configuración segura del servidor</a:t>
            </a:r>
          </a:p>
          <a:p>
            <a:pPr marL="742950" lvl="1" indent="-285750" defTabSz="457200">
              <a:buFont typeface="Arial" panose="020B0604020202020204" pitchFamily="34" charset="0"/>
              <a:buChar char="•"/>
            </a:pPr>
            <a:endParaRPr lang="es-ES" dirty="0"/>
          </a:p>
          <a:p>
            <a:pPr marL="342900" indent="-342900" defTabSz="457200">
              <a:buFont typeface="+mj-lt"/>
              <a:buAutoNum type="arabicPeriod" startAt="3"/>
            </a:pPr>
            <a:r>
              <a:rPr lang="es-ES" b="1" dirty="0"/>
              <a:t>Gestión de los recursos</a:t>
            </a:r>
          </a:p>
          <a:p>
            <a:pPr marL="742950" lvl="1" indent="-285750" defTabSz="457200">
              <a:buFont typeface="Arial" panose="020B0604020202020204" pitchFamily="34" charset="0"/>
              <a:buChar char="•"/>
            </a:pPr>
            <a:r>
              <a:rPr lang="es-ES" dirty="0"/>
              <a:t>monitorización del rendimiento y el tamaño</a:t>
            </a:r>
          </a:p>
          <a:p>
            <a:pPr marL="742950" lvl="1" indent="-285750" defTabSz="457200">
              <a:buFont typeface="Arial" panose="020B0604020202020204" pitchFamily="34" charset="0"/>
              <a:buChar char="•"/>
            </a:pPr>
            <a:r>
              <a:rPr lang="es-ES" dirty="0"/>
              <a:t>gestión del espacio y asignación de cuotas</a:t>
            </a:r>
          </a:p>
          <a:p>
            <a:pPr marL="742950" lvl="1" indent="-285750" defTabSz="457200">
              <a:buFont typeface="Arial" panose="020B0604020202020204" pitchFamily="34" charset="0"/>
              <a:buChar char="•"/>
            </a:pPr>
            <a:r>
              <a:rPr lang="es-ES" dirty="0"/>
              <a:t>configuración óptima del servidor</a:t>
            </a:r>
          </a:p>
        </p:txBody>
      </p:sp>
      <p:pic>
        <p:nvPicPr>
          <p:cNvPr id="4" name="Picture 2" descr="http://www.aliencoders.com/sites/default/files/1/mysql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5016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Administración MySQL:</a:t>
            </a:r>
            <a:br>
              <a:rPr lang="es-ES" dirty="0"/>
            </a:br>
            <a:r>
              <a:rPr lang="es-ES" dirty="0"/>
              <a:t>Entorno gráfico</a:t>
            </a:r>
          </a:p>
        </p:txBody>
      </p:sp>
      <p:pic>
        <p:nvPicPr>
          <p:cNvPr id="4" name="Imagen 3"/>
          <p:cNvPicPr>
            <a:picLocks noChangeAspect="1"/>
          </p:cNvPicPr>
          <p:nvPr/>
        </p:nvPicPr>
        <p:blipFill>
          <a:blip r:embed="rId2"/>
          <a:stretch>
            <a:fillRect/>
          </a:stretch>
        </p:blipFill>
        <p:spPr>
          <a:xfrm>
            <a:off x="2905229" y="2105521"/>
            <a:ext cx="2706678" cy="4248150"/>
          </a:xfrm>
          <a:prstGeom prst="rect">
            <a:avLst/>
          </a:prstGeom>
        </p:spPr>
      </p:pic>
      <p:pic>
        <p:nvPicPr>
          <p:cNvPr id="5" name="Imagen 4"/>
          <p:cNvPicPr>
            <a:picLocks noChangeAspect="1"/>
          </p:cNvPicPr>
          <p:nvPr/>
        </p:nvPicPr>
        <p:blipFill>
          <a:blip r:embed="rId3"/>
          <a:stretch>
            <a:fillRect/>
          </a:stretch>
        </p:blipFill>
        <p:spPr>
          <a:xfrm>
            <a:off x="650457" y="2105521"/>
            <a:ext cx="1971675" cy="3286125"/>
          </a:xfrm>
          <a:prstGeom prst="rect">
            <a:avLst/>
          </a:prstGeom>
        </p:spPr>
      </p:pic>
      <p:pic>
        <p:nvPicPr>
          <p:cNvPr id="6" name="Imagen 5"/>
          <p:cNvPicPr>
            <a:picLocks noChangeAspect="1"/>
          </p:cNvPicPr>
          <p:nvPr/>
        </p:nvPicPr>
        <p:blipFill>
          <a:blip r:embed="rId4"/>
          <a:stretch>
            <a:fillRect/>
          </a:stretch>
        </p:blipFill>
        <p:spPr>
          <a:xfrm>
            <a:off x="5774109" y="2105521"/>
            <a:ext cx="2580997" cy="3259055"/>
          </a:xfrm>
          <a:prstGeom prst="rect">
            <a:avLst/>
          </a:prstGeom>
        </p:spPr>
      </p:pic>
      <p:sp>
        <p:nvSpPr>
          <p:cNvPr id="7" name="CuadroTexto 6"/>
          <p:cNvSpPr txBox="1"/>
          <p:nvPr/>
        </p:nvSpPr>
        <p:spPr>
          <a:xfrm>
            <a:off x="5895004" y="5707340"/>
            <a:ext cx="256743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Información inicial en el MySQL </a:t>
            </a:r>
            <a:r>
              <a:rPr lang="en-US" i="1" dirty="0">
                <a:solidFill>
                  <a:prstClr val="white"/>
                </a:solidFill>
              </a:rPr>
              <a:t>Workbench</a:t>
            </a:r>
          </a:p>
        </p:txBody>
      </p:sp>
      <p:pic>
        <p:nvPicPr>
          <p:cNvPr id="8" name="Imagen 7"/>
          <p:cNvPicPr>
            <a:picLocks noChangeAspect="1"/>
          </p:cNvPicPr>
          <p:nvPr/>
        </p:nvPicPr>
        <p:blipFill>
          <a:blip r:embed="rId5"/>
          <a:stretch>
            <a:fillRect/>
          </a:stretch>
        </p:blipFill>
        <p:spPr>
          <a:xfrm>
            <a:off x="664744" y="4969152"/>
            <a:ext cx="1943100" cy="1476375"/>
          </a:xfrm>
          <a:prstGeom prst="rect">
            <a:avLst/>
          </a:prstGeom>
        </p:spPr>
      </p:pic>
      <p:pic>
        <p:nvPicPr>
          <p:cNvPr id="9" name="Picture 2" descr="http://www.aliencoders.com/sites/default/files/1/mysql_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670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Fichero de opciones</a:t>
            </a:r>
          </a:p>
        </p:txBody>
      </p:sp>
      <p:pic>
        <p:nvPicPr>
          <p:cNvPr id="4" name="Imagen 3"/>
          <p:cNvPicPr>
            <a:picLocks noChangeAspect="1"/>
          </p:cNvPicPr>
          <p:nvPr/>
        </p:nvPicPr>
        <p:blipFill>
          <a:blip r:embed="rId2"/>
          <a:stretch>
            <a:fillRect/>
          </a:stretch>
        </p:blipFill>
        <p:spPr>
          <a:xfrm>
            <a:off x="704166" y="1433561"/>
            <a:ext cx="7316222" cy="4466654"/>
          </a:xfrm>
          <a:prstGeom prst="rect">
            <a:avLst/>
          </a:prstGeom>
        </p:spPr>
      </p:pic>
      <p:sp>
        <p:nvSpPr>
          <p:cNvPr id="5" name="Rectángulo 4"/>
          <p:cNvSpPr/>
          <p:nvPr/>
        </p:nvSpPr>
        <p:spPr>
          <a:xfrm>
            <a:off x="606630" y="1343216"/>
            <a:ext cx="1734234" cy="590311"/>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6" name="CuadroTexto 5"/>
          <p:cNvSpPr txBox="1"/>
          <p:nvPr/>
        </p:nvSpPr>
        <p:spPr>
          <a:xfrm>
            <a:off x="4155013" y="5438550"/>
            <a:ext cx="417212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establecen las opciones de my.ini, que serán válidas al reiniciar;</a:t>
            </a:r>
          </a:p>
          <a:p>
            <a:pPr defTabSz="457200"/>
            <a:r>
              <a:rPr lang="es-ES" dirty="0">
                <a:solidFill>
                  <a:prstClr val="white"/>
                </a:solidFill>
              </a:rPr>
              <a:t>si no existe el fichero se crea.</a:t>
            </a:r>
          </a:p>
        </p:txBody>
      </p:sp>
      <p:pic>
        <p:nvPicPr>
          <p:cNvPr id="7"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9911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Registros (</a:t>
            </a:r>
            <a:r>
              <a:rPr lang="en-US" i="1" dirty="0"/>
              <a:t>Logs</a:t>
            </a:r>
            <a:r>
              <a:rPr lang="es-ES" dirty="0"/>
              <a:t>)</a:t>
            </a:r>
          </a:p>
        </p:txBody>
      </p:sp>
      <p:pic>
        <p:nvPicPr>
          <p:cNvPr id="6" name="Picture 2" descr="http://www.aliencoders.com/sites/default/files/1/mysql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40918" y="2790964"/>
            <a:ext cx="7723080" cy="2862322"/>
          </a:xfrm>
          <a:prstGeom prst="rect">
            <a:avLst/>
          </a:prstGeom>
        </p:spPr>
        <p:txBody>
          <a:bodyPr wrap="square">
            <a:spAutoFit/>
          </a:bodyPr>
          <a:lstStyle/>
          <a:p>
            <a:pPr marL="285750" indent="-285750" defTabSz="457200">
              <a:buFont typeface="Arial" panose="020B0604020202020204" pitchFamily="34" charset="0"/>
              <a:buChar char="•"/>
            </a:pPr>
            <a:r>
              <a:rPr lang="es-ES" dirty="0"/>
              <a:t>Fichero de registro de errores (</a:t>
            </a:r>
            <a:r>
              <a:rPr lang="en-US" i="1" dirty="0"/>
              <a:t>Error Log</a:t>
            </a:r>
            <a:r>
              <a:rPr lang="es-ES" dirty="0"/>
              <a:t>) - .</a:t>
            </a:r>
            <a:r>
              <a:rPr lang="es-ES" noProof="1"/>
              <a:t>err Salida redireccionada del script safe_mysqld. Una entrada por cada inicio o apagado del servidor y por cada error crítico</a:t>
            </a:r>
          </a:p>
          <a:p>
            <a:pPr marL="285750" indent="-285750" defTabSz="457200">
              <a:buFont typeface="Arial" panose="020B0604020202020204" pitchFamily="34" charset="0"/>
              <a:buChar char="•"/>
            </a:pPr>
            <a:r>
              <a:rPr lang="es-ES" dirty="0"/>
              <a:t>Fichero de registro general (</a:t>
            </a:r>
            <a:r>
              <a:rPr lang="en-US" i="1" dirty="0"/>
              <a:t>Query Log</a:t>
            </a:r>
            <a:r>
              <a:rPr lang="es-ES" dirty="0"/>
              <a:t>) - .log</a:t>
            </a:r>
          </a:p>
          <a:p>
            <a:pPr marL="285750" indent="-285750" defTabSz="457200">
              <a:buFont typeface="Arial" panose="020B0604020202020204" pitchFamily="34" charset="0"/>
              <a:buChar char="•"/>
            </a:pPr>
            <a:r>
              <a:rPr lang="es-ES" dirty="0"/>
              <a:t>Fichero de registro extenso (</a:t>
            </a:r>
            <a:r>
              <a:rPr lang="en-US" i="1" dirty="0"/>
              <a:t>Slow Query Log</a:t>
            </a:r>
            <a:r>
              <a:rPr lang="es-ES" dirty="0"/>
              <a:t>) - .log</a:t>
            </a:r>
            <a:br>
              <a:rPr lang="es-ES" dirty="0"/>
            </a:br>
            <a:r>
              <a:rPr lang="es-ES" dirty="0"/>
              <a:t>Todos los comandos del sistema a lo largo del espacio de tiempo especificado en la variable </a:t>
            </a:r>
            <a:r>
              <a:rPr lang="es-ES" dirty="0" err="1"/>
              <a:t>long_query_time</a:t>
            </a:r>
            <a:r>
              <a:rPr lang="es-ES" dirty="0"/>
              <a:t> </a:t>
            </a:r>
          </a:p>
          <a:p>
            <a:pPr marL="285750" indent="-285750" defTabSz="457200">
              <a:buFont typeface="Arial" panose="020B0604020202020204" pitchFamily="34" charset="0"/>
              <a:buChar char="•"/>
            </a:pPr>
            <a:r>
              <a:rPr lang="es-ES" dirty="0"/>
              <a:t>Fichero de registro binarios (</a:t>
            </a:r>
            <a:r>
              <a:rPr lang="en-US" i="1" dirty="0"/>
              <a:t>Binary log</a:t>
            </a:r>
            <a:r>
              <a:rPr lang="es-ES" dirty="0"/>
              <a:t>)</a:t>
            </a:r>
            <a:br>
              <a:rPr lang="es-ES" dirty="0"/>
            </a:br>
            <a:r>
              <a:rPr lang="es-ES" dirty="0"/>
              <a:t>Comandos SQL que actualizan los datos: sólo se registran las sentencias que efectivamente producen un cambio en los datos</a:t>
            </a:r>
          </a:p>
        </p:txBody>
      </p:sp>
      <p:pic>
        <p:nvPicPr>
          <p:cNvPr id="8" name="Imagen 7"/>
          <p:cNvPicPr>
            <a:picLocks noChangeAspect="1"/>
          </p:cNvPicPr>
          <p:nvPr/>
        </p:nvPicPr>
        <p:blipFill>
          <a:blip r:embed="rId3"/>
          <a:stretch>
            <a:fillRect/>
          </a:stretch>
        </p:blipFill>
        <p:spPr>
          <a:xfrm>
            <a:off x="850983" y="1614487"/>
            <a:ext cx="2124075" cy="885825"/>
          </a:xfrm>
          <a:prstGeom prst="rect">
            <a:avLst/>
          </a:prstGeom>
        </p:spPr>
      </p:pic>
      <p:sp>
        <p:nvSpPr>
          <p:cNvPr id="9" name="CuadroTexto 8"/>
          <p:cNvSpPr txBox="1"/>
          <p:nvPr/>
        </p:nvSpPr>
        <p:spPr>
          <a:xfrm>
            <a:off x="3618254" y="1734233"/>
            <a:ext cx="4067648" cy="646331"/>
          </a:xfrm>
          <a:prstGeom prst="rect">
            <a:avLst/>
          </a:prstGeom>
          <a:noFill/>
        </p:spPr>
        <p:txBody>
          <a:bodyPr wrap="square" rtlCol="0">
            <a:spAutoFit/>
          </a:bodyPr>
          <a:lstStyle/>
          <a:p>
            <a:pPr defTabSz="457200"/>
            <a:r>
              <a:rPr lang="es-ES" dirty="0"/>
              <a:t>Podemos configurar que registros activamos y en que condiciones</a:t>
            </a:r>
          </a:p>
        </p:txBody>
      </p:sp>
    </p:spTree>
    <p:extLst>
      <p:ext uri="{BB962C8B-B14F-4D97-AF65-F5344CB8AC3E}">
        <p14:creationId xmlns:p14="http://schemas.microsoft.com/office/powerpoint/2010/main" val="7658327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Visualización de Registros</a:t>
            </a:r>
          </a:p>
        </p:txBody>
      </p:sp>
      <p:pic>
        <p:nvPicPr>
          <p:cNvPr id="3" name="Imagen 2"/>
          <p:cNvPicPr>
            <a:picLocks noChangeAspect="1"/>
          </p:cNvPicPr>
          <p:nvPr/>
        </p:nvPicPr>
        <p:blipFill>
          <a:blip r:embed="rId2"/>
          <a:stretch>
            <a:fillRect/>
          </a:stretch>
        </p:blipFill>
        <p:spPr>
          <a:xfrm>
            <a:off x="1280160" y="1541282"/>
            <a:ext cx="6439662" cy="4694926"/>
          </a:xfrm>
          <a:prstGeom prst="rect">
            <a:avLst/>
          </a:prstGeom>
        </p:spPr>
      </p:pic>
      <p:sp>
        <p:nvSpPr>
          <p:cNvPr id="4" name="Rectángulo 3"/>
          <p:cNvSpPr/>
          <p:nvPr/>
        </p:nvSpPr>
        <p:spPr>
          <a:xfrm>
            <a:off x="1097280" y="1323833"/>
            <a:ext cx="1926336" cy="644080"/>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5" name="CuadroTexto 4"/>
          <p:cNvSpPr txBox="1"/>
          <p:nvPr/>
        </p:nvSpPr>
        <p:spPr>
          <a:xfrm>
            <a:off x="5476494" y="1645873"/>
            <a:ext cx="301562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Ficheros de registro de errores, general y “</a:t>
            </a:r>
            <a:r>
              <a:rPr lang="en-US" i="1" dirty="0">
                <a:solidFill>
                  <a:prstClr val="white"/>
                </a:solidFill>
              </a:rPr>
              <a:t>slow</a:t>
            </a:r>
            <a:r>
              <a:rPr lang="es-ES" dirty="0">
                <a:solidFill>
                  <a:prstClr val="white"/>
                </a:solidFill>
              </a:rPr>
              <a:t>”</a:t>
            </a:r>
          </a:p>
        </p:txBody>
      </p:sp>
      <p:pic>
        <p:nvPicPr>
          <p:cNvPr id="6"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83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Especificaciones para el diseño</a:t>
            </a:r>
          </a:p>
        </p:txBody>
      </p:sp>
      <p:sp>
        <p:nvSpPr>
          <p:cNvPr id="6" name="Rectángulo 5"/>
          <p:cNvSpPr/>
          <p:nvPr/>
        </p:nvSpPr>
        <p:spPr>
          <a:xfrm>
            <a:off x="1307003" y="3303934"/>
            <a:ext cx="6536231" cy="2246769"/>
          </a:xfrm>
          <a:prstGeom prst="rect">
            <a:avLst/>
          </a:prstGeom>
        </p:spPr>
        <p:txBody>
          <a:bodyPr wrap="square">
            <a:spAutoFit/>
          </a:bodyPr>
          <a:lstStyle/>
          <a:p>
            <a:pPr marL="285750" indent="-285750">
              <a:buFont typeface="Wingdings" panose="05000000000000000000" pitchFamily="2" charset="2"/>
              <a:buChar char="q"/>
            </a:pPr>
            <a:r>
              <a:rPr lang="es-ES" sz="2000" b="1" dirty="0">
                <a:solidFill>
                  <a:srgbClr val="000000"/>
                </a:solidFill>
                <a:latin typeface="Tahoma,Bold"/>
              </a:rPr>
              <a:t>Modelado de datos</a:t>
            </a:r>
          </a:p>
          <a:p>
            <a:pPr marL="742950" lvl="1" indent="-285750">
              <a:buFont typeface="Arial" panose="020B0604020202020204" pitchFamily="34" charset="0"/>
              <a:buChar char="•"/>
            </a:pPr>
            <a:r>
              <a:rPr lang="es-ES" sz="2000" b="1" dirty="0">
                <a:solidFill>
                  <a:srgbClr val="C10000"/>
                </a:solidFill>
                <a:latin typeface="Tahoma,Bold"/>
              </a:rPr>
              <a:t>Representación gráfica del modelo de datos</a:t>
            </a:r>
          </a:p>
          <a:p>
            <a:pPr marL="742950" lvl="1" indent="-285750">
              <a:buFont typeface="Arial" panose="020B0604020202020204" pitchFamily="34" charset="0"/>
              <a:buChar char="•"/>
            </a:pPr>
            <a:r>
              <a:rPr lang="es-ES" sz="2000" b="1" dirty="0">
                <a:solidFill>
                  <a:srgbClr val="C10000"/>
                </a:solidFill>
                <a:latin typeface="Tahoma,Bold"/>
              </a:rPr>
              <a:t>Diccionario de datos</a:t>
            </a:r>
          </a:p>
          <a:p>
            <a:pPr marL="285750" indent="-285750">
              <a:buFont typeface="Wingdings" panose="05000000000000000000" pitchFamily="2" charset="2"/>
              <a:buChar char="q"/>
            </a:pPr>
            <a:r>
              <a:rPr lang="es-ES" sz="2000" b="1" dirty="0">
                <a:solidFill>
                  <a:srgbClr val="000000"/>
                </a:solidFill>
                <a:latin typeface="Tahoma,Bold"/>
              </a:rPr>
              <a:t>Modelado de procesos</a:t>
            </a:r>
          </a:p>
          <a:p>
            <a:pPr marL="742950" lvl="1" indent="-285750">
              <a:buFont typeface="Arial" panose="020B0604020202020204" pitchFamily="34" charset="0"/>
              <a:buChar char="•"/>
            </a:pPr>
            <a:r>
              <a:rPr lang="es-ES" sz="2000" dirty="0">
                <a:solidFill>
                  <a:srgbClr val="001933"/>
                </a:solidFill>
                <a:latin typeface="Tahoma" panose="020B0604030504040204" pitchFamily="34" charset="0"/>
              </a:rPr>
              <a:t>Diagramas de flujo de datos</a:t>
            </a:r>
          </a:p>
          <a:p>
            <a:pPr marL="742950" lvl="1" indent="-285750">
              <a:buFont typeface="Arial" panose="020B0604020202020204" pitchFamily="34" charset="0"/>
              <a:buChar char="•"/>
            </a:pPr>
            <a:r>
              <a:rPr lang="pt-BR" sz="2000" dirty="0">
                <a:solidFill>
                  <a:srgbClr val="000000"/>
                </a:solidFill>
                <a:latin typeface="Tahoma" panose="020B0604030504040204" pitchFamily="34" charset="0"/>
              </a:rPr>
              <a:t>Diagramas de estados (</a:t>
            </a:r>
            <a:r>
              <a:rPr lang="pt-BR" sz="2000" dirty="0" err="1">
                <a:solidFill>
                  <a:srgbClr val="000000"/>
                </a:solidFill>
                <a:latin typeface="Tahoma" panose="020B0604030504040204" pitchFamily="34" charset="0"/>
              </a:rPr>
              <a:t>automatas</a:t>
            </a:r>
            <a:r>
              <a:rPr lang="pt-BR" sz="2000" dirty="0">
                <a:solidFill>
                  <a:srgbClr val="000000"/>
                </a:solidFill>
                <a:latin typeface="Tahoma" panose="020B0604030504040204" pitchFamily="34" charset="0"/>
              </a:rPr>
              <a:t> finitos)</a:t>
            </a:r>
          </a:p>
          <a:p>
            <a:pPr marL="742950" lvl="1" indent="-285750">
              <a:buFont typeface="Arial" panose="020B0604020202020204" pitchFamily="34" charset="0"/>
              <a:buChar char="•"/>
            </a:pPr>
            <a:r>
              <a:rPr lang="es-ES" sz="2000" dirty="0">
                <a:solidFill>
                  <a:srgbClr val="000000"/>
                </a:solidFill>
                <a:latin typeface="Tahoma" panose="020B0604030504040204" pitchFamily="34" charset="0"/>
              </a:rPr>
              <a:t>Casos de uso</a:t>
            </a:r>
            <a:endParaRPr lang="es-ES" sz="2000" dirty="0"/>
          </a:p>
        </p:txBody>
      </p:sp>
      <p:sp>
        <p:nvSpPr>
          <p:cNvPr id="9" name="Rectángulo 8"/>
          <p:cNvSpPr/>
          <p:nvPr/>
        </p:nvSpPr>
        <p:spPr>
          <a:xfrm>
            <a:off x="1445552" y="1712304"/>
            <a:ext cx="6252895" cy="1323439"/>
          </a:xfrm>
          <a:prstGeom prst="rect">
            <a:avLst/>
          </a:prstGeom>
        </p:spPr>
        <p:txBody>
          <a:bodyPr wrap="square">
            <a:spAutoFit/>
          </a:bodyPr>
          <a:lstStyle/>
          <a:p>
            <a:r>
              <a:rPr lang="es-ES" sz="2000" dirty="0">
                <a:solidFill>
                  <a:srgbClr val="000000"/>
                </a:solidFill>
                <a:latin typeface="Tahoma" panose="020B0604030504040204" pitchFamily="34" charset="0"/>
              </a:rPr>
              <a:t>Durante el desarrollo de un sistema de información,</a:t>
            </a:r>
          </a:p>
          <a:p>
            <a:r>
              <a:rPr lang="es-ES" sz="2000" dirty="0">
                <a:solidFill>
                  <a:srgbClr val="000000"/>
                </a:solidFill>
                <a:latin typeface="Tahoma" panose="020B0604030504040204" pitchFamily="34" charset="0"/>
              </a:rPr>
              <a:t>se han de modelar tanto los datos empleados por el</a:t>
            </a:r>
          </a:p>
          <a:p>
            <a:r>
              <a:rPr lang="es-ES" sz="2000" dirty="0">
                <a:solidFill>
                  <a:srgbClr val="000000"/>
                </a:solidFill>
                <a:latin typeface="Tahoma" panose="020B0604030504040204" pitchFamily="34" charset="0"/>
              </a:rPr>
              <a:t>sistema como los procesos que realizan tareas sobre</a:t>
            </a:r>
          </a:p>
          <a:p>
            <a:r>
              <a:rPr lang="es-ES" sz="2000" dirty="0">
                <a:solidFill>
                  <a:srgbClr val="000000"/>
                </a:solidFill>
                <a:latin typeface="Tahoma" panose="020B0604030504040204" pitchFamily="34" charset="0"/>
              </a:rPr>
              <a:t>esos datos: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622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00627"/>
          </a:xfrm>
        </p:spPr>
        <p:txBody>
          <a:bodyPr>
            <a:normAutofit/>
          </a:bodyPr>
          <a:lstStyle/>
          <a:p>
            <a:r>
              <a:rPr lang="es-ES" dirty="0"/>
              <a:t>Comandos SQL:</a:t>
            </a:r>
            <a:br>
              <a:rPr lang="es-ES" dirty="0"/>
            </a:br>
            <a:r>
              <a:rPr lang="es-ES" dirty="0"/>
              <a:t>registros (</a:t>
            </a:r>
            <a:r>
              <a:rPr lang="en-US" i="1" dirty="0"/>
              <a:t>logging</a:t>
            </a:r>
            <a:r>
              <a:rPr lang="es-ES" dirty="0"/>
              <a:t>)</a:t>
            </a:r>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415829"/>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483826" y="2425827"/>
            <a:ext cx="6885411" cy="923330"/>
          </a:xfrm>
          <a:prstGeom prst="rect">
            <a:avLst/>
          </a:prstGeom>
          <a:noFill/>
        </p:spPr>
        <p:txBody>
          <a:bodyPr wrap="none" rtlCol="0">
            <a:spAutoFit/>
          </a:bodyPr>
          <a:lstStyle/>
          <a:p>
            <a:pPr defTabSz="457200"/>
            <a:r>
              <a:rPr lang="es-ES" dirty="0"/>
              <a:t>La utilidad </a:t>
            </a:r>
            <a:r>
              <a:rPr lang="es-ES" b="1" i="1" noProof="1"/>
              <a:t>mysqlbinlog</a:t>
            </a:r>
            <a:r>
              <a:rPr lang="es-ES" i="1" dirty="0"/>
              <a:t> permite leer los </a:t>
            </a:r>
            <a:r>
              <a:rPr lang="en-US" i="1" dirty="0"/>
              <a:t>logs</a:t>
            </a:r>
            <a:r>
              <a:rPr lang="es-ES" i="1" dirty="0"/>
              <a:t> binarios</a:t>
            </a:r>
          </a:p>
          <a:p>
            <a:pPr defTabSz="457200"/>
            <a:r>
              <a:rPr lang="es-ES" i="1" dirty="0"/>
              <a:t>"C:\Program Files\MySQL\MySQL Server 5.6\</a:t>
            </a:r>
            <a:r>
              <a:rPr lang="es-ES" i="1" dirty="0" err="1"/>
              <a:t>bin</a:t>
            </a:r>
            <a:r>
              <a:rPr lang="es-ES" i="1" dirty="0"/>
              <a:t>\mysqlbinlog.exe"</a:t>
            </a:r>
            <a:br>
              <a:rPr lang="es-ES" i="1" dirty="0"/>
            </a:br>
            <a:r>
              <a:rPr lang="es-ES" i="1" dirty="0"/>
              <a:t>"C:\ProgramData\MySQL\MySQL Server 5.6\data\CYBORG-bin.000001"</a:t>
            </a:r>
            <a:endParaRPr lang="es-ES" dirty="0"/>
          </a:p>
        </p:txBody>
      </p:sp>
      <p:sp>
        <p:nvSpPr>
          <p:cNvPr id="9" name="CuadroTexto 8"/>
          <p:cNvSpPr txBox="1"/>
          <p:nvPr/>
        </p:nvSpPr>
        <p:spPr>
          <a:xfrm>
            <a:off x="483826" y="3621506"/>
            <a:ext cx="5603906" cy="646331"/>
          </a:xfrm>
          <a:prstGeom prst="rect">
            <a:avLst/>
          </a:prstGeom>
          <a:noFill/>
        </p:spPr>
        <p:txBody>
          <a:bodyPr wrap="none" rtlCol="0">
            <a:spAutoFit/>
          </a:bodyPr>
          <a:lstStyle/>
          <a:p>
            <a:pPr defTabSz="457200"/>
            <a:r>
              <a:rPr lang="es-ES" dirty="0"/>
              <a:t>Para restaurarlos redirigimos la utilidad al comando </a:t>
            </a:r>
            <a:r>
              <a:rPr lang="es-ES" dirty="0" err="1"/>
              <a:t>mysql</a:t>
            </a:r>
            <a:br>
              <a:rPr lang="es-ES" dirty="0"/>
            </a:br>
            <a:r>
              <a:rPr lang="es-ES" noProof="1"/>
              <a:t>mysqlbinlog fichero.0000n | mysql –u –root -p</a:t>
            </a:r>
            <a:endParaRPr lang="es-ES" dirty="0"/>
          </a:p>
        </p:txBody>
      </p:sp>
      <p:sp>
        <p:nvSpPr>
          <p:cNvPr id="10" name="CuadroTexto 9"/>
          <p:cNvSpPr txBox="1"/>
          <p:nvPr/>
        </p:nvSpPr>
        <p:spPr>
          <a:xfrm>
            <a:off x="539750" y="4651668"/>
            <a:ext cx="8034313" cy="923330"/>
          </a:xfrm>
          <a:prstGeom prst="rect">
            <a:avLst/>
          </a:prstGeom>
          <a:noFill/>
        </p:spPr>
        <p:txBody>
          <a:bodyPr wrap="square" rtlCol="0">
            <a:spAutoFit/>
          </a:bodyPr>
          <a:lstStyle/>
          <a:p>
            <a:pPr defTabSz="457200"/>
            <a:r>
              <a:rPr lang="es-ES" dirty="0"/>
              <a:t>Si lo necesitamos, podemos limpiar los registros, e.g. después de una reconstrucción:</a:t>
            </a:r>
          </a:p>
          <a:p>
            <a:pPr defTabSz="457200"/>
            <a:r>
              <a:rPr lang="es-ES" dirty="0" err="1"/>
              <a:t>mysqladmin</a:t>
            </a:r>
            <a:r>
              <a:rPr lang="es-ES" dirty="0"/>
              <a:t> -u </a:t>
            </a:r>
            <a:r>
              <a:rPr lang="es-ES" dirty="0" err="1"/>
              <a:t>root</a:t>
            </a:r>
            <a:r>
              <a:rPr lang="es-ES" dirty="0"/>
              <a:t> -</a:t>
            </a:r>
            <a:r>
              <a:rPr lang="es-ES" dirty="0" err="1"/>
              <a:t>ppassword</a:t>
            </a:r>
            <a:r>
              <a:rPr lang="es-ES" dirty="0"/>
              <a:t> </a:t>
            </a:r>
            <a:r>
              <a:rPr lang="es-ES" dirty="0" err="1"/>
              <a:t>flush-logs</a:t>
            </a:r>
            <a:endParaRPr lang="es-ES" dirty="0"/>
          </a:p>
        </p:txBody>
      </p:sp>
    </p:spTree>
    <p:extLst>
      <p:ext uri="{BB962C8B-B14F-4D97-AF65-F5344CB8AC3E}">
        <p14:creationId xmlns:p14="http://schemas.microsoft.com/office/powerpoint/2010/main" val="3279892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Conexiones</a:t>
            </a:r>
          </a:p>
        </p:txBody>
      </p:sp>
      <p:pic>
        <p:nvPicPr>
          <p:cNvPr id="3" name="Imagen 2"/>
          <p:cNvPicPr>
            <a:picLocks noChangeAspect="1"/>
          </p:cNvPicPr>
          <p:nvPr/>
        </p:nvPicPr>
        <p:blipFill>
          <a:blip r:embed="rId2"/>
          <a:stretch>
            <a:fillRect/>
          </a:stretch>
        </p:blipFill>
        <p:spPr>
          <a:xfrm>
            <a:off x="701611" y="1739455"/>
            <a:ext cx="7058025" cy="2257425"/>
          </a:xfrm>
          <a:prstGeom prst="rect">
            <a:avLst/>
          </a:prstGeom>
        </p:spPr>
      </p:pic>
      <p:sp>
        <p:nvSpPr>
          <p:cNvPr id="4" name="Rectángulo 3"/>
          <p:cNvSpPr/>
          <p:nvPr/>
        </p:nvSpPr>
        <p:spPr>
          <a:xfrm>
            <a:off x="539750" y="1607231"/>
            <a:ext cx="2288794" cy="644080"/>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5" name="CuadroTexto 4"/>
          <p:cNvSpPr txBox="1"/>
          <p:nvPr/>
        </p:nvSpPr>
        <p:spPr>
          <a:xfrm>
            <a:off x="1133857" y="4412502"/>
            <a:ext cx="180441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Conexiones establecidas y disponibles</a:t>
            </a:r>
          </a:p>
        </p:txBody>
      </p:sp>
      <p:sp>
        <p:nvSpPr>
          <p:cNvPr id="6" name="CuadroTexto 5"/>
          <p:cNvSpPr txBox="1"/>
          <p:nvPr/>
        </p:nvSpPr>
        <p:spPr>
          <a:xfrm>
            <a:off x="5155825" y="4274002"/>
            <a:ext cx="2743200" cy="1200329"/>
          </a:xfrm>
          <a:prstGeom prst="rect">
            <a:avLst/>
          </a:prstGeom>
          <a:noFill/>
        </p:spPr>
        <p:txBody>
          <a:bodyPr wrap="square" rtlCol="0">
            <a:spAutoFit/>
          </a:bodyPr>
          <a:lstStyle/>
          <a:p>
            <a:pPr defTabSz="457200"/>
            <a:r>
              <a:rPr lang="es-ES" dirty="0"/>
              <a:t>En caso de problemas, es posible eliminar cualquier conexión  o consulta (</a:t>
            </a:r>
            <a:r>
              <a:rPr lang="en-US" i="1" dirty="0"/>
              <a:t>query</a:t>
            </a:r>
            <a:r>
              <a:rPr lang="es-ES" dirty="0"/>
              <a:t>)</a:t>
            </a:r>
          </a:p>
        </p:txBody>
      </p:sp>
      <p:cxnSp>
        <p:nvCxnSpPr>
          <p:cNvPr id="8" name="Conector recto de flecha 7"/>
          <p:cNvCxnSpPr>
            <a:stCxn id="5" idx="0"/>
          </p:cNvCxnSpPr>
          <p:nvPr/>
        </p:nvCxnSpPr>
        <p:spPr>
          <a:xfrm flipV="1">
            <a:off x="2036065" y="3255264"/>
            <a:ext cx="694943" cy="1157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6838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786758" cy="1000211"/>
          </a:xfrm>
        </p:spPr>
        <p:txBody>
          <a:bodyPr>
            <a:normAutofit fontScale="90000"/>
          </a:bodyPr>
          <a:lstStyle/>
          <a:p>
            <a:r>
              <a:rPr lang="es-ES" dirty="0"/>
              <a:t>Copias de seguridad (</a:t>
            </a:r>
            <a:r>
              <a:rPr lang="en-US" i="1" dirty="0"/>
              <a:t>Backups</a:t>
            </a:r>
            <a:r>
              <a:rPr lang="es-ES" dirty="0"/>
              <a:t>)</a:t>
            </a:r>
            <a:br>
              <a:rPr lang="es-ES" dirty="0"/>
            </a:br>
            <a:r>
              <a:rPr lang="es-ES" dirty="0"/>
              <a:t>o exportación</a:t>
            </a:r>
          </a:p>
        </p:txBody>
      </p:sp>
      <p:pic>
        <p:nvPicPr>
          <p:cNvPr id="3" name="Imagen 2"/>
          <p:cNvPicPr>
            <a:picLocks noChangeAspect="1"/>
          </p:cNvPicPr>
          <p:nvPr/>
        </p:nvPicPr>
        <p:blipFill>
          <a:blip r:embed="rId2"/>
          <a:stretch>
            <a:fillRect/>
          </a:stretch>
        </p:blipFill>
        <p:spPr>
          <a:xfrm>
            <a:off x="1135888" y="2197061"/>
            <a:ext cx="5922058" cy="4121135"/>
          </a:xfrm>
          <a:prstGeom prst="rect">
            <a:avLst/>
          </a:prstGeom>
        </p:spPr>
      </p:pic>
      <p:sp>
        <p:nvSpPr>
          <p:cNvPr id="4" name="Rectángulo 3"/>
          <p:cNvSpPr/>
          <p:nvPr/>
        </p:nvSpPr>
        <p:spPr>
          <a:xfrm>
            <a:off x="950976" y="2097023"/>
            <a:ext cx="1901952" cy="483037"/>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5" name="CuadroTexto 4"/>
          <p:cNvSpPr txBox="1"/>
          <p:nvPr/>
        </p:nvSpPr>
        <p:spPr>
          <a:xfrm>
            <a:off x="5449825" y="2580060"/>
            <a:ext cx="3017982"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seleccionan las tablas y los objetos concretos a exportar</a:t>
            </a:r>
          </a:p>
        </p:txBody>
      </p:sp>
      <p:sp>
        <p:nvSpPr>
          <p:cNvPr id="6" name="CuadroTexto 5"/>
          <p:cNvSpPr txBox="1"/>
          <p:nvPr/>
        </p:nvSpPr>
        <p:spPr>
          <a:xfrm>
            <a:off x="5469327" y="5254481"/>
            <a:ext cx="317723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selecciona el formato de exportación: </a:t>
            </a:r>
            <a:r>
              <a:rPr lang="es-ES" noProof="1">
                <a:solidFill>
                  <a:prstClr val="white"/>
                </a:solidFill>
              </a:rPr>
              <a:t>dump o autocontenido(sql)</a:t>
            </a:r>
          </a:p>
        </p:txBody>
      </p:sp>
      <p:pic>
        <p:nvPicPr>
          <p:cNvPr id="7"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203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099909" cy="1125471"/>
          </a:xfrm>
        </p:spPr>
        <p:txBody>
          <a:bodyPr>
            <a:normAutofit/>
          </a:bodyPr>
          <a:lstStyle/>
          <a:p>
            <a:r>
              <a:rPr lang="es-ES" dirty="0"/>
              <a:t>Copias de seguridad:</a:t>
            </a:r>
            <a:br>
              <a:rPr lang="es-ES" dirty="0"/>
            </a:br>
            <a:r>
              <a:rPr lang="es-ES" dirty="0"/>
              <a:t>opciones avanzadas</a:t>
            </a:r>
          </a:p>
        </p:txBody>
      </p:sp>
      <p:pic>
        <p:nvPicPr>
          <p:cNvPr id="3" name="Imagen 2"/>
          <p:cNvPicPr>
            <a:picLocks noChangeAspect="1"/>
          </p:cNvPicPr>
          <p:nvPr/>
        </p:nvPicPr>
        <p:blipFill>
          <a:blip r:embed="rId2"/>
          <a:stretch>
            <a:fillRect/>
          </a:stretch>
        </p:blipFill>
        <p:spPr>
          <a:xfrm>
            <a:off x="1090432" y="2170175"/>
            <a:ext cx="5639552" cy="4098991"/>
          </a:xfrm>
          <a:prstGeom prst="rect">
            <a:avLst/>
          </a:prstGeom>
        </p:spPr>
      </p:pic>
      <p:sp>
        <p:nvSpPr>
          <p:cNvPr id="4" name="Rectángulo 3"/>
          <p:cNvSpPr/>
          <p:nvPr/>
        </p:nvSpPr>
        <p:spPr>
          <a:xfrm>
            <a:off x="950976" y="2097023"/>
            <a:ext cx="1901952" cy="483037"/>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5" name="CuadroTexto 4"/>
          <p:cNvSpPr txBox="1"/>
          <p:nvPr/>
        </p:nvSpPr>
        <p:spPr>
          <a:xfrm>
            <a:off x="5610183" y="2926080"/>
            <a:ext cx="251851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Forma en que se realizan los INSERT</a:t>
            </a:r>
          </a:p>
        </p:txBody>
      </p:sp>
      <p:sp>
        <p:nvSpPr>
          <p:cNvPr id="6" name="CuadroTexto 5"/>
          <p:cNvSpPr txBox="1"/>
          <p:nvPr/>
        </p:nvSpPr>
        <p:spPr>
          <a:xfrm>
            <a:off x="5610183" y="4315968"/>
            <a:ext cx="251851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Bloqueo de tablas y otras características</a:t>
            </a:r>
          </a:p>
        </p:txBody>
      </p:sp>
      <p:pic>
        <p:nvPicPr>
          <p:cNvPr id="7"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023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112945"/>
          </a:xfrm>
        </p:spPr>
        <p:txBody>
          <a:bodyPr>
            <a:normAutofit/>
          </a:bodyPr>
          <a:lstStyle/>
          <a:p>
            <a:r>
              <a:rPr lang="es-ES" dirty="0"/>
              <a:t>Restauración (</a:t>
            </a:r>
            <a:r>
              <a:rPr lang="en-US" i="1" dirty="0"/>
              <a:t>Restore</a:t>
            </a:r>
            <a:r>
              <a:rPr lang="es-ES" dirty="0"/>
              <a:t>)</a:t>
            </a:r>
            <a:br>
              <a:rPr lang="es-ES" dirty="0"/>
            </a:br>
            <a:r>
              <a:rPr lang="es-ES" dirty="0"/>
              <a:t> o importación</a:t>
            </a:r>
          </a:p>
        </p:txBody>
      </p:sp>
      <p:pic>
        <p:nvPicPr>
          <p:cNvPr id="3" name="Imagen 2"/>
          <p:cNvPicPr>
            <a:picLocks noChangeAspect="1"/>
          </p:cNvPicPr>
          <p:nvPr/>
        </p:nvPicPr>
        <p:blipFill>
          <a:blip r:embed="rId3"/>
          <a:stretch>
            <a:fillRect/>
          </a:stretch>
        </p:blipFill>
        <p:spPr>
          <a:xfrm>
            <a:off x="1450221" y="2040534"/>
            <a:ext cx="5840596" cy="4279319"/>
          </a:xfrm>
          <a:prstGeom prst="rect">
            <a:avLst/>
          </a:prstGeom>
        </p:spPr>
      </p:pic>
      <p:sp>
        <p:nvSpPr>
          <p:cNvPr id="4" name="Rectángulo 3"/>
          <p:cNvSpPr/>
          <p:nvPr/>
        </p:nvSpPr>
        <p:spPr>
          <a:xfrm>
            <a:off x="1170432" y="1938527"/>
            <a:ext cx="1901952" cy="483037"/>
          </a:xfrm>
          <a:prstGeom prst="rect">
            <a:avLst/>
          </a:prstGeom>
          <a:solidFill>
            <a:srgbClr val="FFFF66">
              <a:alpha val="29804"/>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457200"/>
            <a:endParaRPr lang="es-ES">
              <a:solidFill>
                <a:prstClr val="white"/>
              </a:solidFill>
            </a:endParaRPr>
          </a:p>
        </p:txBody>
      </p:sp>
      <p:sp>
        <p:nvSpPr>
          <p:cNvPr id="5" name="CuadroTexto 4"/>
          <p:cNvSpPr txBox="1"/>
          <p:nvPr/>
        </p:nvSpPr>
        <p:spPr>
          <a:xfrm>
            <a:off x="5498592" y="3060192"/>
            <a:ext cx="320649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selecciona el fichero a importar, en cualquiera de los formatos disponibles</a:t>
            </a:r>
          </a:p>
        </p:txBody>
      </p:sp>
      <p:sp>
        <p:nvSpPr>
          <p:cNvPr id="6" name="CuadroTexto 5"/>
          <p:cNvSpPr txBox="1"/>
          <p:nvPr/>
        </p:nvSpPr>
        <p:spPr>
          <a:xfrm>
            <a:off x="5559552" y="5003180"/>
            <a:ext cx="314553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El proceso puede afectar únicamente a los objetos que se selecciones (*)</a:t>
            </a:r>
          </a:p>
        </p:txBody>
      </p:sp>
      <p:pic>
        <p:nvPicPr>
          <p:cNvPr id="7" name="Picture 2" descr="http://www.aliencoders.com/sites/default/files/1/mysql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6052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373" y="427756"/>
            <a:ext cx="6859527" cy="1112945"/>
          </a:xfrm>
        </p:spPr>
        <p:txBody>
          <a:bodyPr>
            <a:normAutofit/>
          </a:bodyPr>
          <a:lstStyle/>
          <a:p>
            <a:r>
              <a:rPr lang="es-ES" dirty="0"/>
              <a:t>Comandos SQL:</a:t>
            </a:r>
            <a:br>
              <a:rPr lang="es-ES" dirty="0"/>
            </a:br>
            <a:r>
              <a:rPr lang="en-US" dirty="0"/>
              <a:t>Backup and recovery</a:t>
            </a:r>
            <a:endParaRPr lang="es-ES" dirty="0"/>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81373" y="2062497"/>
            <a:ext cx="7476037" cy="1200329"/>
          </a:xfrm>
          <a:prstGeom prst="rect">
            <a:avLst/>
          </a:prstGeom>
        </p:spPr>
        <p:txBody>
          <a:bodyPr wrap="square">
            <a:spAutoFit/>
          </a:bodyPr>
          <a:lstStyle/>
          <a:p>
            <a:pPr marL="285750" indent="-285750" defTabSz="457200">
              <a:buFont typeface="Arial" panose="020B0604020202020204" pitchFamily="34" charset="0"/>
              <a:buChar char="•"/>
            </a:pPr>
            <a:r>
              <a:rPr lang="es-ES" dirty="0"/>
              <a:t>Mediante el script en Perl '</a:t>
            </a:r>
            <a:r>
              <a:rPr lang="es-ES" b="1" noProof="1"/>
              <a:t>mysqlhotcopy</a:t>
            </a:r>
            <a:r>
              <a:rPr lang="es-ES" dirty="0"/>
              <a:t>'. Sólo sirve para tablas </a:t>
            </a:r>
            <a:r>
              <a:rPr lang="es-ES" noProof="1"/>
              <a:t>MyISAM</a:t>
            </a:r>
            <a:r>
              <a:rPr lang="es-ES" dirty="0"/>
              <a:t>, pero es rápido y no hace falta parar el servidor ya que el script bloquea las tablas. Se ejecuta localmente en el servidor</a:t>
            </a:r>
            <a:br>
              <a:rPr lang="es-ES" dirty="0"/>
            </a:br>
            <a:r>
              <a:rPr lang="es-ES" noProof="1"/>
              <a:t> mysqlhotcopy nombre_BD carpeta_destino</a:t>
            </a:r>
          </a:p>
        </p:txBody>
      </p:sp>
      <p:sp>
        <p:nvSpPr>
          <p:cNvPr id="6" name="Rectángulo 5"/>
          <p:cNvSpPr/>
          <p:nvPr/>
        </p:nvSpPr>
        <p:spPr>
          <a:xfrm>
            <a:off x="681373" y="3825370"/>
            <a:ext cx="7608384" cy="1754326"/>
          </a:xfrm>
          <a:prstGeom prst="rect">
            <a:avLst/>
          </a:prstGeom>
        </p:spPr>
        <p:txBody>
          <a:bodyPr wrap="square">
            <a:spAutoFit/>
          </a:bodyPr>
          <a:lstStyle/>
          <a:p>
            <a:pPr marL="285750" indent="-285750" defTabSz="457200">
              <a:buFont typeface="Arial" panose="020B0604020202020204" pitchFamily="34" charset="0"/>
              <a:buChar char="•"/>
            </a:pPr>
            <a:r>
              <a:rPr lang="es-ES" dirty="0"/>
              <a:t>Mediante el comando </a:t>
            </a:r>
            <a:r>
              <a:rPr lang="es-ES" noProof="1"/>
              <a:t>'</a:t>
            </a:r>
            <a:r>
              <a:rPr lang="es-ES" b="1" noProof="1"/>
              <a:t>mysqldump</a:t>
            </a:r>
            <a:r>
              <a:rPr lang="es-ES" dirty="0"/>
              <a:t>'. Es menos rápido, pero sirve para todo tipo de tablas. El fichero que genera no contiene los datos, sino instrucciones SQL que generan las tablas y les insertan los datos, por lo que también sirve para migrar las bases de datos de MySQL a otro gestor. Se puede ejecutar de forma local y remota, y los ficheros quedan en el servidor.</a:t>
            </a:r>
            <a:br>
              <a:rPr lang="es-ES" dirty="0"/>
            </a:br>
            <a:r>
              <a:rPr lang="es-ES" noProof="1"/>
              <a:t>mysqldump  --opt nombre_DB &gt; </a:t>
            </a:r>
            <a:r>
              <a:rPr lang="es-ES" dirty="0"/>
              <a:t>Carpeta\fichero</a:t>
            </a:r>
          </a:p>
        </p:txBody>
      </p:sp>
    </p:spTree>
    <p:extLst>
      <p:ext uri="{BB962C8B-B14F-4D97-AF65-F5344CB8AC3E}">
        <p14:creationId xmlns:p14="http://schemas.microsoft.com/office/powerpoint/2010/main" val="8090482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00627"/>
          </a:xfrm>
        </p:spPr>
        <p:txBody>
          <a:bodyPr>
            <a:normAutofit/>
          </a:bodyPr>
          <a:lstStyle/>
          <a:p>
            <a:r>
              <a:rPr lang="es-ES" dirty="0"/>
              <a:t>Comandos SQL:</a:t>
            </a:r>
            <a:br>
              <a:rPr lang="es-ES" dirty="0"/>
            </a:br>
            <a:r>
              <a:rPr lang="en-US" dirty="0"/>
              <a:t>Backup and recovery</a:t>
            </a:r>
            <a:endParaRPr lang="es-ES" dirty="0"/>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47547" y="2192610"/>
            <a:ext cx="7476037" cy="646331"/>
          </a:xfrm>
          <a:prstGeom prst="rect">
            <a:avLst/>
          </a:prstGeom>
        </p:spPr>
        <p:txBody>
          <a:bodyPr wrap="square">
            <a:spAutoFit/>
          </a:bodyPr>
          <a:lstStyle/>
          <a:p>
            <a:pPr marL="285750" indent="-285750" defTabSz="457200">
              <a:buFont typeface="Arial" panose="020B0604020202020204" pitchFamily="34" charset="0"/>
              <a:buChar char="•"/>
            </a:pPr>
            <a:r>
              <a:rPr lang="es-ES" dirty="0"/>
              <a:t>Cuando hemos utilizado el script '</a:t>
            </a:r>
            <a:r>
              <a:rPr lang="es-ES" b="1" noProof="1"/>
              <a:t>mysqlhotcopy</a:t>
            </a:r>
            <a:r>
              <a:rPr lang="es-ES" dirty="0"/>
              <a:t>‘…la reconstrucción se realiza  simplemente copiando los directorios donde corresponda</a:t>
            </a:r>
          </a:p>
        </p:txBody>
      </p:sp>
      <p:sp>
        <p:nvSpPr>
          <p:cNvPr id="6" name="Rectángulo 5"/>
          <p:cNvSpPr/>
          <p:nvPr/>
        </p:nvSpPr>
        <p:spPr>
          <a:xfrm>
            <a:off x="681373" y="3338386"/>
            <a:ext cx="7608384" cy="923330"/>
          </a:xfrm>
          <a:prstGeom prst="rect">
            <a:avLst/>
          </a:prstGeom>
        </p:spPr>
        <p:txBody>
          <a:bodyPr wrap="square">
            <a:spAutoFit/>
          </a:bodyPr>
          <a:lstStyle/>
          <a:p>
            <a:pPr marL="285750" indent="-285750" defTabSz="457200">
              <a:buFont typeface="Arial" panose="020B0604020202020204" pitchFamily="34" charset="0"/>
              <a:buChar char="•"/>
            </a:pPr>
            <a:r>
              <a:rPr lang="es-ES" dirty="0"/>
              <a:t>Cuando hemos utilizado el comando </a:t>
            </a:r>
            <a:r>
              <a:rPr lang="es-ES" noProof="1"/>
              <a:t>'</a:t>
            </a:r>
            <a:r>
              <a:rPr lang="es-ES" b="1" noProof="1"/>
              <a:t>mysqldump</a:t>
            </a:r>
            <a:r>
              <a:rPr lang="es-ES" dirty="0"/>
              <a:t>‘…la reconstrucción se realiza con el comando </a:t>
            </a:r>
            <a:r>
              <a:rPr lang="es-ES" b="1" noProof="1"/>
              <a:t>mysql</a:t>
            </a:r>
            <a:r>
              <a:rPr lang="es-ES" dirty="0"/>
              <a:t>:</a:t>
            </a:r>
            <a:br>
              <a:rPr lang="es-ES" dirty="0"/>
            </a:br>
            <a:r>
              <a:rPr lang="es-ES" noProof="1"/>
              <a:t>mysql -u root -p nombre_db &lt; backup.sql</a:t>
            </a:r>
          </a:p>
        </p:txBody>
      </p:sp>
      <p:sp>
        <p:nvSpPr>
          <p:cNvPr id="7" name="CuadroTexto 6"/>
          <p:cNvSpPr txBox="1"/>
          <p:nvPr/>
        </p:nvSpPr>
        <p:spPr>
          <a:xfrm>
            <a:off x="793617" y="4684679"/>
            <a:ext cx="7429967" cy="923330"/>
          </a:xfrm>
          <a:prstGeom prst="rect">
            <a:avLst/>
          </a:prstGeom>
          <a:noFill/>
        </p:spPr>
        <p:txBody>
          <a:bodyPr wrap="square" rtlCol="0">
            <a:spAutoFit/>
          </a:bodyPr>
          <a:lstStyle/>
          <a:p>
            <a:pPr defTabSz="457200"/>
            <a:r>
              <a:rPr lang="es-ES" dirty="0"/>
              <a:t>En cualquier caso, la reconstrucción se completa restaurando los cambios posteriores al último </a:t>
            </a:r>
            <a:r>
              <a:rPr lang="en-US" i="1" dirty="0"/>
              <a:t>backup</a:t>
            </a:r>
            <a:r>
              <a:rPr lang="es-ES" dirty="0"/>
              <a:t>.</a:t>
            </a:r>
          </a:p>
          <a:p>
            <a:pPr defTabSz="457200"/>
            <a:r>
              <a:rPr lang="es-ES" noProof="1"/>
              <a:t> mysqlbinlog mysql-bin.0000n | mysql -u root -p</a:t>
            </a:r>
          </a:p>
        </p:txBody>
      </p:sp>
    </p:spTree>
    <p:extLst>
      <p:ext uri="{BB962C8B-B14F-4D97-AF65-F5344CB8AC3E}">
        <p14:creationId xmlns:p14="http://schemas.microsoft.com/office/powerpoint/2010/main" val="6929793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(14a).</a:t>
            </a:r>
          </a:p>
        </p:txBody>
      </p:sp>
      <p:sp>
        <p:nvSpPr>
          <p:cNvPr id="3" name="CuadroTexto 2"/>
          <p:cNvSpPr txBox="1"/>
          <p:nvPr/>
        </p:nvSpPr>
        <p:spPr>
          <a:xfrm>
            <a:off x="1036749" y="1559580"/>
            <a:ext cx="7002846" cy="2585323"/>
          </a:xfrm>
          <a:prstGeom prst="rect">
            <a:avLst/>
          </a:prstGeom>
          <a:noFill/>
        </p:spPr>
        <p:txBody>
          <a:bodyPr wrap="square" rtlCol="0">
            <a:spAutoFit/>
          </a:bodyPr>
          <a:lstStyle/>
          <a:p>
            <a:r>
              <a:rPr lang="es-ES" b="1" dirty="0">
                <a:solidFill>
                  <a:prstClr val="black"/>
                </a:solidFill>
              </a:rPr>
              <a:t>Copias de seguridad</a:t>
            </a:r>
            <a:r>
              <a:rPr lang="es-ES" dirty="0">
                <a:solidFill>
                  <a:prstClr val="black"/>
                </a:solidFill>
              </a:rPr>
              <a:t>. Realizar una copia de seguridad de la BD Word para luego poder modificar una de sus tablas.</a:t>
            </a:r>
          </a:p>
          <a:p>
            <a:pPr marL="285750" indent="-285750">
              <a:buFont typeface="Arial" panose="020B0604020202020204" pitchFamily="34" charset="0"/>
              <a:buChar char="•"/>
            </a:pPr>
            <a:r>
              <a:rPr lang="es-ES" dirty="0">
                <a:solidFill>
                  <a:prstClr val="black"/>
                </a:solidFill>
              </a:rPr>
              <a:t>Realizar la copia mediante el </a:t>
            </a:r>
            <a:r>
              <a:rPr lang="es-ES" dirty="0" err="1">
                <a:solidFill>
                  <a:prstClr val="black"/>
                </a:solidFill>
              </a:rPr>
              <a:t>WorkBench</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Modificar la tabla Country cambiando los valores posibles como continentes para sustituir </a:t>
            </a:r>
            <a:r>
              <a:rPr lang="es-ES" dirty="0" err="1">
                <a:solidFill>
                  <a:prstClr val="black"/>
                </a:solidFill>
              </a:rPr>
              <a:t>NorthAmerica</a:t>
            </a:r>
            <a:r>
              <a:rPr lang="es-ES" dirty="0">
                <a:solidFill>
                  <a:prstClr val="black"/>
                </a:solidFill>
              </a:rPr>
              <a:t> y </a:t>
            </a:r>
            <a:r>
              <a:rPr lang="es-ES" dirty="0" err="1">
                <a:solidFill>
                  <a:prstClr val="black"/>
                </a:solidFill>
              </a:rPr>
              <a:t>SouthAmerica</a:t>
            </a:r>
            <a:r>
              <a:rPr lang="es-ES" dirty="0">
                <a:solidFill>
                  <a:prstClr val="black"/>
                </a:solidFill>
              </a:rPr>
              <a:t> por </a:t>
            </a:r>
            <a:r>
              <a:rPr lang="es-ES" dirty="0" err="1">
                <a:solidFill>
                  <a:prstClr val="black"/>
                </a:solidFill>
              </a:rPr>
              <a:t>America</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Crear copia de la DB Modificada</a:t>
            </a:r>
          </a:p>
          <a:p>
            <a:endParaRPr lang="es-ES" dirty="0">
              <a:solidFill>
                <a:prstClr val="black"/>
              </a:solidFill>
            </a:endParaRPr>
          </a:p>
          <a:p>
            <a:r>
              <a:rPr lang="es-ES" dirty="0">
                <a:solidFill>
                  <a:prstClr val="black"/>
                </a:solidFill>
              </a:rPr>
              <a:t>Efectuar todo el proceso con los distintos métodos de exportación disponibles</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grpSp>
        <p:nvGrpSpPr>
          <p:cNvPr id="10" name="Grupo 5"/>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8385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6784" y="417724"/>
            <a:ext cx="5141085" cy="884125"/>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(14a). Solución</a:t>
            </a:r>
          </a:p>
        </p:txBody>
      </p:sp>
      <p:sp>
        <p:nvSpPr>
          <p:cNvPr id="3" name="CuadroTexto 2"/>
          <p:cNvSpPr txBox="1"/>
          <p:nvPr/>
        </p:nvSpPr>
        <p:spPr>
          <a:xfrm>
            <a:off x="1036749" y="1559580"/>
            <a:ext cx="7002846" cy="2862322"/>
          </a:xfrm>
          <a:prstGeom prst="rect">
            <a:avLst/>
          </a:prstGeom>
          <a:noFill/>
        </p:spPr>
        <p:txBody>
          <a:bodyPr wrap="square" rtlCol="0">
            <a:spAutoFit/>
          </a:bodyPr>
          <a:lstStyle/>
          <a:p>
            <a:pPr marL="285750" indent="-285750">
              <a:buFont typeface="Arial" panose="020B0604020202020204" pitchFamily="34" charset="0"/>
              <a:buChar char="•"/>
            </a:pPr>
            <a:r>
              <a:rPr lang="es-ES" dirty="0" err="1">
                <a:solidFill>
                  <a:prstClr val="black"/>
                </a:solidFill>
              </a:rPr>
              <a:t>desc</a:t>
            </a:r>
            <a:r>
              <a:rPr lang="es-ES" dirty="0">
                <a:solidFill>
                  <a:prstClr val="black"/>
                </a:solidFill>
              </a:rPr>
              <a:t> country;</a:t>
            </a:r>
          </a:p>
          <a:p>
            <a:pPr marL="285750" indent="-285750">
              <a:buFont typeface="Arial" panose="020B0604020202020204" pitchFamily="34" charset="0"/>
              <a:buChar char="•"/>
            </a:pPr>
            <a:r>
              <a:rPr lang="es-ES" dirty="0">
                <a:solidFill>
                  <a:prstClr val="black"/>
                </a:solidFill>
              </a:rPr>
              <a:t>ALTER TABLE country MODIFY </a:t>
            </a:r>
            <a:r>
              <a:rPr lang="es-ES" dirty="0" err="1">
                <a:solidFill>
                  <a:prstClr val="black"/>
                </a:solidFill>
              </a:rPr>
              <a:t>continent</a:t>
            </a:r>
            <a:r>
              <a:rPr lang="es-ES" dirty="0">
                <a:solidFill>
                  <a:prstClr val="black"/>
                </a:solidFill>
              </a:rPr>
              <a:t> </a:t>
            </a:r>
            <a:r>
              <a:rPr lang="es-ES" dirty="0" err="1">
                <a:solidFill>
                  <a:prstClr val="black"/>
                </a:solidFill>
              </a:rPr>
              <a:t>Enum</a:t>
            </a:r>
            <a:r>
              <a:rPr lang="es-ES" dirty="0">
                <a:solidFill>
                  <a:prstClr val="black"/>
                </a:solidFill>
              </a:rPr>
              <a:t>('Asia','</a:t>
            </a:r>
            <a:r>
              <a:rPr lang="es-ES" dirty="0" err="1">
                <a:solidFill>
                  <a:prstClr val="black"/>
                </a:solidFill>
              </a:rPr>
              <a:t>Europe</a:t>
            </a:r>
            <a:r>
              <a:rPr lang="es-ES" dirty="0">
                <a:solidFill>
                  <a:prstClr val="black"/>
                </a:solidFill>
              </a:rPr>
              <a:t>', '</a:t>
            </a:r>
            <a:r>
              <a:rPr lang="es-ES" dirty="0" err="1">
                <a:solidFill>
                  <a:prstClr val="black"/>
                </a:solidFill>
              </a:rPr>
              <a:t>America</a:t>
            </a:r>
            <a:r>
              <a:rPr lang="es-ES" dirty="0">
                <a:solidFill>
                  <a:prstClr val="black"/>
                </a:solidFill>
              </a:rPr>
              <a:t>', 'North </a:t>
            </a:r>
            <a:r>
              <a:rPr lang="es-ES" dirty="0" err="1">
                <a:solidFill>
                  <a:prstClr val="black"/>
                </a:solidFill>
              </a:rPr>
              <a:t>America</a:t>
            </a:r>
            <a:r>
              <a:rPr lang="es-ES" dirty="0">
                <a:solidFill>
                  <a:prstClr val="black"/>
                </a:solidFill>
              </a:rPr>
              <a:t>','</a:t>
            </a:r>
            <a:r>
              <a:rPr lang="es-ES" dirty="0" err="1">
                <a:solidFill>
                  <a:prstClr val="black"/>
                </a:solidFill>
              </a:rPr>
              <a:t>Africa</a:t>
            </a:r>
            <a:r>
              <a:rPr lang="es-ES" dirty="0">
                <a:solidFill>
                  <a:prstClr val="black"/>
                </a:solidFill>
              </a:rPr>
              <a:t>','</a:t>
            </a:r>
            <a:r>
              <a:rPr lang="es-ES" dirty="0" err="1">
                <a:solidFill>
                  <a:prstClr val="black"/>
                </a:solidFill>
              </a:rPr>
              <a:t>Oceania</a:t>
            </a:r>
            <a:r>
              <a:rPr lang="es-ES" dirty="0">
                <a:solidFill>
                  <a:prstClr val="black"/>
                </a:solidFill>
              </a:rPr>
              <a:t>','</a:t>
            </a:r>
            <a:r>
              <a:rPr lang="es-ES" dirty="0" err="1">
                <a:solidFill>
                  <a:prstClr val="black"/>
                </a:solidFill>
              </a:rPr>
              <a:t>Antarctica</a:t>
            </a:r>
            <a:r>
              <a:rPr lang="es-ES" dirty="0">
                <a:solidFill>
                  <a:prstClr val="black"/>
                </a:solidFill>
              </a:rPr>
              <a:t>','South </a:t>
            </a:r>
            <a:r>
              <a:rPr lang="es-ES" dirty="0" err="1">
                <a:solidFill>
                  <a:prstClr val="black"/>
                </a:solidFill>
              </a:rPr>
              <a:t>America</a:t>
            </a:r>
            <a:r>
              <a:rPr lang="es-ES" dirty="0">
                <a:solidFill>
                  <a:prstClr val="black"/>
                </a:solidFill>
              </a:rPr>
              <a:t>');</a:t>
            </a:r>
          </a:p>
          <a:p>
            <a:pPr marL="285750" indent="-285750">
              <a:buFont typeface="Arial" panose="020B0604020202020204" pitchFamily="34" charset="0"/>
              <a:buChar char="•"/>
            </a:pPr>
            <a:r>
              <a:rPr lang="es-ES" dirty="0" err="1">
                <a:solidFill>
                  <a:prstClr val="black"/>
                </a:solidFill>
              </a:rPr>
              <a:t>select</a:t>
            </a:r>
            <a:r>
              <a:rPr lang="es-ES" dirty="0">
                <a:solidFill>
                  <a:prstClr val="black"/>
                </a:solidFill>
              </a:rPr>
              <a:t> </a:t>
            </a:r>
            <a:r>
              <a:rPr lang="es-ES" dirty="0" err="1">
                <a:solidFill>
                  <a:prstClr val="black"/>
                </a:solidFill>
              </a:rPr>
              <a:t>name</a:t>
            </a:r>
            <a:r>
              <a:rPr lang="es-ES" dirty="0">
                <a:solidFill>
                  <a:prstClr val="black"/>
                </a:solidFill>
              </a:rPr>
              <a:t>, </a:t>
            </a:r>
            <a:r>
              <a:rPr lang="es-ES" dirty="0" err="1">
                <a:solidFill>
                  <a:prstClr val="black"/>
                </a:solidFill>
              </a:rPr>
              <a:t>continent</a:t>
            </a:r>
            <a:r>
              <a:rPr lang="es-ES" dirty="0">
                <a:solidFill>
                  <a:prstClr val="black"/>
                </a:solidFill>
              </a:rPr>
              <a:t> </a:t>
            </a:r>
            <a:r>
              <a:rPr lang="es-ES" dirty="0" err="1">
                <a:solidFill>
                  <a:prstClr val="black"/>
                </a:solidFill>
              </a:rPr>
              <a:t>from</a:t>
            </a:r>
            <a:r>
              <a:rPr lang="es-ES" dirty="0">
                <a:solidFill>
                  <a:prstClr val="black"/>
                </a:solidFill>
              </a:rPr>
              <a:t> country </a:t>
            </a:r>
            <a:r>
              <a:rPr lang="es-ES" dirty="0" err="1">
                <a:solidFill>
                  <a:prstClr val="black"/>
                </a:solidFill>
              </a:rPr>
              <a:t>where</a:t>
            </a:r>
            <a:r>
              <a:rPr lang="es-ES" dirty="0">
                <a:solidFill>
                  <a:prstClr val="black"/>
                </a:solidFill>
              </a:rPr>
              <a:t> </a:t>
            </a:r>
            <a:r>
              <a:rPr lang="es-ES" dirty="0" err="1">
                <a:solidFill>
                  <a:prstClr val="black"/>
                </a:solidFill>
              </a:rPr>
              <a:t>continent</a:t>
            </a:r>
            <a:r>
              <a:rPr lang="es-ES" dirty="0">
                <a:solidFill>
                  <a:prstClr val="black"/>
                </a:solidFill>
              </a:rPr>
              <a:t> </a:t>
            </a:r>
            <a:r>
              <a:rPr lang="es-ES" dirty="0" err="1">
                <a:solidFill>
                  <a:prstClr val="black"/>
                </a:solidFill>
              </a:rPr>
              <a:t>like</a:t>
            </a:r>
            <a:r>
              <a:rPr lang="es-ES" dirty="0">
                <a:solidFill>
                  <a:prstClr val="black"/>
                </a:solidFill>
              </a:rPr>
              <a:t> ('%</a:t>
            </a:r>
            <a:r>
              <a:rPr lang="es-ES" dirty="0" err="1">
                <a:solidFill>
                  <a:prstClr val="black"/>
                </a:solidFill>
              </a:rPr>
              <a:t>America</a:t>
            </a:r>
            <a:r>
              <a:rPr lang="es-ES" dirty="0">
                <a:solidFill>
                  <a:prstClr val="black"/>
                </a:solidFill>
              </a:rPr>
              <a:t>%');</a:t>
            </a:r>
          </a:p>
          <a:p>
            <a:pPr marL="285750" indent="-285750">
              <a:buFont typeface="Arial" panose="020B0604020202020204" pitchFamily="34" charset="0"/>
              <a:buChar char="•"/>
            </a:pPr>
            <a:r>
              <a:rPr lang="es-ES" dirty="0">
                <a:solidFill>
                  <a:prstClr val="black"/>
                </a:solidFill>
              </a:rPr>
              <a:t>UPDATE country SET </a:t>
            </a:r>
            <a:r>
              <a:rPr lang="es-ES" dirty="0" err="1">
                <a:solidFill>
                  <a:prstClr val="black"/>
                </a:solidFill>
              </a:rPr>
              <a:t>continent</a:t>
            </a:r>
            <a:r>
              <a:rPr lang="es-ES" dirty="0">
                <a:solidFill>
                  <a:prstClr val="black"/>
                </a:solidFill>
              </a:rPr>
              <a:t>='</a:t>
            </a:r>
            <a:r>
              <a:rPr lang="es-ES" dirty="0" err="1">
                <a:solidFill>
                  <a:prstClr val="black"/>
                </a:solidFill>
              </a:rPr>
              <a:t>America</a:t>
            </a:r>
            <a:r>
              <a:rPr lang="es-ES" dirty="0">
                <a:solidFill>
                  <a:prstClr val="black"/>
                </a:solidFill>
              </a:rPr>
              <a:t>' </a:t>
            </a:r>
            <a:r>
              <a:rPr lang="es-ES" dirty="0" err="1">
                <a:solidFill>
                  <a:prstClr val="black"/>
                </a:solidFill>
              </a:rPr>
              <a:t>where</a:t>
            </a:r>
            <a:r>
              <a:rPr lang="es-ES" dirty="0">
                <a:solidFill>
                  <a:prstClr val="black"/>
                </a:solidFill>
              </a:rPr>
              <a:t> </a:t>
            </a:r>
            <a:r>
              <a:rPr lang="es-ES" dirty="0" err="1">
                <a:solidFill>
                  <a:prstClr val="black"/>
                </a:solidFill>
              </a:rPr>
              <a:t>continent</a:t>
            </a:r>
            <a:r>
              <a:rPr lang="es-ES" dirty="0">
                <a:solidFill>
                  <a:prstClr val="black"/>
                </a:solidFill>
              </a:rPr>
              <a:t> </a:t>
            </a:r>
            <a:r>
              <a:rPr lang="es-ES" dirty="0" err="1">
                <a:solidFill>
                  <a:prstClr val="black"/>
                </a:solidFill>
              </a:rPr>
              <a:t>like</a:t>
            </a:r>
            <a:r>
              <a:rPr lang="es-ES" dirty="0">
                <a:solidFill>
                  <a:prstClr val="black"/>
                </a:solidFill>
              </a:rPr>
              <a:t> ('%</a:t>
            </a:r>
            <a:r>
              <a:rPr lang="es-ES" dirty="0" err="1">
                <a:solidFill>
                  <a:prstClr val="black"/>
                </a:solidFill>
              </a:rPr>
              <a:t>America</a:t>
            </a:r>
            <a:r>
              <a:rPr lang="es-ES" dirty="0">
                <a:solidFill>
                  <a:prstClr val="black"/>
                </a:solidFill>
              </a:rPr>
              <a:t>%');  </a:t>
            </a:r>
          </a:p>
          <a:p>
            <a:pPr marL="285750" indent="-285750">
              <a:buFont typeface="Arial" panose="020B0604020202020204" pitchFamily="34" charset="0"/>
              <a:buChar char="•"/>
            </a:pPr>
            <a:r>
              <a:rPr lang="es-ES" dirty="0">
                <a:solidFill>
                  <a:prstClr val="black"/>
                </a:solidFill>
              </a:rPr>
              <a:t>ALTER TABLE country MODIFY </a:t>
            </a:r>
            <a:r>
              <a:rPr lang="es-ES" dirty="0" err="1">
                <a:solidFill>
                  <a:prstClr val="black"/>
                </a:solidFill>
              </a:rPr>
              <a:t>continent</a:t>
            </a:r>
            <a:r>
              <a:rPr lang="es-ES" dirty="0">
                <a:solidFill>
                  <a:prstClr val="black"/>
                </a:solidFill>
              </a:rPr>
              <a:t> </a:t>
            </a:r>
            <a:r>
              <a:rPr lang="es-ES" dirty="0" err="1">
                <a:solidFill>
                  <a:prstClr val="black"/>
                </a:solidFill>
              </a:rPr>
              <a:t>Enum</a:t>
            </a:r>
            <a:r>
              <a:rPr lang="es-ES" dirty="0">
                <a:solidFill>
                  <a:prstClr val="black"/>
                </a:solidFill>
              </a:rPr>
              <a:t>('Asia','</a:t>
            </a:r>
            <a:r>
              <a:rPr lang="es-ES" dirty="0" err="1">
                <a:solidFill>
                  <a:prstClr val="black"/>
                </a:solidFill>
              </a:rPr>
              <a:t>Europe</a:t>
            </a:r>
            <a:r>
              <a:rPr lang="es-ES" dirty="0">
                <a:solidFill>
                  <a:prstClr val="black"/>
                </a:solidFill>
              </a:rPr>
              <a:t>', '</a:t>
            </a:r>
            <a:r>
              <a:rPr lang="es-ES" dirty="0" err="1">
                <a:solidFill>
                  <a:prstClr val="black"/>
                </a:solidFill>
              </a:rPr>
              <a:t>America</a:t>
            </a:r>
            <a:r>
              <a:rPr lang="es-ES" dirty="0">
                <a:solidFill>
                  <a:prstClr val="black"/>
                </a:solidFill>
              </a:rPr>
              <a:t>', '</a:t>
            </a:r>
            <a:r>
              <a:rPr lang="es-ES" dirty="0" err="1">
                <a:solidFill>
                  <a:prstClr val="black"/>
                </a:solidFill>
              </a:rPr>
              <a:t>Africa</a:t>
            </a:r>
            <a:r>
              <a:rPr lang="es-ES" dirty="0">
                <a:solidFill>
                  <a:prstClr val="black"/>
                </a:solidFill>
              </a:rPr>
              <a:t>','</a:t>
            </a:r>
            <a:r>
              <a:rPr lang="es-ES" dirty="0" err="1">
                <a:solidFill>
                  <a:prstClr val="black"/>
                </a:solidFill>
              </a:rPr>
              <a:t>Oceania</a:t>
            </a:r>
            <a:r>
              <a:rPr lang="es-ES" dirty="0">
                <a:solidFill>
                  <a:prstClr val="black"/>
                </a:solidFill>
              </a:rPr>
              <a:t>','</a:t>
            </a:r>
            <a:r>
              <a:rPr lang="es-ES" dirty="0" err="1">
                <a:solidFill>
                  <a:prstClr val="black"/>
                </a:solidFill>
              </a:rPr>
              <a:t>Antarctica</a:t>
            </a:r>
            <a:r>
              <a:rPr lang="es-ES" dirty="0">
                <a:solidFill>
                  <a:prstClr val="black"/>
                </a:solidFill>
              </a:rPr>
              <a:t>');</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grpSp>
        <p:nvGrpSpPr>
          <p:cNvPr id="10" name="Grupo 5"/>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1487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(14b).</a:t>
            </a:r>
          </a:p>
        </p:txBody>
      </p:sp>
      <p:sp>
        <p:nvSpPr>
          <p:cNvPr id="3" name="CuadroTexto 2"/>
          <p:cNvSpPr txBox="1"/>
          <p:nvPr/>
        </p:nvSpPr>
        <p:spPr>
          <a:xfrm>
            <a:off x="1036749" y="1559580"/>
            <a:ext cx="7002846" cy="2862322"/>
          </a:xfrm>
          <a:prstGeom prst="rect">
            <a:avLst/>
          </a:prstGeom>
          <a:noFill/>
        </p:spPr>
        <p:txBody>
          <a:bodyPr wrap="square" rtlCol="0">
            <a:spAutoFit/>
          </a:bodyPr>
          <a:lstStyle/>
          <a:p>
            <a:r>
              <a:rPr lang="es-ES" b="1" dirty="0">
                <a:solidFill>
                  <a:prstClr val="black"/>
                </a:solidFill>
              </a:rPr>
              <a:t>Gestión de conexiones y </a:t>
            </a:r>
            <a:r>
              <a:rPr lang="es-ES" b="1" dirty="0" err="1">
                <a:solidFill>
                  <a:prstClr val="black"/>
                </a:solidFill>
              </a:rPr>
              <a:t>DBs</a:t>
            </a:r>
            <a:r>
              <a:rPr lang="es-ES" dirty="0">
                <a:solidFill>
                  <a:prstClr val="black"/>
                </a:solidFill>
              </a:rPr>
              <a:t>.</a:t>
            </a:r>
          </a:p>
          <a:p>
            <a:pPr marL="285750" indent="-285750">
              <a:buFont typeface="Arial" panose="020B0604020202020204" pitchFamily="34" charset="0"/>
              <a:buChar char="•"/>
            </a:pPr>
            <a:r>
              <a:rPr lang="es-ES" dirty="0">
                <a:solidFill>
                  <a:prstClr val="black"/>
                </a:solidFill>
              </a:rPr>
              <a:t>Crear un usuario con posibilidades de conexión remota.</a:t>
            </a:r>
          </a:p>
          <a:p>
            <a:pPr marL="285750" indent="-285750">
              <a:buFont typeface="Arial" panose="020B0604020202020204" pitchFamily="34" charset="0"/>
              <a:buChar char="•"/>
            </a:pPr>
            <a:r>
              <a:rPr lang="es-ES" dirty="0">
                <a:solidFill>
                  <a:prstClr val="black"/>
                </a:solidFill>
              </a:rPr>
              <a:t>Usarlo para comprobar que los cambios son correctos</a:t>
            </a:r>
          </a:p>
          <a:p>
            <a:pPr marL="285750" indent="-285750">
              <a:buFont typeface="Arial" panose="020B0604020202020204" pitchFamily="34" charset="0"/>
              <a:buChar char="•"/>
            </a:pPr>
            <a:r>
              <a:rPr lang="es-ES" dirty="0">
                <a:solidFill>
                  <a:prstClr val="black"/>
                </a:solidFill>
              </a:rPr>
              <a:t>Usarlo para eliminar la DB Modificada (después de crear copia de seguridad) y recuperar la DB Original en un servidor distinto de la máquina local (i.e. compañero)</a:t>
            </a:r>
          </a:p>
          <a:p>
            <a:endParaRPr lang="es-ES" dirty="0">
              <a:solidFill>
                <a:prstClr val="black"/>
              </a:solidFill>
            </a:endParaRPr>
          </a:p>
          <a:p>
            <a:r>
              <a:rPr lang="es-ES" dirty="0">
                <a:solidFill>
                  <a:prstClr val="black"/>
                </a:solidFill>
              </a:rPr>
              <a:t>Finalmente, en modo local se restaurara nuevamente la DB con las modificaciones introducidas.</a:t>
            </a:r>
          </a:p>
          <a:p>
            <a:endParaRPr lang="es-ES" dirty="0">
              <a:solidFill>
                <a:prstClr val="black"/>
              </a:solidFill>
            </a:endParaRP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grpSp>
        <p:nvGrpSpPr>
          <p:cNvPr id="10" name="Grupo 5"/>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816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Modelo entidad/relación (1)</a:t>
            </a:r>
          </a:p>
        </p:txBody>
      </p:sp>
      <p:sp>
        <p:nvSpPr>
          <p:cNvPr id="6" name="Rectángulo 5"/>
          <p:cNvSpPr/>
          <p:nvPr/>
        </p:nvSpPr>
        <p:spPr>
          <a:xfrm>
            <a:off x="1307002" y="4742657"/>
            <a:ext cx="6729415" cy="1631216"/>
          </a:xfrm>
          <a:prstGeom prst="rect">
            <a:avLst/>
          </a:prstGeom>
        </p:spPr>
        <p:txBody>
          <a:bodyPr wrap="square">
            <a:spAutoFit/>
          </a:bodyPr>
          <a:lstStyle/>
          <a:p>
            <a:pPr marL="285750" indent="-285750">
              <a:buFont typeface="Wingdings" panose="05000000000000000000" pitchFamily="2" charset="2"/>
              <a:buChar char="q"/>
            </a:pPr>
            <a:r>
              <a:rPr lang="pt-BR" sz="2000" b="1" dirty="0">
                <a:solidFill>
                  <a:srgbClr val="4A7598"/>
                </a:solidFill>
                <a:latin typeface="Tahoma,Bold"/>
              </a:rPr>
              <a:t>Diagramas E/R (</a:t>
            </a:r>
            <a:r>
              <a:rPr lang="pt-BR" sz="2000" b="1" dirty="0" err="1">
                <a:solidFill>
                  <a:srgbClr val="4A7598"/>
                </a:solidFill>
                <a:latin typeface="Tahoma,Bold"/>
              </a:rPr>
              <a:t>clásico</a:t>
            </a:r>
            <a:r>
              <a:rPr lang="pt-BR" sz="2000" b="1" dirty="0">
                <a:solidFill>
                  <a:srgbClr val="4A7598"/>
                </a:solidFill>
                <a:latin typeface="Tahoma,Bold"/>
              </a:rPr>
              <a:t>)</a:t>
            </a:r>
          </a:p>
          <a:p>
            <a:pPr marL="285750" indent="-285750">
              <a:buFont typeface="Wingdings" panose="05000000000000000000" pitchFamily="2" charset="2"/>
              <a:buChar char="q"/>
            </a:pPr>
            <a:r>
              <a:rPr lang="pt-BR" sz="2000" b="1" dirty="0">
                <a:solidFill>
                  <a:srgbClr val="4A7598"/>
                </a:solidFill>
                <a:latin typeface="Tahoma,Bold"/>
              </a:rPr>
              <a:t>Diagramas UML </a:t>
            </a:r>
            <a:r>
              <a:rPr lang="pt-BR" sz="2000" dirty="0">
                <a:solidFill>
                  <a:srgbClr val="000000"/>
                </a:solidFill>
                <a:latin typeface="Tahoma,Bold"/>
              </a:rPr>
              <a:t>(</a:t>
            </a:r>
            <a:r>
              <a:rPr lang="pt-BR" sz="2000" dirty="0" err="1">
                <a:solidFill>
                  <a:srgbClr val="000000"/>
                </a:solidFill>
                <a:latin typeface="Tahoma,Bold"/>
              </a:rPr>
              <a:t>Lenguaje</a:t>
            </a:r>
            <a:r>
              <a:rPr lang="pt-BR" sz="2000" dirty="0">
                <a:solidFill>
                  <a:srgbClr val="000000"/>
                </a:solidFill>
                <a:latin typeface="Tahoma,Bold"/>
              </a:rPr>
              <a:t> Unificado de Modelado)</a:t>
            </a:r>
          </a:p>
          <a:p>
            <a:pPr marL="285750" indent="-285750">
              <a:buFont typeface="Wingdings" panose="05000000000000000000" pitchFamily="2" charset="2"/>
              <a:buChar char="q"/>
            </a:pPr>
            <a:r>
              <a:rPr lang="pt-BR" sz="2000" b="1" dirty="0">
                <a:solidFill>
                  <a:srgbClr val="000000"/>
                </a:solidFill>
                <a:latin typeface="Tahoma,Bold"/>
              </a:rPr>
              <a:t>Diagramas CASE*</a:t>
            </a:r>
            <a:r>
              <a:rPr lang="pt-BR" sz="2000" b="1" dirty="0" err="1">
                <a:solidFill>
                  <a:srgbClr val="000000"/>
                </a:solidFill>
                <a:latin typeface="Tahoma,Bold"/>
              </a:rPr>
              <a:t>Methodo</a:t>
            </a:r>
            <a:endParaRPr lang="pt-BR" sz="2000" b="1" dirty="0">
              <a:solidFill>
                <a:srgbClr val="000000"/>
              </a:solidFill>
              <a:latin typeface="Tahoma,Bold"/>
            </a:endParaRPr>
          </a:p>
          <a:p>
            <a:pPr marL="285750" indent="-285750">
              <a:buFont typeface="Wingdings" panose="05000000000000000000" pitchFamily="2" charset="2"/>
              <a:buChar char="q"/>
            </a:pPr>
            <a:r>
              <a:rPr lang="pt-BR" sz="2000" b="1" dirty="0">
                <a:solidFill>
                  <a:srgbClr val="000000"/>
                </a:solidFill>
                <a:latin typeface="Tahoma,Bold"/>
              </a:rPr>
              <a:t>Diagramas ORM </a:t>
            </a:r>
            <a:r>
              <a:rPr lang="pt-BR" sz="2000" dirty="0">
                <a:solidFill>
                  <a:srgbClr val="000000"/>
                </a:solidFill>
                <a:latin typeface="Tahoma,Bold"/>
              </a:rPr>
              <a:t>(</a:t>
            </a:r>
            <a:r>
              <a:rPr lang="pt-BR" sz="2000" dirty="0" err="1">
                <a:solidFill>
                  <a:srgbClr val="000000"/>
                </a:solidFill>
                <a:latin typeface="Tahoma,Bold"/>
              </a:rPr>
              <a:t>Object</a:t>
            </a:r>
            <a:r>
              <a:rPr lang="pt-BR" sz="2000" dirty="0">
                <a:solidFill>
                  <a:srgbClr val="000000"/>
                </a:solidFill>
                <a:latin typeface="Tahoma,Bold"/>
              </a:rPr>
              <a:t>-Role </a:t>
            </a:r>
            <a:r>
              <a:rPr lang="pt-BR" sz="2000" dirty="0" err="1">
                <a:solidFill>
                  <a:srgbClr val="000000"/>
                </a:solidFill>
                <a:latin typeface="Tahoma,Bold"/>
              </a:rPr>
              <a:t>Modeling</a:t>
            </a:r>
            <a:r>
              <a:rPr lang="pt-BR" sz="2000" dirty="0">
                <a:solidFill>
                  <a:srgbClr val="000000"/>
                </a:solidFill>
                <a:latin typeface="Tahoma,Bold"/>
              </a:rPr>
              <a:t>)</a:t>
            </a:r>
          </a:p>
          <a:p>
            <a:pPr marL="285750" indent="-285750">
              <a:buFont typeface="Wingdings" panose="05000000000000000000" pitchFamily="2" charset="2"/>
              <a:buChar char="q"/>
            </a:pPr>
            <a:r>
              <a:rPr lang="pt-BR" sz="2000" b="1" dirty="0">
                <a:solidFill>
                  <a:srgbClr val="000000"/>
                </a:solidFill>
                <a:latin typeface="Tahoma,Bold"/>
              </a:rPr>
              <a:t>Diagramas IDEF1X</a:t>
            </a:r>
            <a:endParaRPr lang="es-ES" sz="2000" b="1" dirty="0">
              <a:solidFill>
                <a:srgbClr val="000000"/>
              </a:solidFill>
              <a:latin typeface="Tahoma,Bold"/>
            </a:endParaRPr>
          </a:p>
        </p:txBody>
      </p:sp>
      <p:sp>
        <p:nvSpPr>
          <p:cNvPr id="9" name="Rectángulo 8"/>
          <p:cNvSpPr/>
          <p:nvPr/>
        </p:nvSpPr>
        <p:spPr>
          <a:xfrm>
            <a:off x="1307002" y="1641800"/>
            <a:ext cx="4591522" cy="1631216"/>
          </a:xfrm>
          <a:prstGeom prst="rect">
            <a:avLst/>
          </a:prstGeom>
        </p:spPr>
        <p:txBody>
          <a:bodyPr wrap="square">
            <a:spAutoFit/>
          </a:bodyPr>
          <a:lstStyle/>
          <a:p>
            <a:r>
              <a:rPr lang="es-ES" sz="2000" dirty="0">
                <a:solidFill>
                  <a:srgbClr val="000000"/>
                </a:solidFill>
                <a:latin typeface="Tahoma" panose="020B0604030504040204" pitchFamily="34" charset="0"/>
              </a:rPr>
              <a:t>Técnica de análisis basada en la identificación de las </a:t>
            </a:r>
            <a:r>
              <a:rPr lang="es-ES" sz="2000" dirty="0">
                <a:solidFill>
                  <a:srgbClr val="4A7598"/>
                </a:solidFill>
                <a:latin typeface="Tahoma" panose="020B0604030504040204" pitchFamily="34" charset="0"/>
              </a:rPr>
              <a:t>entidades</a:t>
            </a:r>
            <a:r>
              <a:rPr lang="es-ES" sz="2000" dirty="0">
                <a:solidFill>
                  <a:srgbClr val="000000"/>
                </a:solidFill>
                <a:latin typeface="Tahoma" panose="020B0604030504040204" pitchFamily="34" charset="0"/>
              </a:rPr>
              <a:t> y de las </a:t>
            </a:r>
            <a:r>
              <a:rPr lang="es-ES" sz="2000" dirty="0">
                <a:solidFill>
                  <a:srgbClr val="4A7598"/>
                </a:solidFill>
                <a:latin typeface="Tahoma" panose="020B0604030504040204" pitchFamily="34" charset="0"/>
              </a:rPr>
              <a:t>relaciones</a:t>
            </a:r>
            <a:r>
              <a:rPr lang="es-ES" sz="2000" dirty="0">
                <a:solidFill>
                  <a:srgbClr val="000000"/>
                </a:solidFill>
                <a:latin typeface="Tahoma" panose="020B0604030504040204" pitchFamily="34" charset="0"/>
              </a:rPr>
              <a:t> que se dan entre ellas en la parte de realidad que pretendemos modelar</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307002" y="3470702"/>
            <a:ext cx="6536231" cy="1015663"/>
          </a:xfrm>
          <a:prstGeom prst="rect">
            <a:avLst/>
          </a:prstGeom>
        </p:spPr>
        <p:txBody>
          <a:bodyPr wrap="square">
            <a:spAutoFit/>
          </a:bodyPr>
          <a:lstStyle/>
          <a:p>
            <a:r>
              <a:rPr lang="es-ES" sz="2000" dirty="0">
                <a:solidFill>
                  <a:srgbClr val="000000"/>
                </a:solidFill>
                <a:latin typeface="Tahoma" panose="020B0604030504040204" pitchFamily="34" charset="0"/>
              </a:rPr>
              <a:t>Existen notaciones alternativas para la representación</a:t>
            </a:r>
          </a:p>
          <a:p>
            <a:r>
              <a:rPr lang="es-ES" sz="2000" dirty="0">
                <a:solidFill>
                  <a:srgbClr val="000000"/>
                </a:solidFill>
                <a:latin typeface="Tahoma" panose="020B0604030504040204" pitchFamily="34" charset="0"/>
              </a:rPr>
              <a:t>gráfica del diseño conseguido mediante la técnica de</a:t>
            </a:r>
          </a:p>
          <a:p>
            <a:r>
              <a:rPr lang="es-ES" sz="2000" dirty="0">
                <a:solidFill>
                  <a:srgbClr val="000000"/>
                </a:solidFill>
                <a:latin typeface="Tahoma" panose="020B0604030504040204" pitchFamily="34" charset="0"/>
              </a:rPr>
              <a:t>análisis que propone el modelo E/R:</a:t>
            </a:r>
          </a:p>
        </p:txBody>
      </p:sp>
      <p:sp>
        <p:nvSpPr>
          <p:cNvPr id="4" name="CuadroTexto 3"/>
          <p:cNvSpPr txBox="1"/>
          <p:nvPr/>
        </p:nvSpPr>
        <p:spPr>
          <a:xfrm>
            <a:off x="6477438" y="1857243"/>
            <a:ext cx="1496307" cy="120032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Entidades</a:t>
            </a:r>
          </a:p>
          <a:p>
            <a:r>
              <a:rPr lang="es-ES" sz="2400" b="1" dirty="0">
                <a:solidFill>
                  <a:schemeClr val="bg1"/>
                </a:solidFill>
              </a:rPr>
              <a:t>Atributos</a:t>
            </a:r>
          </a:p>
          <a:p>
            <a:r>
              <a:rPr lang="es-ES" sz="2400" b="1" dirty="0">
                <a:solidFill>
                  <a:schemeClr val="bg1"/>
                </a:solidFill>
              </a:rPr>
              <a:t>Relaciones</a:t>
            </a:r>
          </a:p>
        </p:txBody>
      </p:sp>
    </p:spTree>
    <p:extLst>
      <p:ext uri="{BB962C8B-B14F-4D97-AF65-F5344CB8AC3E}">
        <p14:creationId xmlns:p14="http://schemas.microsoft.com/office/powerpoint/2010/main" val="1680417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63258"/>
          </a:xfrm>
        </p:spPr>
        <p:txBody>
          <a:bodyPr>
            <a:normAutofit/>
          </a:bodyPr>
          <a:lstStyle/>
          <a:p>
            <a:r>
              <a:rPr lang="es-ES" dirty="0"/>
              <a:t>Administración SQL:</a:t>
            </a:r>
            <a:br>
              <a:rPr lang="es-ES" dirty="0"/>
            </a:br>
            <a:r>
              <a:rPr lang="es-ES" dirty="0"/>
              <a:t>mantenimiento de tablas</a:t>
            </a:r>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646028" y="2147098"/>
            <a:ext cx="7411453" cy="1200329"/>
          </a:xfrm>
          <a:prstGeom prst="rect">
            <a:avLst/>
          </a:prstGeom>
          <a:noFill/>
        </p:spPr>
        <p:txBody>
          <a:bodyPr wrap="square" rtlCol="0">
            <a:spAutoFit/>
          </a:bodyPr>
          <a:lstStyle/>
          <a:p>
            <a:pPr defTabSz="457200"/>
            <a:r>
              <a:rPr lang="es-ES" dirty="0"/>
              <a:t>Existen 2 mecanismos para detectar y reparar posibles errores en las tablas (e.g. escrituras incompletas por apagados repentinos)</a:t>
            </a:r>
          </a:p>
          <a:p>
            <a:pPr marL="742950" lvl="1" indent="-285750" defTabSz="457200">
              <a:buFont typeface="Arial" panose="020B0604020202020204" pitchFamily="34" charset="0"/>
              <a:buChar char="•"/>
            </a:pPr>
            <a:r>
              <a:rPr lang="es-ES" b="1" noProof="1"/>
              <a:t>myisamchk</a:t>
            </a:r>
            <a:r>
              <a:rPr lang="es-ES" dirty="0"/>
              <a:t>  (tablas </a:t>
            </a:r>
            <a:r>
              <a:rPr lang="es-ES" i="1" dirty="0"/>
              <a:t>.MYI</a:t>
            </a:r>
            <a:r>
              <a:rPr lang="es-ES" dirty="0"/>
              <a:t>)/ </a:t>
            </a:r>
            <a:r>
              <a:rPr lang="es-ES" b="1" noProof="1"/>
              <a:t>isamchk</a:t>
            </a:r>
            <a:r>
              <a:rPr lang="es-ES" dirty="0"/>
              <a:t>  (tablas .ISM)</a:t>
            </a:r>
          </a:p>
          <a:p>
            <a:pPr marL="742950" lvl="1" indent="-285750" defTabSz="457200">
              <a:buFont typeface="Arial" panose="020B0604020202020204" pitchFamily="34" charset="0"/>
              <a:buChar char="•"/>
            </a:pPr>
            <a:r>
              <a:rPr lang="es-ES" b="1" noProof="1"/>
              <a:t>mysqlcheck</a:t>
            </a:r>
            <a:r>
              <a:rPr lang="es-ES" dirty="0"/>
              <a:t> (tablas </a:t>
            </a:r>
            <a:r>
              <a:rPr lang="es-ES" i="1" dirty="0"/>
              <a:t>.MYI</a:t>
            </a:r>
            <a:r>
              <a:rPr lang="es-ES" dirty="0"/>
              <a:t>)</a:t>
            </a:r>
          </a:p>
        </p:txBody>
      </p:sp>
      <p:sp>
        <p:nvSpPr>
          <p:cNvPr id="8" name="Rectángulo 7"/>
          <p:cNvSpPr/>
          <p:nvPr/>
        </p:nvSpPr>
        <p:spPr>
          <a:xfrm>
            <a:off x="1470007" y="3550687"/>
            <a:ext cx="5021888" cy="646331"/>
          </a:xfrm>
          <a:prstGeom prst="rect">
            <a:avLst/>
          </a:prstGeom>
        </p:spPr>
        <p:txBody>
          <a:bodyPr wrap="none">
            <a:spAutoFit/>
          </a:bodyPr>
          <a:lstStyle/>
          <a:p>
            <a:pPr defTabSz="457200"/>
            <a:r>
              <a:rPr lang="es-ES" noProof="1"/>
              <a:t>myisamchk/isamchk [</a:t>
            </a:r>
            <a:r>
              <a:rPr lang="es-ES" i="1" noProof="1"/>
              <a:t>--extend-check</a:t>
            </a:r>
            <a:r>
              <a:rPr lang="es-ES" noProof="1"/>
              <a:t>] nombre_tabla</a:t>
            </a:r>
          </a:p>
          <a:p>
            <a:pPr defTabSz="457200"/>
            <a:r>
              <a:rPr lang="es-ES" i="1" noProof="1"/>
              <a:t>mysqlcheck [--extend</a:t>
            </a:r>
            <a:r>
              <a:rPr lang="es-ES" noProof="1"/>
              <a:t>] nombre_tabla</a:t>
            </a:r>
          </a:p>
        </p:txBody>
      </p:sp>
      <p:sp>
        <p:nvSpPr>
          <p:cNvPr id="9" name="CuadroTexto 8"/>
          <p:cNvSpPr txBox="1"/>
          <p:nvPr/>
        </p:nvSpPr>
        <p:spPr>
          <a:xfrm>
            <a:off x="914400" y="4540962"/>
            <a:ext cx="4848379" cy="369332"/>
          </a:xfrm>
          <a:prstGeom prst="rect">
            <a:avLst/>
          </a:prstGeom>
          <a:noFill/>
        </p:spPr>
        <p:txBody>
          <a:bodyPr wrap="none" rtlCol="0">
            <a:spAutoFit/>
          </a:bodyPr>
          <a:lstStyle/>
          <a:p>
            <a:pPr defTabSz="457200"/>
            <a:r>
              <a:rPr lang="es-ES" dirty="0"/>
              <a:t>En caso de errores se utilizan en modo reparación</a:t>
            </a:r>
          </a:p>
        </p:txBody>
      </p:sp>
      <p:sp>
        <p:nvSpPr>
          <p:cNvPr id="10" name="Rectángulo 9"/>
          <p:cNvSpPr/>
          <p:nvPr/>
        </p:nvSpPr>
        <p:spPr>
          <a:xfrm>
            <a:off x="1470007" y="5180499"/>
            <a:ext cx="6557822" cy="923330"/>
          </a:xfrm>
          <a:prstGeom prst="rect">
            <a:avLst/>
          </a:prstGeom>
        </p:spPr>
        <p:txBody>
          <a:bodyPr wrap="square">
            <a:spAutoFit/>
          </a:bodyPr>
          <a:lstStyle/>
          <a:p>
            <a:pPr defTabSz="457200"/>
            <a:r>
              <a:rPr lang="es-ES" noProof="1"/>
              <a:t>myisamchk/isamchk --recover nombre_tabla</a:t>
            </a:r>
          </a:p>
          <a:p>
            <a:pPr defTabSz="457200"/>
            <a:r>
              <a:rPr lang="es-ES" noProof="1"/>
              <a:t>myisamchk/isamchk --safe-recover nombre_tabla</a:t>
            </a:r>
          </a:p>
          <a:p>
            <a:pPr defTabSz="457200"/>
            <a:r>
              <a:rPr lang="es-ES" noProof="1"/>
              <a:t>mysqlcheck  --repair nombre_tabla</a:t>
            </a:r>
          </a:p>
        </p:txBody>
      </p:sp>
    </p:spTree>
    <p:extLst>
      <p:ext uri="{BB962C8B-B14F-4D97-AF65-F5344CB8AC3E}">
        <p14:creationId xmlns:p14="http://schemas.microsoft.com/office/powerpoint/2010/main" val="16391894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049805" cy="1175575"/>
          </a:xfrm>
        </p:spPr>
        <p:txBody>
          <a:bodyPr>
            <a:normAutofit/>
          </a:bodyPr>
          <a:lstStyle/>
          <a:p>
            <a:r>
              <a:rPr lang="es-ES" dirty="0"/>
              <a:t>Optimización de consultas</a:t>
            </a:r>
            <a:br>
              <a:rPr lang="es-ES" dirty="0"/>
            </a:br>
            <a:r>
              <a:rPr lang="es-ES" dirty="0"/>
              <a:t>SQL: Caché</a:t>
            </a:r>
          </a:p>
        </p:txBody>
      </p:sp>
      <p:pic>
        <p:nvPicPr>
          <p:cNvPr id="4" name="Picture 2" descr="http://www.aliencoders.com/sites/default/files/1/mysql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97831" y="2198538"/>
            <a:ext cx="7098631" cy="1477328"/>
          </a:xfrm>
          <a:prstGeom prst="rect">
            <a:avLst/>
          </a:prstGeom>
        </p:spPr>
        <p:txBody>
          <a:bodyPr wrap="square">
            <a:spAutoFit/>
          </a:bodyPr>
          <a:lstStyle/>
          <a:p>
            <a:pPr defTabSz="457200"/>
            <a:r>
              <a:rPr lang="es-ES" b="1" dirty="0"/>
              <a:t>Caché de consultas</a:t>
            </a:r>
            <a:r>
              <a:rPr lang="es-ES" dirty="0"/>
              <a:t>.  Se puede activar y desactivar en el fichero de configuración del servidor a través de la variable:</a:t>
            </a:r>
          </a:p>
          <a:p>
            <a:pPr defTabSz="457200"/>
            <a:r>
              <a:rPr lang="es-ES" dirty="0" err="1"/>
              <a:t>query_cache_type</a:t>
            </a:r>
            <a:r>
              <a:rPr lang="es-ES" dirty="0"/>
              <a:t> = 1</a:t>
            </a:r>
          </a:p>
          <a:p>
            <a:pPr defTabSz="457200"/>
            <a:endParaRPr lang="es-ES" dirty="0"/>
          </a:p>
          <a:p>
            <a:pPr defTabSz="457200"/>
            <a:r>
              <a:rPr lang="es-ES" dirty="0"/>
              <a:t>Solo se guardan consultas del tipo SELECT</a:t>
            </a:r>
          </a:p>
        </p:txBody>
      </p:sp>
      <p:sp>
        <p:nvSpPr>
          <p:cNvPr id="6" name="Rectángulo 5"/>
          <p:cNvSpPr/>
          <p:nvPr/>
        </p:nvSpPr>
        <p:spPr>
          <a:xfrm>
            <a:off x="697831" y="4012424"/>
            <a:ext cx="7194884" cy="1200329"/>
          </a:xfrm>
          <a:prstGeom prst="rect">
            <a:avLst/>
          </a:prstGeom>
        </p:spPr>
        <p:txBody>
          <a:bodyPr wrap="square">
            <a:spAutoFit/>
          </a:bodyPr>
          <a:lstStyle/>
          <a:p>
            <a:pPr defTabSz="457200"/>
            <a:r>
              <a:rPr lang="es-ES" dirty="0"/>
              <a:t>Cuando  está  activada,  MySQL  intenta  localizar  la  consulta  en  la  cache  antes  de analizarla. Para ello dispone de una tabla hash interna en donde las claves son el texto exacto de las consultas: cualquier variación mínima (e.g. de minúsculas a mayúsculas) supone una consulta diferente</a:t>
            </a:r>
          </a:p>
        </p:txBody>
      </p:sp>
    </p:spTree>
    <p:extLst>
      <p:ext uri="{BB962C8B-B14F-4D97-AF65-F5344CB8AC3E}">
        <p14:creationId xmlns:p14="http://schemas.microsoft.com/office/powerpoint/2010/main" val="41415625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912250" cy="1150523"/>
          </a:xfrm>
        </p:spPr>
        <p:txBody>
          <a:bodyPr>
            <a:normAutofit/>
          </a:bodyPr>
          <a:lstStyle/>
          <a:p>
            <a:r>
              <a:rPr lang="es-ES" dirty="0"/>
              <a:t>Optimización de consultas</a:t>
            </a:r>
            <a:br>
              <a:rPr lang="es-ES" dirty="0"/>
            </a:br>
            <a:r>
              <a:rPr lang="es-ES" dirty="0"/>
              <a:t>SQL: </a:t>
            </a:r>
            <a:r>
              <a:rPr lang="en-US" i="1" dirty="0"/>
              <a:t>parsec</a:t>
            </a:r>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35375" y="2098830"/>
            <a:ext cx="7543801" cy="923330"/>
          </a:xfrm>
          <a:prstGeom prst="rect">
            <a:avLst/>
          </a:prstGeom>
        </p:spPr>
        <p:txBody>
          <a:bodyPr wrap="square">
            <a:spAutoFit/>
          </a:bodyPr>
          <a:lstStyle/>
          <a:p>
            <a:pPr defTabSz="457200"/>
            <a:r>
              <a:rPr lang="es-ES" b="1" dirty="0"/>
              <a:t>Análisis sintáctico y optimización</a:t>
            </a:r>
            <a:r>
              <a:rPr lang="es-ES" dirty="0"/>
              <a:t>. Cuando una consulta llega a MySQL y no se encuentra en la cache, lo primero que se hace es analizarla sintácticamente (</a:t>
            </a:r>
            <a:r>
              <a:rPr lang="en-US" dirty="0"/>
              <a:t>parsec</a:t>
            </a:r>
            <a:r>
              <a:rPr lang="es-ES" dirty="0"/>
              <a:t>) y extraer información de su estructura</a:t>
            </a:r>
          </a:p>
        </p:txBody>
      </p:sp>
      <p:sp>
        <p:nvSpPr>
          <p:cNvPr id="3" name="Rectángulo 2"/>
          <p:cNvSpPr/>
          <p:nvPr/>
        </p:nvSpPr>
        <p:spPr>
          <a:xfrm>
            <a:off x="853632" y="3476322"/>
            <a:ext cx="6942832" cy="1477328"/>
          </a:xfrm>
          <a:prstGeom prst="rect">
            <a:avLst/>
          </a:prstGeom>
        </p:spPr>
        <p:txBody>
          <a:bodyPr wrap="square">
            <a:spAutoFit/>
          </a:bodyPr>
          <a:lstStyle/>
          <a:p>
            <a:pPr marL="285750" indent="-285750" defTabSz="457200">
              <a:buFont typeface="Arial" panose="020B0604020202020204" pitchFamily="34" charset="0"/>
              <a:buChar char="•"/>
            </a:pPr>
            <a:r>
              <a:rPr lang="es-ES" dirty="0"/>
              <a:t>Tipo:  SELECT,  INSERT,  UPDATE  o  DELETE,  o  algún  tipo  de  comando administrativo como GRANT o SET.</a:t>
            </a:r>
          </a:p>
          <a:p>
            <a:pPr marL="285750" indent="-285750" defTabSz="457200">
              <a:buFont typeface="Arial" panose="020B0604020202020204" pitchFamily="34" charset="0"/>
              <a:buChar char="•"/>
            </a:pPr>
            <a:r>
              <a:rPr lang="es-ES" dirty="0"/>
              <a:t>Qué tablas aparecen, y qué alias se usan.</a:t>
            </a:r>
          </a:p>
          <a:p>
            <a:pPr marL="285750" indent="-285750" defTabSz="457200">
              <a:buFont typeface="Arial" panose="020B0604020202020204" pitchFamily="34" charset="0"/>
              <a:buChar char="•"/>
            </a:pPr>
            <a:r>
              <a:rPr lang="es-ES" dirty="0"/>
              <a:t>Como es la cláusula WHERE.</a:t>
            </a:r>
          </a:p>
          <a:p>
            <a:pPr marL="285750" indent="-285750" defTabSz="457200">
              <a:buFont typeface="Arial" panose="020B0604020202020204" pitchFamily="34" charset="0"/>
              <a:buChar char="•"/>
            </a:pPr>
            <a:r>
              <a:rPr lang="es-ES" dirty="0"/>
              <a:t>Qué otros atributos aparecen.</a:t>
            </a:r>
          </a:p>
        </p:txBody>
      </p:sp>
      <p:sp>
        <p:nvSpPr>
          <p:cNvPr id="7" name="Rectángulo 6"/>
          <p:cNvSpPr/>
          <p:nvPr/>
        </p:nvSpPr>
        <p:spPr>
          <a:xfrm>
            <a:off x="660285" y="5154167"/>
            <a:ext cx="7618891" cy="646331"/>
          </a:xfrm>
          <a:prstGeom prst="rect">
            <a:avLst/>
          </a:prstGeom>
        </p:spPr>
        <p:txBody>
          <a:bodyPr wrap="square">
            <a:spAutoFit/>
          </a:bodyPr>
          <a:lstStyle/>
          <a:p>
            <a:pPr defTabSz="457200"/>
            <a:r>
              <a:rPr lang="es-ES" dirty="0"/>
              <a:t>Después empieza  la  parte complicada donde se decide como se ejecutará: el optimizador se encarga de ejecutar la consulta lo más eficientemente posible</a:t>
            </a:r>
          </a:p>
        </p:txBody>
      </p:sp>
    </p:spTree>
    <p:extLst>
      <p:ext uri="{BB962C8B-B14F-4D97-AF65-F5344CB8AC3E}">
        <p14:creationId xmlns:p14="http://schemas.microsoft.com/office/powerpoint/2010/main" val="2460277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912250" cy="1150523"/>
          </a:xfrm>
        </p:spPr>
        <p:txBody>
          <a:bodyPr>
            <a:normAutofit/>
          </a:bodyPr>
          <a:lstStyle/>
          <a:p>
            <a:r>
              <a:rPr lang="es-ES" dirty="0"/>
              <a:t>Optimización de consultas</a:t>
            </a:r>
            <a:br>
              <a:rPr lang="es-ES" dirty="0"/>
            </a:br>
            <a:r>
              <a:rPr lang="es-ES" dirty="0"/>
              <a:t>SQL reglas heurísticas</a:t>
            </a:r>
            <a:endParaRPr lang="en-US" i="1" dirty="0"/>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35375" y="1933577"/>
            <a:ext cx="7543801" cy="1200329"/>
          </a:xfrm>
          <a:prstGeom prst="rect">
            <a:avLst/>
          </a:prstGeom>
        </p:spPr>
        <p:txBody>
          <a:bodyPr wrap="square">
            <a:spAutoFit/>
          </a:bodyPr>
          <a:lstStyle/>
          <a:p>
            <a:r>
              <a:rPr lang="es-ES" dirty="0" err="1"/>
              <a:t>MySQL</a:t>
            </a:r>
            <a:r>
              <a:rPr lang="es-ES" dirty="0"/>
              <a:t>  tiene  una  serie  de  reglas  y  heurísticas  que  han  ido  evolucionando  con  las diferentes versiones. Y por su propia naturaleza, funcionan bien la mayoría de las veces, mientras que otras producen resultados </a:t>
            </a:r>
            <a:r>
              <a:rPr lang="es-ES" dirty="0" err="1"/>
              <a:t>subóptimos</a:t>
            </a:r>
            <a:r>
              <a:rPr lang="es-ES" dirty="0"/>
              <a:t>.</a:t>
            </a:r>
          </a:p>
          <a:p>
            <a:r>
              <a:rPr lang="es-ES" dirty="0"/>
              <a:t>El optimizador trata de responder una serie de cuestiones</a:t>
            </a:r>
          </a:p>
        </p:txBody>
      </p:sp>
      <p:sp>
        <p:nvSpPr>
          <p:cNvPr id="3" name="Rectángulo 2"/>
          <p:cNvSpPr/>
          <p:nvPr/>
        </p:nvSpPr>
        <p:spPr>
          <a:xfrm>
            <a:off x="855543" y="3274456"/>
            <a:ext cx="6942832" cy="1754326"/>
          </a:xfrm>
          <a:prstGeom prst="rect">
            <a:avLst/>
          </a:prstGeom>
        </p:spPr>
        <p:txBody>
          <a:bodyPr wrap="square">
            <a:spAutoFit/>
          </a:bodyPr>
          <a:lstStyle/>
          <a:p>
            <a:pPr marL="285750" indent="-285750">
              <a:buFont typeface="Arial" panose="020B0604020202020204" pitchFamily="34" charset="0"/>
              <a:buChar char="•"/>
            </a:pPr>
            <a:r>
              <a:rPr lang="es-ES" dirty="0"/>
              <a:t>Hay algún índice que potencialmente pueda usarse para reducir el número de registros a consultar ?</a:t>
            </a:r>
          </a:p>
          <a:p>
            <a:pPr marL="285750" indent="-285750">
              <a:buFont typeface="Arial" panose="020B0604020202020204" pitchFamily="34" charset="0"/>
              <a:buChar char="•"/>
            </a:pPr>
            <a:r>
              <a:rPr lang="es-ES" dirty="0"/>
              <a:t>Cual es el mejor índice ? SI hay varias tablas en la consulta, cual es el mejor para cada tabla ?</a:t>
            </a:r>
          </a:p>
          <a:p>
            <a:pPr marL="285750" indent="-285750">
              <a:buFont typeface="Arial" panose="020B0604020202020204" pitchFamily="34" charset="0"/>
              <a:buChar char="•"/>
            </a:pPr>
            <a:r>
              <a:rPr lang="es-ES" dirty="0"/>
              <a:t>Qué tabla depende de otras en un JOIN ?</a:t>
            </a:r>
          </a:p>
          <a:p>
            <a:pPr marL="285750" indent="-285750">
              <a:buFont typeface="Arial" panose="020B0604020202020204" pitchFamily="34" charset="0"/>
              <a:buChar char="•"/>
            </a:pPr>
            <a:r>
              <a:rPr lang="es-ES" dirty="0"/>
              <a:t>Cual es el orden de tablas óptimo en un JOIN ?</a:t>
            </a:r>
          </a:p>
        </p:txBody>
      </p:sp>
      <p:sp>
        <p:nvSpPr>
          <p:cNvPr id="6" name="5 Rectángulo"/>
          <p:cNvSpPr/>
          <p:nvPr/>
        </p:nvSpPr>
        <p:spPr>
          <a:xfrm>
            <a:off x="823509" y="5438878"/>
            <a:ext cx="7006901" cy="923330"/>
          </a:xfrm>
          <a:prstGeom prst="rect">
            <a:avLst/>
          </a:prstGeom>
        </p:spPr>
        <p:txBody>
          <a:bodyPr wrap="square">
            <a:spAutoFit/>
          </a:bodyPr>
          <a:lstStyle/>
          <a:p>
            <a:pPr lvl="0"/>
            <a:r>
              <a:rPr lang="es-ES" dirty="0">
                <a:solidFill>
                  <a:prstClr val="black"/>
                </a:solidFill>
              </a:rPr>
              <a:t>Estas preguntas tienen que ser respondidas en muy poco tiempo y eso implica que no tiene tiempo para probar todas las opciones.</a:t>
            </a:r>
          </a:p>
          <a:p>
            <a:pPr lvl="0"/>
            <a:r>
              <a:rPr lang="es-ES" dirty="0">
                <a:solidFill>
                  <a:prstClr val="black"/>
                </a:solidFill>
              </a:rPr>
              <a:t>El trabajo principal se centra en los índices y en el orden de los JOIN.</a:t>
            </a:r>
          </a:p>
        </p:txBody>
      </p:sp>
    </p:spTree>
    <p:extLst>
      <p:ext uri="{BB962C8B-B14F-4D97-AF65-F5344CB8AC3E}">
        <p14:creationId xmlns:p14="http://schemas.microsoft.com/office/powerpoint/2010/main" val="37343868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912250" cy="1288310"/>
          </a:xfrm>
        </p:spPr>
        <p:txBody>
          <a:bodyPr>
            <a:normAutofit/>
          </a:bodyPr>
          <a:lstStyle/>
          <a:p>
            <a:r>
              <a:rPr lang="es-ES" dirty="0"/>
              <a:t>Optimización de SQL:</a:t>
            </a:r>
            <a:br>
              <a:rPr lang="es-ES" dirty="0"/>
            </a:br>
            <a:r>
              <a:rPr lang="en-US" i="1" dirty="0"/>
              <a:t>Explain Select</a:t>
            </a:r>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37673" y="2034752"/>
            <a:ext cx="7591927" cy="646331"/>
          </a:xfrm>
          <a:prstGeom prst="rect">
            <a:avLst/>
          </a:prstGeom>
        </p:spPr>
        <p:txBody>
          <a:bodyPr wrap="square">
            <a:spAutoFit/>
          </a:bodyPr>
          <a:lstStyle/>
          <a:p>
            <a:pPr defTabSz="457200"/>
            <a:r>
              <a:rPr lang="es-ES" dirty="0"/>
              <a:t>Permite analizar una consulta y determinar si el optimizador hace  un  buen  trabajo,  o  si se puede mejorar la consulta </a:t>
            </a:r>
          </a:p>
        </p:txBody>
      </p:sp>
      <p:sp>
        <p:nvSpPr>
          <p:cNvPr id="8" name="Rectángulo 7"/>
          <p:cNvSpPr/>
          <p:nvPr/>
        </p:nvSpPr>
        <p:spPr>
          <a:xfrm>
            <a:off x="404621" y="2826383"/>
            <a:ext cx="8169442" cy="3139321"/>
          </a:xfrm>
          <a:prstGeom prst="rect">
            <a:avLst/>
          </a:prstGeom>
        </p:spPr>
        <p:txBody>
          <a:bodyPr wrap="square">
            <a:spAutoFit/>
          </a:bodyPr>
          <a:lstStyle/>
          <a:p>
            <a:pPr marL="285750" indent="-285750" defTabSz="457200">
              <a:buFont typeface="Arial" panose="020B0604020202020204" pitchFamily="34" charset="0"/>
              <a:buChar char="•"/>
            </a:pPr>
            <a:r>
              <a:rPr lang="es-ES" b="1" dirty="0"/>
              <a:t>id</a:t>
            </a:r>
            <a:r>
              <a:rPr lang="es-ES" dirty="0"/>
              <a:t>: el identificador del SELECT. registro por cada tabla</a:t>
            </a:r>
          </a:p>
          <a:p>
            <a:pPr marL="285750" indent="-285750" defTabSz="457200">
              <a:buFont typeface="Arial" panose="020B0604020202020204" pitchFamily="34" charset="0"/>
              <a:buChar char="•"/>
            </a:pPr>
            <a:r>
              <a:rPr lang="es-ES" b="1" noProof="1"/>
              <a:t>select_type</a:t>
            </a:r>
            <a:r>
              <a:rPr lang="es-ES" dirty="0"/>
              <a:t>: cual es el papel de esta tabla en toda la consulta ? Los valores posibles  son  SIMPLE,  PRIMARY,  UNION,  DEPENDENT  UNION,  SUBSELECT,  y DERIVED. </a:t>
            </a:r>
          </a:p>
          <a:p>
            <a:pPr marL="285750" indent="-285750" defTabSz="457200">
              <a:buFont typeface="Arial" panose="020B0604020202020204" pitchFamily="34" charset="0"/>
              <a:buChar char="•"/>
            </a:pPr>
            <a:r>
              <a:rPr lang="en-US" b="1" dirty="0"/>
              <a:t>table</a:t>
            </a:r>
            <a:r>
              <a:rPr lang="es-ES" dirty="0"/>
              <a:t>: el nombre de la tabla correspondiente.</a:t>
            </a:r>
          </a:p>
          <a:p>
            <a:pPr marL="285750" indent="-285750" defTabSz="457200">
              <a:buFont typeface="Arial" panose="020B0604020202020204" pitchFamily="34" charset="0"/>
              <a:buChar char="•"/>
            </a:pPr>
            <a:r>
              <a:rPr lang="en-US" b="1" dirty="0"/>
              <a:t>type</a:t>
            </a:r>
            <a:r>
              <a:rPr lang="es-ES" dirty="0"/>
              <a:t>: qué tipo de JOIN se va a usar</a:t>
            </a:r>
          </a:p>
          <a:p>
            <a:pPr marL="285750" indent="-285750" defTabSz="457200">
              <a:buFont typeface="Arial" panose="020B0604020202020204" pitchFamily="34" charset="0"/>
              <a:buChar char="•"/>
            </a:pPr>
            <a:r>
              <a:rPr lang="es-ES" b="1" noProof="1"/>
              <a:t>possible_keys</a:t>
            </a:r>
            <a:r>
              <a:rPr lang="es-ES" dirty="0"/>
              <a:t>: lista de todos los índices que MySQL puede utilizar</a:t>
            </a:r>
          </a:p>
          <a:p>
            <a:pPr marL="285750" indent="-285750" defTabSz="457200">
              <a:buFont typeface="Arial" panose="020B0604020202020204" pitchFamily="34" charset="0"/>
              <a:buChar char="•"/>
            </a:pPr>
            <a:r>
              <a:rPr lang="en-US" b="1" dirty="0"/>
              <a:t>key</a:t>
            </a:r>
            <a:r>
              <a:rPr lang="es-ES" dirty="0"/>
              <a:t>: el índice que MySQL escoge</a:t>
            </a:r>
          </a:p>
          <a:p>
            <a:pPr marL="285750" indent="-285750" defTabSz="457200">
              <a:buFont typeface="Arial" panose="020B0604020202020204" pitchFamily="34" charset="0"/>
              <a:buChar char="•"/>
            </a:pPr>
            <a:r>
              <a:rPr lang="en-US" b="1" dirty="0"/>
              <a:t>ref</a:t>
            </a:r>
            <a:r>
              <a:rPr lang="es-ES" dirty="0"/>
              <a:t>: indica la columna o columnas que se compararan con los valores del índice</a:t>
            </a:r>
          </a:p>
          <a:p>
            <a:pPr marL="285750" indent="-285750" defTabSz="457200">
              <a:buFont typeface="Arial" panose="020B0604020202020204" pitchFamily="34" charset="0"/>
              <a:buChar char="•"/>
            </a:pPr>
            <a:r>
              <a:rPr lang="en-US" b="1" dirty="0"/>
              <a:t>rows</a:t>
            </a:r>
            <a:r>
              <a:rPr lang="es-ES" dirty="0"/>
              <a:t>: el número de registros que MySQL piensa que ha de leer</a:t>
            </a:r>
          </a:p>
          <a:p>
            <a:pPr marL="285750" indent="-285750" defTabSz="457200">
              <a:buFont typeface="Arial" panose="020B0604020202020204" pitchFamily="34" charset="0"/>
              <a:buChar char="•"/>
            </a:pPr>
            <a:r>
              <a:rPr lang="es-ES" b="1" dirty="0"/>
              <a:t>extra</a:t>
            </a:r>
            <a:r>
              <a:rPr lang="es-ES" dirty="0"/>
              <a:t>: información adicional que MySQL ha usado para analizar la consulta.</a:t>
            </a:r>
          </a:p>
        </p:txBody>
      </p:sp>
    </p:spTree>
    <p:extLst>
      <p:ext uri="{BB962C8B-B14F-4D97-AF65-F5344CB8AC3E}">
        <p14:creationId xmlns:p14="http://schemas.microsoft.com/office/powerpoint/2010/main" val="28097821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Segunda DB ejemplo: </a:t>
            </a:r>
            <a:r>
              <a:rPr lang="es-ES" dirty="0" err="1"/>
              <a:t>sakila</a:t>
            </a:r>
            <a:r>
              <a:rPr lang="es-ES" dirty="0"/>
              <a:t> (1)</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99" y="1385796"/>
            <a:ext cx="7502487" cy="487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0297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Segunda DB ejemplo: </a:t>
            </a:r>
            <a:r>
              <a:rPr lang="es-ES" dirty="0" err="1"/>
              <a:t>sakila</a:t>
            </a:r>
            <a:r>
              <a:rPr lang="es-ES" dirty="0"/>
              <a:t> (2)</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824" y="1311008"/>
            <a:ext cx="5086580" cy="4800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980500" y="1735410"/>
            <a:ext cx="2170324" cy="3416320"/>
          </a:xfrm>
          <a:prstGeom prst="rect">
            <a:avLst/>
          </a:prstGeom>
          <a:noFill/>
        </p:spPr>
        <p:txBody>
          <a:bodyPr wrap="square" rtlCol="0">
            <a:spAutoFit/>
          </a:bodyPr>
          <a:lstStyle/>
          <a:p>
            <a:r>
              <a:rPr lang="es-ES" dirty="0"/>
              <a:t>La parte de la DB correspondiente al inventario de películas:</a:t>
            </a:r>
          </a:p>
          <a:p>
            <a:pPr marL="285750" indent="-285750">
              <a:buFont typeface="Arial" panose="020B0604020202020204" pitchFamily="34" charset="0"/>
              <a:buChar char="•"/>
            </a:pPr>
            <a:r>
              <a:rPr lang="es-ES" dirty="0"/>
              <a:t>Film</a:t>
            </a:r>
          </a:p>
          <a:p>
            <a:pPr marL="285750" indent="-285750">
              <a:buFont typeface="Arial" panose="020B0604020202020204" pitchFamily="34" charset="0"/>
              <a:buChar char="•"/>
            </a:pPr>
            <a:r>
              <a:rPr lang="es-ES" dirty="0"/>
              <a:t>Film – </a:t>
            </a:r>
            <a:r>
              <a:rPr lang="es-ES" dirty="0" err="1"/>
              <a:t>Category</a:t>
            </a:r>
            <a:endParaRPr lang="es-ES" dirty="0"/>
          </a:p>
          <a:p>
            <a:pPr marL="285750" indent="-285750">
              <a:buFont typeface="Arial" panose="020B0604020202020204" pitchFamily="34" charset="0"/>
              <a:buChar char="•"/>
            </a:pPr>
            <a:r>
              <a:rPr lang="es-ES" dirty="0" err="1"/>
              <a:t>Category</a:t>
            </a:r>
            <a:endParaRPr lang="es-ES" dirty="0"/>
          </a:p>
          <a:p>
            <a:pPr marL="285750" indent="-285750">
              <a:buFont typeface="Arial" panose="020B0604020202020204" pitchFamily="34" charset="0"/>
              <a:buChar char="•"/>
            </a:pPr>
            <a:r>
              <a:rPr lang="es-ES" dirty="0"/>
              <a:t>Film – Actor</a:t>
            </a:r>
          </a:p>
          <a:p>
            <a:pPr marL="285750" indent="-285750">
              <a:buFont typeface="Arial" panose="020B0604020202020204" pitchFamily="34" charset="0"/>
              <a:buChar char="•"/>
            </a:pPr>
            <a:r>
              <a:rPr lang="es-ES" dirty="0"/>
              <a:t>Actor</a:t>
            </a:r>
          </a:p>
          <a:p>
            <a:pPr marL="285750" indent="-285750">
              <a:buFont typeface="Arial" panose="020B0604020202020204" pitchFamily="34" charset="0"/>
              <a:buChar char="•"/>
            </a:pPr>
            <a:r>
              <a:rPr lang="es-ES" dirty="0" err="1"/>
              <a:t>Languaje</a:t>
            </a:r>
            <a:endParaRPr lang="es-ES" dirty="0"/>
          </a:p>
          <a:p>
            <a:pPr marL="285750" indent="-285750">
              <a:buFont typeface="Arial" panose="020B0604020202020204" pitchFamily="34" charset="0"/>
              <a:buChar char="•"/>
            </a:pPr>
            <a:r>
              <a:rPr lang="es-ES" dirty="0" err="1"/>
              <a:t>Inventory</a:t>
            </a:r>
            <a:endParaRPr lang="es-ES" dirty="0"/>
          </a:p>
          <a:p>
            <a:pPr marL="285750" indent="-285750">
              <a:buFont typeface="Arial" panose="020B0604020202020204" pitchFamily="34" charset="0"/>
              <a:buChar char="•"/>
            </a:pPr>
            <a:r>
              <a:rPr lang="es-ES" dirty="0" err="1"/>
              <a:t>Film_Text</a:t>
            </a:r>
            <a:endParaRPr lang="es-ES" dirty="0"/>
          </a:p>
        </p:txBody>
      </p:sp>
    </p:spTree>
    <p:extLst>
      <p:ext uri="{BB962C8B-B14F-4D97-AF65-F5344CB8AC3E}">
        <p14:creationId xmlns:p14="http://schemas.microsoft.com/office/powerpoint/2010/main" val="16718035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(14b).</a:t>
            </a:r>
          </a:p>
        </p:txBody>
      </p:sp>
      <p:sp>
        <p:nvSpPr>
          <p:cNvPr id="3" name="CuadroTexto 2"/>
          <p:cNvSpPr txBox="1"/>
          <p:nvPr/>
        </p:nvSpPr>
        <p:spPr>
          <a:xfrm>
            <a:off x="1036749" y="1559580"/>
            <a:ext cx="7002846" cy="646331"/>
          </a:xfrm>
          <a:prstGeom prst="rect">
            <a:avLst/>
          </a:prstGeom>
          <a:noFill/>
        </p:spPr>
        <p:txBody>
          <a:bodyPr wrap="square" rtlCol="0">
            <a:spAutoFit/>
          </a:bodyPr>
          <a:lstStyle/>
          <a:p>
            <a:r>
              <a:rPr lang="es-ES" b="1" dirty="0">
                <a:solidFill>
                  <a:prstClr val="black"/>
                </a:solidFill>
              </a:rPr>
              <a:t>Usos de EXPLAIN SELECT</a:t>
            </a:r>
            <a:r>
              <a:rPr lang="es-ES" dirty="0">
                <a:solidFill>
                  <a:prstClr val="black"/>
                </a:solidFill>
              </a:rPr>
              <a:t>.</a:t>
            </a:r>
          </a:p>
          <a:p>
            <a:endParaRPr lang="es-ES" dirty="0">
              <a:solidFill>
                <a:prstClr val="black"/>
              </a:solidFill>
            </a:endParaRP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grpSp>
        <p:nvGrpSpPr>
          <p:cNvPr id="10" name="Grupo 5"/>
          <p:cNvGrpSpPr/>
          <p:nvPr/>
        </p:nvGrpSpPr>
        <p:grpSpPr>
          <a:xfrm>
            <a:off x="1763668" y="4530139"/>
            <a:ext cx="6101994" cy="1722268"/>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782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6799284" cy="1163049"/>
          </a:xfrm>
        </p:spPr>
        <p:txBody>
          <a:bodyPr/>
          <a:lstStyle/>
          <a:p>
            <a:pPr algn="ctr"/>
            <a:r>
              <a:rPr lang="es-ES" dirty="0"/>
              <a:t>Índices y Optimización</a:t>
            </a:r>
            <a:endParaRPr lang="en-US" i="1" dirty="0"/>
          </a:p>
        </p:txBody>
      </p:sp>
      <p:sp>
        <p:nvSpPr>
          <p:cNvPr id="5" name="Marcador de contenido 4"/>
          <p:cNvSpPr>
            <a:spLocks noGrp="1"/>
          </p:cNvSpPr>
          <p:nvPr>
            <p:ph idx="1"/>
          </p:nvPr>
        </p:nvSpPr>
        <p:spPr/>
        <p:txBody>
          <a:bodyPr>
            <a:normAutofit fontScale="92500" lnSpcReduction="10000"/>
          </a:bodyPr>
          <a:lstStyle/>
          <a:p>
            <a:r>
              <a:rPr lang="es-ES" dirty="0"/>
              <a:t>Es menos costoso de insertar, modificar y eliminar en un índice que hacerlo en toda una tabla ordenada.</a:t>
            </a:r>
          </a:p>
          <a:p>
            <a:r>
              <a:rPr lang="es-ES" dirty="0"/>
              <a:t>Puedo tener varios índices de una tabla, lo que permite ordenar tabla por  varios criterios a la vez.</a:t>
            </a:r>
          </a:p>
          <a:p>
            <a:r>
              <a:rPr lang="es-ES" dirty="0"/>
              <a:t>Los índices ocupan espacio en disco y memoria, y las operaciones de inserción, modificación y borrado serán un poco más lentas (habrá que actualizar índices), por lo que no debemos indexar todas las columnas, sino sólo las más usadas en búsquedas.</a:t>
            </a:r>
          </a:p>
          <a:p>
            <a:r>
              <a:rPr lang="es-ES" dirty="0"/>
              <a:t>Cuanto más pequeño es el índice más rápidas serán las operaciones.</a:t>
            </a:r>
          </a:p>
        </p:txBody>
      </p:sp>
      <p:pic>
        <p:nvPicPr>
          <p:cNvPr id="4" name="Picture 2" descr="http://www.aliencoders.com/sites/default/files/1/mysql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900" y="90153"/>
            <a:ext cx="1033163" cy="10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06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8</a:t>
            </a:r>
          </a:p>
        </p:txBody>
      </p:sp>
      <p:sp>
        <p:nvSpPr>
          <p:cNvPr id="5" name="4 Marcador de contenido"/>
          <p:cNvSpPr>
            <a:spLocks noGrp="1"/>
          </p:cNvSpPr>
          <p:nvPr>
            <p:ph idx="1"/>
          </p:nvPr>
        </p:nvSpPr>
        <p:spPr/>
        <p:txBody>
          <a:bodyPr/>
          <a:lstStyle/>
          <a:p>
            <a:r>
              <a:rPr lang="es-ES" dirty="0"/>
              <a:t>Funciones de fechas </a:t>
            </a:r>
          </a:p>
          <a:p>
            <a:r>
              <a:rPr lang="es-ES" dirty="0"/>
              <a:t>Características Avanzadas</a:t>
            </a:r>
          </a:p>
          <a:p>
            <a:r>
              <a:rPr lang="es-ES" dirty="0"/>
              <a:t>Administración de DDBB. Tareas principales</a:t>
            </a:r>
          </a:p>
          <a:p>
            <a:pPr lvl="1"/>
            <a:r>
              <a:rPr lang="es-ES" dirty="0"/>
              <a:t>Entorno gráfico. Fichero de opciones</a:t>
            </a:r>
          </a:p>
          <a:p>
            <a:pPr lvl="1"/>
            <a:r>
              <a:rPr lang="es-ES" dirty="0"/>
              <a:t>Registros. Registro binario</a:t>
            </a:r>
          </a:p>
          <a:p>
            <a:pPr lvl="1"/>
            <a:r>
              <a:rPr lang="es-ES" dirty="0"/>
              <a:t>Conexiones</a:t>
            </a:r>
          </a:p>
          <a:p>
            <a:pPr lvl="1"/>
            <a:r>
              <a:rPr lang="es-ES" dirty="0"/>
              <a:t>Copias de seguridad. Recuperación</a:t>
            </a:r>
          </a:p>
          <a:p>
            <a:pPr lvl="1"/>
            <a:r>
              <a:rPr lang="es-ES" dirty="0"/>
              <a:t>Mantenimiento de tablas</a:t>
            </a:r>
          </a:p>
          <a:p>
            <a:pPr lvl="1"/>
            <a:r>
              <a:rPr lang="es-ES" dirty="0"/>
              <a:t>Optimización. Consultas e índices</a:t>
            </a:r>
          </a:p>
          <a:p>
            <a:pPr lvl="1"/>
            <a:r>
              <a:rPr lang="es-ES" dirty="0"/>
              <a:t>Ejemplos en la DB </a:t>
            </a:r>
            <a:r>
              <a:rPr lang="es-ES" dirty="0" err="1"/>
              <a:t>sakila</a:t>
            </a:r>
            <a:r>
              <a:rPr lang="es-ES" dirty="0"/>
              <a:t> (películas)</a:t>
            </a:r>
          </a:p>
        </p:txBody>
      </p:sp>
    </p:spTree>
    <p:extLst>
      <p:ext uri="{BB962C8B-B14F-4D97-AF65-F5344CB8AC3E}">
        <p14:creationId xmlns:p14="http://schemas.microsoft.com/office/powerpoint/2010/main" val="62243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Modelo entidad/relación (2)</a:t>
            </a:r>
          </a:p>
        </p:txBody>
      </p:sp>
      <p:sp>
        <p:nvSpPr>
          <p:cNvPr id="9" name="Rectángulo 8"/>
          <p:cNvSpPr/>
          <p:nvPr/>
        </p:nvSpPr>
        <p:spPr>
          <a:xfrm>
            <a:off x="3087487" y="1734490"/>
            <a:ext cx="5039081" cy="707886"/>
          </a:xfrm>
          <a:prstGeom prst="rect">
            <a:avLst/>
          </a:prstGeom>
        </p:spPr>
        <p:txBody>
          <a:bodyPr wrap="square">
            <a:spAutoFit/>
          </a:bodyPr>
          <a:lstStyle/>
          <a:p>
            <a:r>
              <a:rPr lang="es-ES" sz="2000" dirty="0">
                <a:solidFill>
                  <a:srgbClr val="000000"/>
                </a:solidFill>
                <a:latin typeface="Tahoma" panose="020B0604030504040204" pitchFamily="34" charset="0"/>
              </a:rPr>
              <a:t>Conceptos de interés: objetos, reales o abstractos, distinguibles de otros objetos.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19522" y="5501002"/>
            <a:ext cx="147386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Relaciones</a:t>
            </a:r>
          </a:p>
        </p:txBody>
      </p:sp>
      <p:sp>
        <p:nvSpPr>
          <p:cNvPr id="8" name="CuadroTexto 7"/>
          <p:cNvSpPr txBox="1"/>
          <p:nvPr/>
        </p:nvSpPr>
        <p:spPr>
          <a:xfrm>
            <a:off x="719522" y="3658125"/>
            <a:ext cx="1303434"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Atributos</a:t>
            </a:r>
          </a:p>
        </p:txBody>
      </p:sp>
      <p:sp>
        <p:nvSpPr>
          <p:cNvPr id="10" name="CuadroTexto 9"/>
          <p:cNvSpPr txBox="1"/>
          <p:nvPr/>
        </p:nvSpPr>
        <p:spPr>
          <a:xfrm>
            <a:off x="719522" y="1869855"/>
            <a:ext cx="1375889"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Entidades</a:t>
            </a:r>
          </a:p>
        </p:txBody>
      </p:sp>
      <p:sp>
        <p:nvSpPr>
          <p:cNvPr id="13" name="Rectángulo 12"/>
          <p:cNvSpPr/>
          <p:nvPr/>
        </p:nvSpPr>
        <p:spPr>
          <a:xfrm>
            <a:off x="2942984" y="3535015"/>
            <a:ext cx="5338293" cy="707886"/>
          </a:xfrm>
          <a:prstGeom prst="rect">
            <a:avLst/>
          </a:prstGeom>
        </p:spPr>
        <p:txBody>
          <a:bodyPr wrap="square">
            <a:spAutoFit/>
          </a:bodyPr>
          <a:lstStyle/>
          <a:p>
            <a:r>
              <a:rPr lang="es-ES" sz="2000" dirty="0">
                <a:solidFill>
                  <a:srgbClr val="000000"/>
                </a:solidFill>
                <a:latin typeface="Tahoma" panose="020B0604030504040204" pitchFamily="34" charset="0"/>
              </a:rPr>
              <a:t>Características de las entidades: propiedades asociadas a un conjunto de entidades.</a:t>
            </a:r>
          </a:p>
        </p:txBody>
      </p:sp>
      <p:sp>
        <p:nvSpPr>
          <p:cNvPr id="14" name="Rectángulo 13"/>
          <p:cNvSpPr/>
          <p:nvPr/>
        </p:nvSpPr>
        <p:spPr>
          <a:xfrm>
            <a:off x="3091091" y="5377892"/>
            <a:ext cx="5190186" cy="707886"/>
          </a:xfrm>
          <a:prstGeom prst="rect">
            <a:avLst/>
          </a:prstGeom>
        </p:spPr>
        <p:txBody>
          <a:bodyPr wrap="square">
            <a:spAutoFit/>
          </a:bodyPr>
          <a:lstStyle/>
          <a:p>
            <a:r>
              <a:rPr lang="es-ES" sz="2000" dirty="0">
                <a:solidFill>
                  <a:srgbClr val="000000"/>
                </a:solidFill>
                <a:latin typeface="Tahoma" panose="020B0604030504040204" pitchFamily="34" charset="0"/>
              </a:rPr>
              <a:t>Conexiones o asociaciones: conexiones semánticas entre conjuntos de entidades.</a:t>
            </a:r>
          </a:p>
        </p:txBody>
      </p:sp>
      <p:cxnSp>
        <p:nvCxnSpPr>
          <p:cNvPr id="16" name="Conector recto de flecha 15"/>
          <p:cNvCxnSpPr>
            <a:stCxn id="4" idx="3"/>
            <a:endCxn id="14" idx="1"/>
          </p:cNvCxnSpPr>
          <p:nvPr/>
        </p:nvCxnSpPr>
        <p:spPr>
          <a:xfrm>
            <a:off x="2193387" y="5731835"/>
            <a:ext cx="897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8" idx="3"/>
            <a:endCxn id="13" idx="1"/>
          </p:cNvCxnSpPr>
          <p:nvPr/>
        </p:nvCxnSpPr>
        <p:spPr>
          <a:xfrm>
            <a:off x="2022956" y="3888958"/>
            <a:ext cx="920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0" idx="3"/>
            <a:endCxn id="9" idx="1"/>
          </p:cNvCxnSpPr>
          <p:nvPr/>
        </p:nvCxnSpPr>
        <p:spPr>
          <a:xfrm flipV="1">
            <a:off x="2095411" y="2088433"/>
            <a:ext cx="992076" cy="12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3400184" y="2473153"/>
            <a:ext cx="4572000" cy="923330"/>
          </a:xfrm>
          <a:prstGeom prst="rect">
            <a:avLst/>
          </a:prstGeom>
        </p:spPr>
        <p:txBody>
          <a:bodyPr wrap="square">
            <a:spAutoFit/>
          </a:bodyPr>
          <a:lstStyle/>
          <a:p>
            <a:r>
              <a:rPr lang="es-ES" dirty="0"/>
              <a:t>Los grupos de entidades con cualidades similares acerca de los cuales se almacena información se denominan </a:t>
            </a:r>
            <a:r>
              <a:rPr lang="es-ES" b="1" dirty="0">
                <a:solidFill>
                  <a:srgbClr val="4A7598"/>
                </a:solidFill>
              </a:rPr>
              <a:t>tipos</a:t>
            </a:r>
          </a:p>
        </p:txBody>
      </p:sp>
      <p:sp>
        <p:nvSpPr>
          <p:cNvPr id="27" name="Rectángulo 26"/>
          <p:cNvSpPr/>
          <p:nvPr/>
        </p:nvSpPr>
        <p:spPr>
          <a:xfrm>
            <a:off x="3400184" y="4273678"/>
            <a:ext cx="4572000" cy="923330"/>
          </a:xfrm>
          <a:prstGeom prst="rect">
            <a:avLst/>
          </a:prstGeom>
        </p:spPr>
        <p:txBody>
          <a:bodyPr>
            <a:spAutoFit/>
          </a:bodyPr>
          <a:lstStyle/>
          <a:p>
            <a:r>
              <a:rPr lang="es-ES" dirty="0"/>
              <a:t>Para cada atributo (representación de las propiedades de los objetos ), existe un conjunto de valores permitidos llamado </a:t>
            </a:r>
            <a:r>
              <a:rPr lang="es-ES" b="1" dirty="0">
                <a:solidFill>
                  <a:srgbClr val="4A7598"/>
                </a:solidFill>
              </a:rPr>
              <a:t>dominio</a:t>
            </a:r>
            <a:r>
              <a:rPr lang="es-ES" dirty="0"/>
              <a:t>.</a:t>
            </a:r>
          </a:p>
        </p:txBody>
      </p:sp>
    </p:spTree>
    <p:extLst>
      <p:ext uri="{BB962C8B-B14F-4D97-AF65-F5344CB8AC3E}">
        <p14:creationId xmlns:p14="http://schemas.microsoft.com/office/powerpoint/2010/main" val="1593087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Ejemplo del m</a:t>
            </a:r>
            <a:r>
              <a:rPr lang="es-ES" sz="3600" b="1" i="1" dirty="0">
                <a:solidFill>
                  <a:srgbClr val="04617B"/>
                </a:solidFill>
                <a:effectLst>
                  <a:outerShdw blurRad="38100" dist="38100" dir="2700000" algn="tl">
                    <a:srgbClr val="C0C0C0"/>
                  </a:outerShdw>
                </a:effectLst>
                <a:latin typeface="Constantia"/>
                <a:cs typeface="+mn-cs"/>
              </a:rPr>
              <a:t>odelo e/r:</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una biblioteca</a:t>
            </a:r>
          </a:p>
        </p:txBody>
      </p:sp>
      <p:sp>
        <p:nvSpPr>
          <p:cNvPr id="9" name="Rectángulo 8"/>
          <p:cNvSpPr/>
          <p:nvPr/>
        </p:nvSpPr>
        <p:spPr>
          <a:xfrm>
            <a:off x="3091091" y="1896072"/>
            <a:ext cx="3770512" cy="400110"/>
          </a:xfrm>
          <a:prstGeom prst="rect">
            <a:avLst/>
          </a:prstGeom>
        </p:spPr>
        <p:txBody>
          <a:bodyPr wrap="square">
            <a:spAutoFit/>
          </a:bodyPr>
          <a:lstStyle/>
          <a:p>
            <a:r>
              <a:rPr lang="es-ES" sz="2000" dirty="0">
                <a:solidFill>
                  <a:srgbClr val="000000"/>
                </a:solidFill>
                <a:latin typeface="Tahoma" panose="020B0604030504040204" pitchFamily="34" charset="0"/>
              </a:rPr>
              <a:t>Cada libro o escritor concreto.</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19522" y="4896488"/>
            <a:ext cx="147386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Relaciones</a:t>
            </a:r>
          </a:p>
        </p:txBody>
      </p:sp>
      <p:sp>
        <p:nvSpPr>
          <p:cNvPr id="8" name="CuadroTexto 7"/>
          <p:cNvSpPr txBox="1"/>
          <p:nvPr/>
        </p:nvSpPr>
        <p:spPr>
          <a:xfrm>
            <a:off x="719522" y="3283144"/>
            <a:ext cx="1303434"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Atributos</a:t>
            </a:r>
          </a:p>
        </p:txBody>
      </p:sp>
      <p:sp>
        <p:nvSpPr>
          <p:cNvPr id="10" name="CuadroTexto 9"/>
          <p:cNvSpPr txBox="1"/>
          <p:nvPr/>
        </p:nvSpPr>
        <p:spPr>
          <a:xfrm>
            <a:off x="719522" y="1869855"/>
            <a:ext cx="1375889"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sz="2400" b="1" dirty="0">
                <a:solidFill>
                  <a:schemeClr val="bg1"/>
                </a:solidFill>
              </a:rPr>
              <a:t>Entidades</a:t>
            </a:r>
          </a:p>
        </p:txBody>
      </p:sp>
      <p:sp>
        <p:nvSpPr>
          <p:cNvPr id="13" name="Rectángulo 12"/>
          <p:cNvSpPr/>
          <p:nvPr/>
        </p:nvSpPr>
        <p:spPr>
          <a:xfrm>
            <a:off x="2942984" y="3313922"/>
            <a:ext cx="5338293" cy="400110"/>
          </a:xfrm>
          <a:prstGeom prst="rect">
            <a:avLst/>
          </a:prstGeom>
        </p:spPr>
        <p:txBody>
          <a:bodyPr wrap="square">
            <a:spAutoFit/>
          </a:bodyPr>
          <a:lstStyle/>
          <a:p>
            <a:r>
              <a:rPr lang="es-ES" sz="2000" dirty="0">
                <a:solidFill>
                  <a:srgbClr val="000000"/>
                </a:solidFill>
                <a:latin typeface="Tahoma" panose="020B0604030504040204" pitchFamily="34" charset="0"/>
              </a:rPr>
              <a:t>Características cada una de las entidades:</a:t>
            </a:r>
          </a:p>
        </p:txBody>
      </p:sp>
      <p:sp>
        <p:nvSpPr>
          <p:cNvPr id="14" name="Rectángulo 13"/>
          <p:cNvSpPr/>
          <p:nvPr/>
        </p:nvSpPr>
        <p:spPr>
          <a:xfrm>
            <a:off x="3091091" y="4927266"/>
            <a:ext cx="5190186" cy="400110"/>
          </a:xfrm>
          <a:prstGeom prst="rect">
            <a:avLst/>
          </a:prstGeom>
        </p:spPr>
        <p:txBody>
          <a:bodyPr wrap="square">
            <a:spAutoFit/>
          </a:bodyPr>
          <a:lstStyle/>
          <a:p>
            <a:r>
              <a:rPr lang="es-ES" sz="2000" dirty="0">
                <a:solidFill>
                  <a:srgbClr val="000000"/>
                </a:solidFill>
                <a:latin typeface="Tahoma" panose="020B0604030504040204" pitchFamily="34" charset="0"/>
              </a:rPr>
              <a:t>Conexiones o asociaciones</a:t>
            </a:r>
          </a:p>
        </p:txBody>
      </p:sp>
      <p:cxnSp>
        <p:nvCxnSpPr>
          <p:cNvPr id="16" name="Conector recto de flecha 15"/>
          <p:cNvCxnSpPr>
            <a:stCxn id="4" idx="3"/>
            <a:endCxn id="14" idx="1"/>
          </p:cNvCxnSpPr>
          <p:nvPr/>
        </p:nvCxnSpPr>
        <p:spPr>
          <a:xfrm>
            <a:off x="2193387" y="5127321"/>
            <a:ext cx="897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8" idx="3"/>
            <a:endCxn id="13" idx="1"/>
          </p:cNvCxnSpPr>
          <p:nvPr/>
        </p:nvCxnSpPr>
        <p:spPr>
          <a:xfrm>
            <a:off x="2022956" y="3513977"/>
            <a:ext cx="920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0" idx="3"/>
            <a:endCxn id="9" idx="1"/>
          </p:cNvCxnSpPr>
          <p:nvPr/>
        </p:nvCxnSpPr>
        <p:spPr>
          <a:xfrm flipV="1">
            <a:off x="2095411" y="2096127"/>
            <a:ext cx="995680" cy="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3389298" y="2384140"/>
            <a:ext cx="4572000" cy="646331"/>
          </a:xfrm>
          <a:prstGeom prst="rect">
            <a:avLst/>
          </a:prstGeom>
        </p:spPr>
        <p:txBody>
          <a:bodyPr wrap="square">
            <a:spAutoFit/>
          </a:bodyPr>
          <a:lstStyle/>
          <a:p>
            <a:r>
              <a:rPr lang="es-ES" dirty="0"/>
              <a:t>Los </a:t>
            </a:r>
            <a:r>
              <a:rPr lang="es-ES" b="1" dirty="0">
                <a:solidFill>
                  <a:srgbClr val="4A7598"/>
                </a:solidFill>
              </a:rPr>
              <a:t>tipos</a:t>
            </a:r>
            <a:r>
              <a:rPr lang="es-ES" dirty="0"/>
              <a:t> o conjuntos de entidades serían “libros” “escritores” … </a:t>
            </a:r>
            <a:endParaRPr lang="es-ES" b="1" dirty="0">
              <a:solidFill>
                <a:srgbClr val="4A7598"/>
              </a:solidFill>
            </a:endParaRPr>
          </a:p>
        </p:txBody>
      </p:sp>
      <p:sp>
        <p:nvSpPr>
          <p:cNvPr id="27" name="Rectángulo 26"/>
          <p:cNvSpPr/>
          <p:nvPr/>
        </p:nvSpPr>
        <p:spPr>
          <a:xfrm>
            <a:off x="3247784" y="3879493"/>
            <a:ext cx="5199530" cy="646331"/>
          </a:xfrm>
          <a:prstGeom prst="rect">
            <a:avLst/>
          </a:prstGeom>
        </p:spPr>
        <p:txBody>
          <a:bodyPr wrap="square">
            <a:spAutoFit/>
          </a:bodyPr>
          <a:lstStyle/>
          <a:p>
            <a:r>
              <a:rPr lang="es-ES" dirty="0"/>
              <a:t>De </a:t>
            </a:r>
            <a:r>
              <a:rPr lang="es-ES" b="1" dirty="0">
                <a:solidFill>
                  <a:srgbClr val="4A7598"/>
                </a:solidFill>
              </a:rPr>
              <a:t>“libro” </a:t>
            </a:r>
            <a:r>
              <a:rPr lang="es-ES" dirty="0"/>
              <a:t>Título, ISBN, edición, nº de páginas</a:t>
            </a:r>
          </a:p>
          <a:p>
            <a:r>
              <a:rPr lang="es-ES" dirty="0"/>
              <a:t>De </a:t>
            </a:r>
            <a:r>
              <a:rPr lang="es-ES" b="1" dirty="0">
                <a:solidFill>
                  <a:srgbClr val="4A7598"/>
                </a:solidFill>
              </a:rPr>
              <a:t>”escritor” </a:t>
            </a:r>
            <a:r>
              <a:rPr lang="es-ES" dirty="0"/>
              <a:t>Nombre, apellidos, fecha de nacimiento</a:t>
            </a:r>
          </a:p>
        </p:txBody>
      </p:sp>
      <p:sp>
        <p:nvSpPr>
          <p:cNvPr id="17" name="Rectángulo 16"/>
          <p:cNvSpPr/>
          <p:nvPr/>
        </p:nvSpPr>
        <p:spPr>
          <a:xfrm>
            <a:off x="3389298" y="5583840"/>
            <a:ext cx="4572000" cy="646331"/>
          </a:xfrm>
          <a:prstGeom prst="rect">
            <a:avLst/>
          </a:prstGeom>
        </p:spPr>
        <p:txBody>
          <a:bodyPr>
            <a:spAutoFit/>
          </a:bodyPr>
          <a:lstStyle/>
          <a:p>
            <a:r>
              <a:rPr lang="es-ES" dirty="0"/>
              <a:t>Relación entre los escritores y los libros que han escrito.</a:t>
            </a:r>
          </a:p>
        </p:txBody>
      </p:sp>
    </p:spTree>
    <p:extLst>
      <p:ext uri="{BB962C8B-B14F-4D97-AF65-F5344CB8AC3E}">
        <p14:creationId xmlns:p14="http://schemas.microsoft.com/office/powerpoint/2010/main" val="1649598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atributos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817498" y="1705464"/>
            <a:ext cx="7358744" cy="1384995"/>
          </a:xfrm>
          <a:prstGeom prst="rect">
            <a:avLst/>
          </a:prstGeom>
        </p:spPr>
        <p:txBody>
          <a:bodyPr wrap="square">
            <a:spAutoFit/>
          </a:bodyPr>
          <a:lstStyle/>
          <a:p>
            <a:r>
              <a:rPr lang="es-ES" sz="2400" b="1" dirty="0">
                <a:solidFill>
                  <a:srgbClr val="4A7598"/>
                </a:solidFill>
              </a:rPr>
              <a:t>Atributos compuestos vs. Atributos simples (atómicos) </a:t>
            </a:r>
          </a:p>
          <a:p>
            <a:r>
              <a:rPr lang="es-ES" sz="2000" dirty="0"/>
              <a:t>Los atributos compuestos se pueden dividir en componentes más pequeños con significado propio p.ej. dirección = calle + municipio + CP + provincia</a:t>
            </a:r>
          </a:p>
        </p:txBody>
      </p:sp>
      <p:sp>
        <p:nvSpPr>
          <p:cNvPr id="9" name="Rectángulo 8"/>
          <p:cNvSpPr/>
          <p:nvPr/>
        </p:nvSpPr>
        <p:spPr>
          <a:xfrm>
            <a:off x="817498" y="3360136"/>
            <a:ext cx="7021287" cy="1384995"/>
          </a:xfrm>
          <a:prstGeom prst="rect">
            <a:avLst/>
          </a:prstGeom>
        </p:spPr>
        <p:txBody>
          <a:bodyPr wrap="square">
            <a:spAutoFit/>
          </a:bodyPr>
          <a:lstStyle/>
          <a:p>
            <a:r>
              <a:rPr lang="es-ES" sz="2400" b="1" dirty="0">
                <a:solidFill>
                  <a:srgbClr val="4A7598"/>
                </a:solidFill>
              </a:rPr>
              <a:t>Atributos </a:t>
            </a:r>
            <a:r>
              <a:rPr lang="es-ES" sz="2400" b="1" dirty="0" err="1">
                <a:solidFill>
                  <a:srgbClr val="4A7598"/>
                </a:solidFill>
              </a:rPr>
              <a:t>monovaluados</a:t>
            </a:r>
            <a:r>
              <a:rPr lang="es-ES" sz="2400" b="1" dirty="0">
                <a:solidFill>
                  <a:srgbClr val="4A7598"/>
                </a:solidFill>
              </a:rPr>
              <a:t> vs. Atributos </a:t>
            </a:r>
            <a:r>
              <a:rPr lang="es-ES" sz="2400" b="1" dirty="0" err="1">
                <a:solidFill>
                  <a:srgbClr val="4A7598"/>
                </a:solidFill>
              </a:rPr>
              <a:t>multivaluados</a:t>
            </a:r>
            <a:endParaRPr lang="es-ES" sz="2400" b="1" dirty="0">
              <a:solidFill>
                <a:srgbClr val="4A7598"/>
              </a:solidFill>
            </a:endParaRPr>
          </a:p>
          <a:p>
            <a:r>
              <a:rPr lang="es-ES" sz="2000" dirty="0"/>
              <a:t>Un atributo </a:t>
            </a:r>
            <a:r>
              <a:rPr lang="es-ES" sz="2000" dirty="0" err="1"/>
              <a:t>monovaluado</a:t>
            </a:r>
            <a:r>
              <a:rPr lang="es-ES" sz="2000" dirty="0"/>
              <a:t> tiene un único valor para una entidad particular. e.g. el atributo hijos, será </a:t>
            </a:r>
            <a:r>
              <a:rPr lang="es-ES" sz="2000" dirty="0" err="1"/>
              <a:t>multivaluado</a:t>
            </a:r>
            <a:r>
              <a:rPr lang="es-ES" sz="2000" dirty="0"/>
              <a:t> en numerosas entidades “persona”</a:t>
            </a:r>
          </a:p>
        </p:txBody>
      </p:sp>
      <p:sp>
        <p:nvSpPr>
          <p:cNvPr id="12" name="Rectángulo 11"/>
          <p:cNvSpPr/>
          <p:nvPr/>
        </p:nvSpPr>
        <p:spPr>
          <a:xfrm>
            <a:off x="817498" y="5014808"/>
            <a:ext cx="7358744" cy="1384995"/>
          </a:xfrm>
          <a:prstGeom prst="rect">
            <a:avLst/>
          </a:prstGeom>
        </p:spPr>
        <p:txBody>
          <a:bodyPr wrap="square">
            <a:spAutoFit/>
          </a:bodyPr>
          <a:lstStyle/>
          <a:p>
            <a:r>
              <a:rPr lang="es-ES" sz="2400" b="1" dirty="0">
                <a:solidFill>
                  <a:srgbClr val="4A7598"/>
                </a:solidFill>
              </a:rPr>
              <a:t>Atributos almacenados vs. Atributos derivados</a:t>
            </a:r>
          </a:p>
          <a:p>
            <a:r>
              <a:rPr lang="es-ES" sz="2000" dirty="0"/>
              <a:t>p.ej. la edad de una persona [atributo derivado] se puede calcular (derivar) de su fecha de nacimiento [atributo almacenado], que es lo que almacenaremos en la base de datos.</a:t>
            </a:r>
          </a:p>
        </p:txBody>
      </p:sp>
    </p:spTree>
    <p:extLst>
      <p:ext uri="{BB962C8B-B14F-4D97-AF65-F5344CB8AC3E}">
        <p14:creationId xmlns:p14="http://schemas.microsoft.com/office/powerpoint/2010/main" val="271966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Atributos: claves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97755" y="1444114"/>
            <a:ext cx="7358744" cy="769441"/>
          </a:xfrm>
          <a:prstGeom prst="rect">
            <a:avLst/>
          </a:prstGeom>
        </p:spPr>
        <p:txBody>
          <a:bodyPr wrap="square">
            <a:spAutoFit/>
          </a:bodyPr>
          <a:lstStyle/>
          <a:p>
            <a:r>
              <a:rPr lang="es-ES" sz="2400" b="1" dirty="0">
                <a:solidFill>
                  <a:srgbClr val="4A7598"/>
                </a:solidFill>
              </a:rPr>
              <a:t>Claves: </a:t>
            </a:r>
            <a:r>
              <a:rPr lang="es-ES" sz="2000" dirty="0"/>
              <a:t>Conjuntos de atributos que permiten identificar unívocamente a una entidad dentro de un conjunto de entidades</a:t>
            </a:r>
          </a:p>
        </p:txBody>
      </p:sp>
      <p:sp>
        <p:nvSpPr>
          <p:cNvPr id="3" name="Rectángulo 2"/>
          <p:cNvSpPr/>
          <p:nvPr/>
        </p:nvSpPr>
        <p:spPr>
          <a:xfrm>
            <a:off x="1001484" y="2496814"/>
            <a:ext cx="3744686" cy="1200329"/>
          </a:xfrm>
          <a:prstGeom prst="rect">
            <a:avLst/>
          </a:prstGeom>
        </p:spPr>
        <p:txBody>
          <a:bodyPr wrap="square">
            <a:spAutoFit/>
          </a:bodyPr>
          <a:lstStyle/>
          <a:p>
            <a:r>
              <a:rPr lang="es-ES" dirty="0">
                <a:latin typeface="Tahoma" panose="020B0604030504040204" pitchFamily="34" charset="0"/>
              </a:rPr>
              <a:t>Del libro: ISBN</a:t>
            </a:r>
          </a:p>
          <a:p>
            <a:pPr marL="1349375" indent="-1349375"/>
            <a:r>
              <a:rPr lang="es-ES" dirty="0">
                <a:latin typeface="Tahoma" panose="020B0604030504040204" pitchFamily="34" charset="0"/>
              </a:rPr>
              <a:t>Del escritor: (nombre,</a:t>
            </a:r>
            <a:br>
              <a:rPr lang="es-ES" dirty="0">
                <a:latin typeface="Tahoma" panose="020B0604030504040204" pitchFamily="34" charset="0"/>
              </a:rPr>
            </a:br>
            <a:r>
              <a:rPr lang="es-ES" dirty="0">
                <a:latin typeface="Tahoma" panose="020B0604030504040204" pitchFamily="34" charset="0"/>
              </a:rPr>
              <a:t>apellidos, </a:t>
            </a:r>
            <a:br>
              <a:rPr lang="es-ES" dirty="0">
                <a:latin typeface="Tahoma" panose="020B0604030504040204" pitchFamily="34" charset="0"/>
              </a:rPr>
            </a:br>
            <a:r>
              <a:rPr lang="es-ES" dirty="0">
                <a:latin typeface="Tahoma" panose="020B0604030504040204" pitchFamily="34" charset="0"/>
              </a:rPr>
              <a:t>fecha de nacimiento)</a:t>
            </a:r>
            <a:endParaRPr lang="es-ES" dirty="0"/>
          </a:p>
        </p:txBody>
      </p:sp>
      <p:pic>
        <p:nvPicPr>
          <p:cNvPr id="5" name="Imagen 4"/>
          <p:cNvPicPr>
            <a:picLocks noChangeAspect="1"/>
          </p:cNvPicPr>
          <p:nvPr/>
        </p:nvPicPr>
        <p:blipFill>
          <a:blip r:embed="rId4"/>
          <a:stretch>
            <a:fillRect/>
          </a:stretch>
        </p:blipFill>
        <p:spPr>
          <a:xfrm>
            <a:off x="5791200" y="2485065"/>
            <a:ext cx="2089972" cy="1129613"/>
          </a:xfrm>
          <a:prstGeom prst="rect">
            <a:avLst/>
          </a:prstGeom>
        </p:spPr>
      </p:pic>
      <p:sp>
        <p:nvSpPr>
          <p:cNvPr id="6" name="Rectángulo 5"/>
          <p:cNvSpPr/>
          <p:nvPr/>
        </p:nvSpPr>
        <p:spPr>
          <a:xfrm>
            <a:off x="817498" y="4068986"/>
            <a:ext cx="7347858" cy="2031325"/>
          </a:xfrm>
          <a:prstGeom prst="rect">
            <a:avLst/>
          </a:prstGeom>
        </p:spPr>
        <p:txBody>
          <a:bodyPr wrap="square">
            <a:spAutoFit/>
          </a:bodyPr>
          <a:lstStyle/>
          <a:p>
            <a:pPr marL="285750" indent="-285750">
              <a:buFont typeface="Wingdings" panose="05000000000000000000" pitchFamily="2" charset="2"/>
              <a:buChar char="q"/>
            </a:pPr>
            <a:r>
              <a:rPr lang="es-ES" b="1" dirty="0" err="1">
                <a:solidFill>
                  <a:srgbClr val="4A7598"/>
                </a:solidFill>
              </a:rPr>
              <a:t>Superclave</a:t>
            </a:r>
            <a:r>
              <a:rPr lang="es-ES" dirty="0"/>
              <a:t>: Conjunto de atributos que permite identificar unívocamente a una entidad dentro de un conjunto de entidades.</a:t>
            </a:r>
          </a:p>
          <a:p>
            <a:pPr marL="285750" indent="-285750">
              <a:buFont typeface="Wingdings" panose="05000000000000000000" pitchFamily="2" charset="2"/>
              <a:buChar char="q"/>
            </a:pPr>
            <a:r>
              <a:rPr lang="es-ES" b="1" dirty="0">
                <a:solidFill>
                  <a:srgbClr val="4A7598"/>
                </a:solidFill>
              </a:rPr>
              <a:t>Clave candidata</a:t>
            </a:r>
            <a:r>
              <a:rPr lang="es-ES" dirty="0"/>
              <a:t>: </a:t>
            </a:r>
            <a:r>
              <a:rPr lang="es-ES" dirty="0" err="1"/>
              <a:t>Superclave</a:t>
            </a:r>
            <a:r>
              <a:rPr lang="es-ES" dirty="0"/>
              <a:t> con un número mínimo de atributos.</a:t>
            </a:r>
          </a:p>
          <a:p>
            <a:pPr marL="285750" indent="-285750">
              <a:buFont typeface="Wingdings" panose="05000000000000000000" pitchFamily="2" charset="2"/>
              <a:buChar char="q"/>
            </a:pPr>
            <a:r>
              <a:rPr lang="es-ES" b="1" u="sng" dirty="0">
                <a:solidFill>
                  <a:srgbClr val="4A7598"/>
                </a:solidFill>
              </a:rPr>
              <a:t>Clave primaria</a:t>
            </a:r>
            <a:r>
              <a:rPr lang="es-ES" dirty="0"/>
              <a:t>: Clave candidata elegida por el diseñador de la base de datos para identificar unívocamente a las distintas entidades de un tipo.</a:t>
            </a:r>
          </a:p>
          <a:p>
            <a:pPr marL="285750" indent="-285750">
              <a:buFont typeface="Wingdings" panose="05000000000000000000" pitchFamily="2" charset="2"/>
              <a:buChar char="q"/>
            </a:pPr>
            <a:r>
              <a:rPr lang="es-ES" b="1" dirty="0">
                <a:solidFill>
                  <a:srgbClr val="4A7598"/>
                </a:solidFill>
              </a:rPr>
              <a:t>Clave alternativa</a:t>
            </a:r>
            <a:r>
              <a:rPr lang="es-ES" dirty="0"/>
              <a:t>: Cualquiera de las claves candidatas no elegidas por el diseñador de la base de datos.</a:t>
            </a:r>
          </a:p>
        </p:txBody>
      </p:sp>
    </p:spTree>
    <p:extLst>
      <p:ext uri="{BB962C8B-B14F-4D97-AF65-F5344CB8AC3E}">
        <p14:creationId xmlns:p14="http://schemas.microsoft.com/office/powerpoint/2010/main" val="2721344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Características de las relaciones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035437" y="2657652"/>
            <a:ext cx="6300306" cy="923330"/>
          </a:xfrm>
          <a:prstGeom prst="rect">
            <a:avLst/>
          </a:prstGeom>
          <a:noFill/>
        </p:spPr>
        <p:txBody>
          <a:bodyPr wrap="square" rtlCol="0">
            <a:spAutoFit/>
          </a:bodyPr>
          <a:lstStyle/>
          <a:p>
            <a:r>
              <a:rPr lang="es-ES" b="1" dirty="0">
                <a:solidFill>
                  <a:srgbClr val="4A7598"/>
                </a:solidFill>
              </a:rPr>
              <a:t>Cardinalidad</a:t>
            </a:r>
            <a:r>
              <a:rPr lang="es-ES" dirty="0"/>
              <a:t>: Numero de elementos de un tipo que se conectan con un elemento de otro (restricción que se observa en el dominio del problema y que controla las ocurrencias de las relaciones).</a:t>
            </a:r>
          </a:p>
        </p:txBody>
      </p:sp>
      <p:sp>
        <p:nvSpPr>
          <p:cNvPr id="12" name="Rectángulo 11"/>
          <p:cNvSpPr/>
          <p:nvPr/>
        </p:nvSpPr>
        <p:spPr>
          <a:xfrm>
            <a:off x="1035437" y="1780470"/>
            <a:ext cx="6971766" cy="646331"/>
          </a:xfrm>
          <a:prstGeom prst="rect">
            <a:avLst/>
          </a:prstGeom>
        </p:spPr>
        <p:txBody>
          <a:bodyPr wrap="square">
            <a:spAutoFit/>
          </a:bodyPr>
          <a:lstStyle/>
          <a:p>
            <a:r>
              <a:rPr lang="es-ES" b="1" dirty="0">
                <a:solidFill>
                  <a:srgbClr val="4A7598"/>
                </a:solidFill>
              </a:rPr>
              <a:t>Grado:</a:t>
            </a:r>
            <a:r>
              <a:rPr lang="es-ES" dirty="0"/>
              <a:t> Número de tipos de entidades que participan en la conexión, haciéndola </a:t>
            </a:r>
            <a:r>
              <a:rPr lang="es-ES" b="1" dirty="0"/>
              <a:t>binaria</a:t>
            </a:r>
            <a:r>
              <a:rPr lang="es-ES" dirty="0"/>
              <a:t>, terciaria…</a:t>
            </a:r>
          </a:p>
        </p:txBody>
      </p:sp>
      <p:sp>
        <p:nvSpPr>
          <p:cNvPr id="15" name="Rectángulo 14"/>
          <p:cNvSpPr/>
          <p:nvPr/>
        </p:nvSpPr>
        <p:spPr>
          <a:xfrm>
            <a:off x="1035436" y="3722441"/>
            <a:ext cx="7205049" cy="2585323"/>
          </a:xfrm>
          <a:prstGeom prst="rect">
            <a:avLst/>
          </a:prstGeom>
        </p:spPr>
        <p:txBody>
          <a:bodyPr wrap="square">
            <a:spAutoFit/>
          </a:bodyPr>
          <a:lstStyle/>
          <a:p>
            <a:r>
              <a:rPr lang="es-ES" dirty="0"/>
              <a:t>En el caso de las relaciones binarias (grado 2):</a:t>
            </a:r>
          </a:p>
          <a:p>
            <a:pPr marL="742950" lvl="1" indent="-285750">
              <a:buFont typeface="Wingdings" panose="05000000000000000000" pitchFamily="2" charset="2"/>
              <a:buChar char="q"/>
            </a:pPr>
            <a:r>
              <a:rPr lang="es-ES" dirty="0"/>
              <a:t>Relaciones uno a uno (1:1)</a:t>
            </a:r>
            <a:br>
              <a:rPr lang="es-ES" dirty="0"/>
            </a:br>
            <a:r>
              <a:rPr lang="es-ES" dirty="0"/>
              <a:t>La clave aparece una sola vez en cada una de las tablas relacionadas</a:t>
            </a:r>
          </a:p>
          <a:p>
            <a:pPr marL="742950" lvl="1" indent="-285750">
              <a:buFont typeface="Wingdings" panose="05000000000000000000" pitchFamily="2" charset="2"/>
              <a:buChar char="q"/>
            </a:pPr>
            <a:r>
              <a:rPr lang="es-ES" dirty="0"/>
              <a:t>Relaciones uno a muchos (1:n)</a:t>
            </a:r>
            <a:br>
              <a:rPr lang="es-ES" dirty="0"/>
            </a:br>
            <a:r>
              <a:rPr lang="es-ES" dirty="0"/>
              <a:t>La clave de una tabla aparece n veces en la tabla relacionada.</a:t>
            </a:r>
            <a:br>
              <a:rPr lang="es-ES" dirty="0"/>
            </a:br>
            <a:r>
              <a:rPr lang="es-ES" dirty="0"/>
              <a:t>Es el tipo de relación más común</a:t>
            </a:r>
          </a:p>
          <a:p>
            <a:pPr marL="742950" lvl="1" indent="-285750">
              <a:buFont typeface="Wingdings" panose="05000000000000000000" pitchFamily="2" charset="2"/>
              <a:buChar char="q"/>
            </a:pPr>
            <a:r>
              <a:rPr lang="es-ES" dirty="0"/>
              <a:t>Relaciones muchos a muchos (</a:t>
            </a:r>
            <a:r>
              <a:rPr lang="es-ES" dirty="0" err="1"/>
              <a:t>n:m</a:t>
            </a:r>
            <a:r>
              <a:rPr lang="es-ES" dirty="0"/>
              <a:t>)</a:t>
            </a:r>
            <a:br>
              <a:rPr lang="es-ES" dirty="0"/>
            </a:br>
            <a:r>
              <a:rPr lang="es-ES" dirty="0"/>
              <a:t>Es una conflictiva combinación de varias de las anteriores, por lo que suele romperse en la serie de relaciones 1:n que la componen</a:t>
            </a:r>
          </a:p>
        </p:txBody>
      </p:sp>
    </p:spTree>
    <p:extLst>
      <p:ext uri="{BB962C8B-B14F-4D97-AF65-F5344CB8AC3E}">
        <p14:creationId xmlns:p14="http://schemas.microsoft.com/office/powerpoint/2010/main" val="102028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886" y="379587"/>
            <a:ext cx="6833706"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Representación de modelos e/r (1)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951067" y="2025134"/>
            <a:ext cx="1886094" cy="369332"/>
          </a:xfrm>
          <a:prstGeom prst="rect">
            <a:avLst/>
          </a:prstGeom>
        </p:spPr>
        <p:txBody>
          <a:bodyPr wrap="none">
            <a:spAutoFit/>
          </a:bodyPr>
          <a:lstStyle/>
          <a:p>
            <a:r>
              <a:rPr lang="es-ES" b="1" dirty="0">
                <a:solidFill>
                  <a:srgbClr val="003366"/>
                </a:solidFill>
                <a:latin typeface="Tahoma,Bold"/>
              </a:rPr>
              <a:t>Tipo de entidad</a:t>
            </a:r>
            <a:endParaRPr lang="es-ES" dirty="0"/>
          </a:p>
        </p:txBody>
      </p:sp>
      <p:sp>
        <p:nvSpPr>
          <p:cNvPr id="4" name="Rectángulo 3"/>
          <p:cNvSpPr/>
          <p:nvPr/>
        </p:nvSpPr>
        <p:spPr>
          <a:xfrm>
            <a:off x="3418114" y="1794301"/>
            <a:ext cx="4572000" cy="1200329"/>
          </a:xfrm>
          <a:prstGeom prst="rect">
            <a:avLst/>
          </a:prstGeom>
        </p:spPr>
        <p:txBody>
          <a:bodyPr>
            <a:spAutoFit/>
          </a:bodyPr>
          <a:lstStyle/>
          <a:p>
            <a:r>
              <a:rPr lang="es-ES" dirty="0"/>
              <a:t>Grupo de objetos que tienen las mismas propiedades y que en la organización para la que va a servir la BD tienen una existencia independiente, bien sea física o abstracta.</a:t>
            </a:r>
          </a:p>
        </p:txBody>
      </p:sp>
      <p:sp>
        <p:nvSpPr>
          <p:cNvPr id="6" name="Rectángulo 5"/>
          <p:cNvSpPr/>
          <p:nvPr/>
        </p:nvSpPr>
        <p:spPr>
          <a:xfrm>
            <a:off x="919007" y="3734192"/>
            <a:ext cx="1950214" cy="369332"/>
          </a:xfrm>
          <a:prstGeom prst="rect">
            <a:avLst/>
          </a:prstGeom>
        </p:spPr>
        <p:txBody>
          <a:bodyPr wrap="none">
            <a:spAutoFit/>
          </a:bodyPr>
          <a:lstStyle/>
          <a:p>
            <a:r>
              <a:rPr lang="es-ES" b="1" dirty="0">
                <a:solidFill>
                  <a:srgbClr val="003366"/>
                </a:solidFill>
                <a:latin typeface="Tahoma,Bold"/>
              </a:rPr>
              <a:t>Tipo de relación</a:t>
            </a:r>
            <a:endParaRPr lang="es-ES" dirty="0"/>
          </a:p>
        </p:txBody>
      </p:sp>
      <p:sp>
        <p:nvSpPr>
          <p:cNvPr id="8" name="Rectángulo 7"/>
          <p:cNvSpPr/>
          <p:nvPr/>
        </p:nvSpPr>
        <p:spPr>
          <a:xfrm>
            <a:off x="3418114" y="3318693"/>
            <a:ext cx="4572000" cy="1200329"/>
          </a:xfrm>
          <a:prstGeom prst="rect">
            <a:avLst/>
          </a:prstGeom>
        </p:spPr>
        <p:txBody>
          <a:bodyPr>
            <a:spAutoFit/>
          </a:bodyPr>
          <a:lstStyle/>
          <a:p>
            <a:r>
              <a:rPr lang="es-ES" dirty="0"/>
              <a:t>Asociación que se establece entre tipos de entidad para representar un conjunto de relaciones que se establecen entre las ocurrencias de esos tipos de entidades.</a:t>
            </a:r>
          </a:p>
        </p:txBody>
      </p:sp>
      <p:sp>
        <p:nvSpPr>
          <p:cNvPr id="10" name="Rectángulo 9"/>
          <p:cNvSpPr/>
          <p:nvPr/>
        </p:nvSpPr>
        <p:spPr>
          <a:xfrm>
            <a:off x="1323450" y="5105793"/>
            <a:ext cx="1545771"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Tipo de</a:t>
            </a:r>
            <a:br>
              <a:rPr lang="es-ES" dirty="0"/>
            </a:br>
            <a:r>
              <a:rPr lang="es-ES" dirty="0"/>
              <a:t>entidad 1</a:t>
            </a:r>
          </a:p>
        </p:txBody>
      </p:sp>
      <p:sp>
        <p:nvSpPr>
          <p:cNvPr id="12" name="Rombo 11"/>
          <p:cNvSpPr/>
          <p:nvPr/>
        </p:nvSpPr>
        <p:spPr>
          <a:xfrm>
            <a:off x="3614057" y="4969918"/>
            <a:ext cx="1872343" cy="94666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relación</a:t>
            </a:r>
          </a:p>
        </p:txBody>
      </p:sp>
      <p:sp>
        <p:nvSpPr>
          <p:cNvPr id="13" name="Rectángulo 12"/>
          <p:cNvSpPr/>
          <p:nvPr/>
        </p:nvSpPr>
        <p:spPr>
          <a:xfrm>
            <a:off x="6231236" y="5105793"/>
            <a:ext cx="1545771"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Tipo de</a:t>
            </a:r>
            <a:br>
              <a:rPr lang="es-ES" dirty="0"/>
            </a:br>
            <a:r>
              <a:rPr lang="es-ES" dirty="0"/>
              <a:t>entidad 2</a:t>
            </a:r>
          </a:p>
        </p:txBody>
      </p:sp>
      <p:cxnSp>
        <p:nvCxnSpPr>
          <p:cNvPr id="15" name="Conector recto 14"/>
          <p:cNvCxnSpPr>
            <a:stCxn id="10" idx="3"/>
            <a:endCxn id="12" idx="1"/>
          </p:cNvCxnSpPr>
          <p:nvPr/>
        </p:nvCxnSpPr>
        <p:spPr>
          <a:xfrm>
            <a:off x="2869221" y="5443250"/>
            <a:ext cx="7448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stCxn id="12" idx="3"/>
            <a:endCxn id="13" idx="1"/>
          </p:cNvCxnSpPr>
          <p:nvPr/>
        </p:nvCxnSpPr>
        <p:spPr>
          <a:xfrm>
            <a:off x="5486400" y="5443250"/>
            <a:ext cx="7448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229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886" y="379587"/>
            <a:ext cx="6833706"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Representación de modelos e/r (2)</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0000" r="30144"/>
          <a:stretch/>
        </p:blipFill>
        <p:spPr>
          <a:xfrm>
            <a:off x="391886" y="1309724"/>
            <a:ext cx="8155885" cy="5036157"/>
          </a:xfrm>
          <a:prstGeom prst="rect">
            <a:avLst/>
          </a:prstGeom>
        </p:spPr>
      </p:pic>
    </p:spTree>
    <p:extLst>
      <p:ext uri="{BB962C8B-B14F-4D97-AF65-F5344CB8AC3E}">
        <p14:creationId xmlns:p14="http://schemas.microsoft.com/office/powerpoint/2010/main" val="426892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974" r="6892" b="1785"/>
          <a:stretch/>
        </p:blipFill>
        <p:spPr>
          <a:xfrm>
            <a:off x="227394" y="1284514"/>
            <a:ext cx="8665430" cy="5290457"/>
          </a:xfrm>
          <a:prstGeom prst="rect">
            <a:avLst/>
          </a:prstGeom>
        </p:spPr>
      </p:pic>
      <p:sp>
        <p:nvSpPr>
          <p:cNvPr id="2" name="Título 1"/>
          <p:cNvSpPr>
            <a:spLocks noGrp="1"/>
          </p:cNvSpPr>
          <p:nvPr>
            <p:ph type="title"/>
          </p:nvPr>
        </p:nvSpPr>
        <p:spPr>
          <a:xfrm>
            <a:off x="0" y="225277"/>
            <a:ext cx="9014908" cy="936136"/>
          </a:xfrm>
        </p:spPr>
        <p:txBody>
          <a:bodyPr>
            <a:noAutofit/>
          </a:bodyPr>
          <a:lstStyle/>
          <a:p>
            <a:pPr lvl="0" algn="ctr" defTabSz="762000">
              <a:lnSpc>
                <a:spcPct val="100000"/>
              </a:lnSpc>
              <a:spcBef>
                <a:spcPts val="0"/>
              </a:spcBef>
              <a:defRPr/>
            </a:pPr>
            <a:r>
              <a:rPr lang="es-ES" sz="2800" b="1" i="1" dirty="0">
                <a:solidFill>
                  <a:srgbClr val="04617B"/>
                </a:solidFill>
                <a:effectLst>
                  <a:outerShdw blurRad="38100" dist="38100" dir="2700000" algn="tl">
                    <a:srgbClr val="C0C0C0"/>
                  </a:outerShdw>
                </a:effectLst>
                <a:latin typeface="Constantia"/>
                <a:cs typeface="+mn-cs"/>
              </a:rPr>
              <a:t>Módulo 2. Programación web en el entorno servidor</a:t>
            </a:r>
            <a:br>
              <a:rPr lang="es-ES" sz="2800" b="1" i="1" dirty="0">
                <a:solidFill>
                  <a:srgbClr val="04617B"/>
                </a:solidFill>
                <a:effectLst>
                  <a:outerShdw blurRad="38100" dist="38100" dir="2700000" algn="tl">
                    <a:srgbClr val="C0C0C0"/>
                  </a:outerShdw>
                </a:effectLst>
                <a:latin typeface="Constantia"/>
                <a:cs typeface="+mn-cs"/>
              </a:rPr>
            </a:br>
            <a:r>
              <a:rPr lang="es-ES" sz="2800" b="1" i="1" dirty="0">
                <a:solidFill>
                  <a:srgbClr val="04617B"/>
                </a:solidFill>
                <a:effectLst>
                  <a:outerShdw blurRad="38100" dist="38100" dir="2700000" algn="tl">
                    <a:srgbClr val="C0C0C0"/>
                  </a:outerShdw>
                </a:effectLst>
                <a:latin typeface="Constantia"/>
                <a:cs typeface="+mn-cs"/>
              </a:rPr>
              <a:t>(UF2.2)</a:t>
            </a:r>
          </a:p>
        </p:txBody>
      </p:sp>
    </p:spTree>
    <p:extLst>
      <p:ext uri="{BB962C8B-B14F-4D97-AF65-F5344CB8AC3E}">
        <p14:creationId xmlns:p14="http://schemas.microsoft.com/office/powerpoint/2010/main" val="508737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Relaciones n-arias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4529409" y="1736088"/>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Estudiante</a:t>
            </a:r>
          </a:p>
        </p:txBody>
      </p:sp>
      <p:sp>
        <p:nvSpPr>
          <p:cNvPr id="6" name="Rectángulo 5"/>
          <p:cNvSpPr/>
          <p:nvPr/>
        </p:nvSpPr>
        <p:spPr>
          <a:xfrm>
            <a:off x="2265180" y="2794293"/>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Libro</a:t>
            </a:r>
          </a:p>
        </p:txBody>
      </p:sp>
      <p:sp>
        <p:nvSpPr>
          <p:cNvPr id="7" name="Rectángulo 6"/>
          <p:cNvSpPr/>
          <p:nvPr/>
        </p:nvSpPr>
        <p:spPr>
          <a:xfrm>
            <a:off x="7015830" y="2781403"/>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Biblioteca</a:t>
            </a:r>
          </a:p>
        </p:txBody>
      </p:sp>
      <p:sp>
        <p:nvSpPr>
          <p:cNvPr id="5" name="Rectángulo 4"/>
          <p:cNvSpPr/>
          <p:nvPr/>
        </p:nvSpPr>
        <p:spPr>
          <a:xfrm>
            <a:off x="874393" y="1673535"/>
            <a:ext cx="3013856" cy="923330"/>
          </a:xfrm>
          <a:prstGeom prst="rect">
            <a:avLst/>
          </a:prstGeom>
        </p:spPr>
        <p:txBody>
          <a:bodyPr wrap="square">
            <a:spAutoFit/>
          </a:bodyPr>
          <a:lstStyle/>
          <a:p>
            <a:r>
              <a:rPr lang="es-ES" dirty="0"/>
              <a:t>Pueden existir relaciones de grado mayor que 2: ternarias, cuaternarias…</a:t>
            </a:r>
          </a:p>
        </p:txBody>
      </p:sp>
      <p:sp>
        <p:nvSpPr>
          <p:cNvPr id="8" name="Rombo 7"/>
          <p:cNvSpPr/>
          <p:nvPr/>
        </p:nvSpPr>
        <p:spPr>
          <a:xfrm>
            <a:off x="4529409" y="2754189"/>
            <a:ext cx="1360714" cy="533400"/>
          </a:xfrm>
          <a:prstGeom prst="diamond">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relación</a:t>
            </a:r>
          </a:p>
        </p:txBody>
      </p:sp>
      <p:cxnSp>
        <p:nvCxnSpPr>
          <p:cNvPr id="10" name="Conector recto 9"/>
          <p:cNvCxnSpPr>
            <a:stCxn id="6" idx="3"/>
            <a:endCxn id="8" idx="1"/>
          </p:cNvCxnSpPr>
          <p:nvPr/>
        </p:nvCxnSpPr>
        <p:spPr>
          <a:xfrm flipV="1">
            <a:off x="3625894" y="3020889"/>
            <a:ext cx="903515" cy="12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p:cNvCxnSpPr>
            <a:stCxn id="3" idx="2"/>
            <a:endCxn id="8" idx="0"/>
          </p:cNvCxnSpPr>
          <p:nvPr/>
        </p:nvCxnSpPr>
        <p:spPr>
          <a:xfrm>
            <a:off x="5209766" y="2215060"/>
            <a:ext cx="0" cy="539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a:stCxn id="8" idx="3"/>
            <a:endCxn id="7" idx="1"/>
          </p:cNvCxnSpPr>
          <p:nvPr/>
        </p:nvCxnSpPr>
        <p:spPr>
          <a:xfrm>
            <a:off x="5890123" y="3020889"/>
            <a:ext cx="112570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4295901" y="4050057"/>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Estudiante</a:t>
            </a:r>
          </a:p>
        </p:txBody>
      </p:sp>
      <p:sp>
        <p:nvSpPr>
          <p:cNvPr id="22" name="Rectángulo 21"/>
          <p:cNvSpPr/>
          <p:nvPr/>
        </p:nvSpPr>
        <p:spPr>
          <a:xfrm>
            <a:off x="1650165" y="5635292"/>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Libro</a:t>
            </a:r>
          </a:p>
        </p:txBody>
      </p:sp>
      <p:sp>
        <p:nvSpPr>
          <p:cNvPr id="23" name="Rectángulo 22"/>
          <p:cNvSpPr/>
          <p:nvPr/>
        </p:nvSpPr>
        <p:spPr>
          <a:xfrm>
            <a:off x="7144663" y="5644745"/>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Biblioteca</a:t>
            </a:r>
          </a:p>
        </p:txBody>
      </p:sp>
      <p:sp>
        <p:nvSpPr>
          <p:cNvPr id="24" name="Rombo 23"/>
          <p:cNvSpPr/>
          <p:nvPr/>
        </p:nvSpPr>
        <p:spPr>
          <a:xfrm>
            <a:off x="3408567" y="5635292"/>
            <a:ext cx="467016" cy="488425"/>
          </a:xfrm>
          <a:prstGeom prst="diamond">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tx1"/>
              </a:solidFill>
            </a:endParaRPr>
          </a:p>
        </p:txBody>
      </p:sp>
      <p:cxnSp>
        <p:nvCxnSpPr>
          <p:cNvPr id="25" name="Conector recto 24"/>
          <p:cNvCxnSpPr>
            <a:stCxn id="22" idx="3"/>
            <a:endCxn id="24" idx="1"/>
          </p:cNvCxnSpPr>
          <p:nvPr/>
        </p:nvCxnSpPr>
        <p:spPr>
          <a:xfrm>
            <a:off x="3010879" y="5874778"/>
            <a:ext cx="397688" cy="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p:cNvCxnSpPr>
            <a:stCxn id="21" idx="2"/>
            <a:endCxn id="34" idx="0"/>
          </p:cNvCxnSpPr>
          <p:nvPr/>
        </p:nvCxnSpPr>
        <p:spPr>
          <a:xfrm>
            <a:off x="4976258" y="4529029"/>
            <a:ext cx="0" cy="455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1" idx="3"/>
            <a:endCxn id="23" idx="1"/>
          </p:cNvCxnSpPr>
          <p:nvPr/>
        </p:nvCxnSpPr>
        <p:spPr>
          <a:xfrm>
            <a:off x="6634147" y="5884231"/>
            <a:ext cx="510516"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ombo 30"/>
          <p:cNvSpPr/>
          <p:nvPr/>
        </p:nvSpPr>
        <p:spPr>
          <a:xfrm>
            <a:off x="6167131" y="5644744"/>
            <a:ext cx="467016" cy="478973"/>
          </a:xfrm>
          <a:prstGeom prst="diamond">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tx1"/>
              </a:solidFill>
            </a:endParaRPr>
          </a:p>
        </p:txBody>
      </p:sp>
      <p:sp>
        <p:nvSpPr>
          <p:cNvPr id="34" name="Rombo 33"/>
          <p:cNvSpPr/>
          <p:nvPr/>
        </p:nvSpPr>
        <p:spPr>
          <a:xfrm>
            <a:off x="4742750" y="4985016"/>
            <a:ext cx="467016" cy="389449"/>
          </a:xfrm>
          <a:prstGeom prst="diamond">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tx1"/>
              </a:solidFill>
            </a:endParaRPr>
          </a:p>
        </p:txBody>
      </p:sp>
      <p:sp>
        <p:nvSpPr>
          <p:cNvPr id="37" name="Rectángulo 36"/>
          <p:cNvSpPr/>
          <p:nvPr/>
        </p:nvSpPr>
        <p:spPr>
          <a:xfrm>
            <a:off x="4295901" y="5644745"/>
            <a:ext cx="1360714" cy="478972"/>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rPr>
              <a:t>Prestamo</a:t>
            </a:r>
            <a:endParaRPr lang="es-ES" dirty="0">
              <a:solidFill>
                <a:schemeClr val="tx1"/>
              </a:solidFill>
            </a:endParaRPr>
          </a:p>
        </p:txBody>
      </p:sp>
      <p:cxnSp>
        <p:nvCxnSpPr>
          <p:cNvPr id="39" name="Conector recto 38"/>
          <p:cNvCxnSpPr>
            <a:stCxn id="24" idx="3"/>
            <a:endCxn id="37" idx="1"/>
          </p:cNvCxnSpPr>
          <p:nvPr/>
        </p:nvCxnSpPr>
        <p:spPr>
          <a:xfrm>
            <a:off x="3875583" y="5879505"/>
            <a:ext cx="420318" cy="4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37" idx="3"/>
            <a:endCxn id="31" idx="1"/>
          </p:cNvCxnSpPr>
          <p:nvPr/>
        </p:nvCxnSpPr>
        <p:spPr>
          <a:xfrm>
            <a:off x="5656615" y="5884231"/>
            <a:ext cx="510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ector recto 62"/>
          <p:cNvCxnSpPr>
            <a:stCxn id="34" idx="2"/>
            <a:endCxn id="37" idx="0"/>
          </p:cNvCxnSpPr>
          <p:nvPr/>
        </p:nvCxnSpPr>
        <p:spPr>
          <a:xfrm>
            <a:off x="4976258" y="5374465"/>
            <a:ext cx="0" cy="27028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ángulo 66"/>
          <p:cNvSpPr/>
          <p:nvPr/>
        </p:nvSpPr>
        <p:spPr>
          <a:xfrm>
            <a:off x="874393" y="3991905"/>
            <a:ext cx="2912257" cy="1200329"/>
          </a:xfrm>
          <a:prstGeom prst="rect">
            <a:avLst/>
          </a:prstGeom>
        </p:spPr>
        <p:txBody>
          <a:bodyPr wrap="square">
            <a:spAutoFit/>
          </a:bodyPr>
          <a:lstStyle/>
          <a:p>
            <a:r>
              <a:rPr lang="es-ES" dirty="0"/>
              <a:t>Lo habitual es reemplazar una relación n-aria por nuevo tipo de entidad y un conjunto de relaciones binarias</a:t>
            </a:r>
          </a:p>
        </p:txBody>
      </p:sp>
      <p:sp>
        <p:nvSpPr>
          <p:cNvPr id="68" name="Flecha curvada hacia la izquierda 67"/>
          <p:cNvSpPr/>
          <p:nvPr/>
        </p:nvSpPr>
        <p:spPr>
          <a:xfrm rot="1427815">
            <a:off x="6701652" y="3717774"/>
            <a:ext cx="845451" cy="14695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784140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modelo e/r de una escuela (1)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27100" y="2300083"/>
            <a:ext cx="8080197" cy="4093428"/>
          </a:xfrm>
          <a:prstGeom prst="rect">
            <a:avLst/>
          </a:prstGeom>
        </p:spPr>
        <p:txBody>
          <a:bodyPr wrap="square">
            <a:spAutoFit/>
          </a:bodyPr>
          <a:lstStyle/>
          <a:p>
            <a:pPr marL="285750" indent="-285750">
              <a:buFont typeface="Wingdings" panose="05000000000000000000" pitchFamily="2" charset="2"/>
              <a:buChar char="q"/>
            </a:pPr>
            <a:r>
              <a:rPr lang="es-ES" sz="2000" dirty="0"/>
              <a:t>Los alumnos se matriculan de varias asignaturas (al menos una) siendo adscritos a un grupo de dicha asignatura. </a:t>
            </a:r>
            <a:br>
              <a:rPr lang="es-ES" sz="2000" dirty="0"/>
            </a:br>
            <a:r>
              <a:rPr lang="es-ES" sz="2000" dirty="0"/>
              <a:t>(Los grupos son específicos de una asignatura)</a:t>
            </a:r>
          </a:p>
          <a:p>
            <a:pPr marL="285750" indent="-285750">
              <a:buFont typeface="Wingdings" panose="05000000000000000000" pitchFamily="2" charset="2"/>
              <a:buChar char="q"/>
            </a:pPr>
            <a:r>
              <a:rPr lang="es-ES" sz="2000" dirty="0"/>
              <a:t>Un grupo de una asignatura puede tener varios alumnos matriculados.</a:t>
            </a:r>
          </a:p>
          <a:p>
            <a:pPr marL="285750" indent="-285750">
              <a:buFont typeface="Wingdings" panose="05000000000000000000" pitchFamily="2" charset="2"/>
              <a:buChar char="q"/>
            </a:pPr>
            <a:r>
              <a:rPr lang="es-ES" sz="2000" dirty="0"/>
              <a:t>Todo profesor pertenece a un departamento concreto.</a:t>
            </a:r>
          </a:p>
          <a:p>
            <a:pPr marL="285750" indent="-285750">
              <a:buFont typeface="Wingdings" panose="05000000000000000000" pitchFamily="2" charset="2"/>
              <a:buChar char="q"/>
            </a:pPr>
            <a:r>
              <a:rPr lang="es-ES" sz="2000" dirty="0"/>
              <a:t>Todo departamento debe tener un director, que es un profesor.</a:t>
            </a:r>
          </a:p>
          <a:p>
            <a:pPr marL="285750" indent="-285750">
              <a:buFont typeface="Wingdings" panose="05000000000000000000" pitchFamily="2" charset="2"/>
              <a:buChar char="q"/>
            </a:pPr>
            <a:r>
              <a:rPr lang="es-ES" sz="2000" dirty="0"/>
              <a:t>Un profesor puede impartir varios grupos de la misma asignatura</a:t>
            </a:r>
            <a:br>
              <a:rPr lang="es-ES" sz="2000" dirty="0"/>
            </a:br>
            <a:r>
              <a:rPr lang="es-ES" sz="2000" dirty="0"/>
              <a:t>(o de asignaturas diferentes).</a:t>
            </a:r>
          </a:p>
          <a:p>
            <a:pPr marL="285750" indent="-285750">
              <a:buFont typeface="Wingdings" panose="05000000000000000000" pitchFamily="2" charset="2"/>
              <a:buChar char="q"/>
            </a:pPr>
            <a:r>
              <a:rPr lang="es-ES" sz="2000" dirty="0"/>
              <a:t>Un grupo de una asignatura ha de estar impartido, al menos,</a:t>
            </a:r>
            <a:br>
              <a:rPr lang="es-ES" sz="2000" dirty="0"/>
            </a:br>
            <a:r>
              <a:rPr lang="es-ES" sz="2000" dirty="0"/>
              <a:t>por un profesor.</a:t>
            </a:r>
          </a:p>
          <a:p>
            <a:pPr marL="285750" indent="-285750">
              <a:buFont typeface="Wingdings" panose="05000000000000000000" pitchFamily="2" charset="2"/>
              <a:buChar char="q"/>
            </a:pPr>
            <a:r>
              <a:rPr lang="es-ES" sz="2000" dirty="0"/>
              <a:t>Las clases de cada asignatura se imparten en días, horas y aulas determinadas.</a:t>
            </a:r>
          </a:p>
          <a:p>
            <a:pPr marL="285750" indent="-285750">
              <a:buFont typeface="Wingdings" panose="05000000000000000000" pitchFamily="2" charset="2"/>
              <a:buChar char="q"/>
            </a:pPr>
            <a:r>
              <a:rPr lang="es-ES" sz="2000" dirty="0"/>
              <a:t>Los atributos de cada entidad son “los habituales”.</a:t>
            </a:r>
          </a:p>
        </p:txBody>
      </p:sp>
      <p:sp>
        <p:nvSpPr>
          <p:cNvPr id="5" name="Rectángulo 4"/>
          <p:cNvSpPr/>
          <p:nvPr/>
        </p:nvSpPr>
        <p:spPr>
          <a:xfrm>
            <a:off x="927134" y="1517312"/>
            <a:ext cx="5398529" cy="461665"/>
          </a:xfrm>
          <a:prstGeom prst="rect">
            <a:avLst/>
          </a:prstGeom>
        </p:spPr>
        <p:txBody>
          <a:bodyPr wrap="none">
            <a:spAutoFit/>
          </a:bodyPr>
          <a:lstStyle/>
          <a:p>
            <a:r>
              <a:rPr lang="es-ES" sz="2400" b="1" dirty="0"/>
              <a:t>Requerimientos (restricciones semánticas)</a:t>
            </a:r>
          </a:p>
        </p:txBody>
      </p:sp>
    </p:spTree>
    <p:extLst>
      <p:ext uri="{BB962C8B-B14F-4D97-AF65-F5344CB8AC3E}">
        <p14:creationId xmlns:p14="http://schemas.microsoft.com/office/powerpoint/2010/main" val="58213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Caso práctico:</a:t>
            </a:r>
            <a:br>
              <a:rPr lang="es-ES" sz="3600" b="1" i="1" dirty="0">
                <a:solidFill>
                  <a:srgbClr val="04617B"/>
                </a:solidFill>
                <a:effectLst>
                  <a:outerShdw blurRad="38100" dist="38100" dir="2700000" algn="tl">
                    <a:srgbClr val="C0C0C0"/>
                  </a:outerShdw>
                </a:effectLst>
                <a:latin typeface="Constantia"/>
              </a:rPr>
            </a:br>
            <a:r>
              <a:rPr lang="es-ES" sz="3600" b="1" i="1" dirty="0">
                <a:solidFill>
                  <a:srgbClr val="04617B"/>
                </a:solidFill>
                <a:effectLst>
                  <a:outerShdw blurRad="38100" dist="38100" dir="2700000" algn="tl">
                    <a:srgbClr val="C0C0C0"/>
                  </a:outerShdw>
                </a:effectLst>
                <a:latin typeface="Constantia"/>
              </a:rPr>
              <a:t>modelo e/r de una escuela </a:t>
            </a:r>
            <a:r>
              <a:rPr lang="es-ES" sz="3600" b="1" i="1" dirty="0">
                <a:solidFill>
                  <a:srgbClr val="04617B"/>
                </a:solidFill>
                <a:effectLst>
                  <a:outerShdw blurRad="38100" dist="38100" dir="2700000" algn="tl">
                    <a:srgbClr val="C0C0C0"/>
                  </a:outerShdw>
                </a:effectLst>
                <a:latin typeface="Constantia"/>
                <a:cs typeface="+mn-cs"/>
              </a:rPr>
              <a:t>(2)</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62760" y="1884711"/>
            <a:ext cx="6422207" cy="461665"/>
          </a:xfrm>
          <a:prstGeom prst="rect">
            <a:avLst/>
          </a:prstGeom>
        </p:spPr>
        <p:txBody>
          <a:bodyPr wrap="none">
            <a:spAutoFit/>
          </a:bodyPr>
          <a:lstStyle/>
          <a:p>
            <a:r>
              <a:rPr lang="es-ES" sz="2400" b="1" dirty="0"/>
              <a:t>Preparación: Identificación de entidades y atributos</a:t>
            </a:r>
          </a:p>
        </p:txBody>
      </p:sp>
      <p:graphicFrame>
        <p:nvGraphicFramePr>
          <p:cNvPr id="4" name="Tabla 3"/>
          <p:cNvGraphicFramePr>
            <a:graphicFrameLocks noGrp="1"/>
          </p:cNvGraphicFramePr>
          <p:nvPr>
            <p:extLst>
              <p:ext uri="{D42A27DB-BD31-4B8C-83A1-F6EECF244321}">
                <p14:modId xmlns:p14="http://schemas.microsoft.com/office/powerpoint/2010/main" val="3331577130"/>
              </p:ext>
            </p:extLst>
          </p:nvPr>
        </p:nvGraphicFramePr>
        <p:xfrm>
          <a:off x="631947" y="2598924"/>
          <a:ext cx="7652082" cy="2103120"/>
        </p:xfrm>
        <a:graphic>
          <a:graphicData uri="http://schemas.openxmlformats.org/drawingml/2006/table">
            <a:tbl>
              <a:tblPr firstRow="1" firstCol="1" bandRow="1">
                <a:tableStyleId>{5C22544A-7EE6-4342-B048-85BDC9FD1C3A}</a:tableStyleId>
              </a:tblPr>
              <a:tblGrid>
                <a:gridCol w="1207486">
                  <a:extLst>
                    <a:ext uri="{9D8B030D-6E8A-4147-A177-3AD203B41FA5}">
                      <a16:colId xmlns:a16="http://schemas.microsoft.com/office/drawing/2014/main" val="20000"/>
                    </a:ext>
                  </a:extLst>
                </a:gridCol>
                <a:gridCol w="1244009">
                  <a:extLst>
                    <a:ext uri="{9D8B030D-6E8A-4147-A177-3AD203B41FA5}">
                      <a16:colId xmlns:a16="http://schemas.microsoft.com/office/drawing/2014/main" val="20001"/>
                    </a:ext>
                  </a:extLst>
                </a:gridCol>
                <a:gridCol w="1161987">
                  <a:extLst>
                    <a:ext uri="{9D8B030D-6E8A-4147-A177-3AD203B41FA5}">
                      <a16:colId xmlns:a16="http://schemas.microsoft.com/office/drawing/2014/main" val="20002"/>
                    </a:ext>
                  </a:extLst>
                </a:gridCol>
                <a:gridCol w="1153885">
                  <a:extLst>
                    <a:ext uri="{9D8B030D-6E8A-4147-A177-3AD203B41FA5}">
                      <a16:colId xmlns:a16="http://schemas.microsoft.com/office/drawing/2014/main" val="20003"/>
                    </a:ext>
                  </a:extLst>
                </a:gridCol>
                <a:gridCol w="957943">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783772">
                  <a:extLst>
                    <a:ext uri="{9D8B030D-6E8A-4147-A177-3AD203B41FA5}">
                      <a16:colId xmlns:a16="http://schemas.microsoft.com/office/drawing/2014/main" val="20006"/>
                    </a:ext>
                  </a:extLst>
                </a:gridCol>
              </a:tblGrid>
              <a:tr h="0">
                <a:tc>
                  <a:txBody>
                    <a:bodyPr/>
                    <a:lstStyle/>
                    <a:p>
                      <a:r>
                        <a:rPr lang="es-ES" dirty="0"/>
                        <a:t>Entidades</a:t>
                      </a:r>
                    </a:p>
                  </a:txBody>
                  <a:tcPr/>
                </a:tc>
                <a:tc>
                  <a:txBody>
                    <a:bodyPr/>
                    <a:lstStyle/>
                    <a:p>
                      <a:r>
                        <a:rPr lang="es-ES" dirty="0"/>
                        <a:t>Asignatura</a:t>
                      </a:r>
                    </a:p>
                  </a:txBody>
                  <a:tcPr/>
                </a:tc>
                <a:tc>
                  <a:txBody>
                    <a:bodyPr/>
                    <a:lstStyle/>
                    <a:p>
                      <a:r>
                        <a:rPr lang="es-ES" dirty="0"/>
                        <a:t>Alumno</a:t>
                      </a:r>
                    </a:p>
                  </a:txBody>
                  <a:tcPr/>
                </a:tc>
                <a:tc>
                  <a:txBody>
                    <a:bodyPr/>
                    <a:lstStyle/>
                    <a:p>
                      <a:r>
                        <a:rPr lang="es-ES" dirty="0"/>
                        <a:t>Profesor</a:t>
                      </a:r>
                    </a:p>
                  </a:txBody>
                  <a:tcPr/>
                </a:tc>
                <a:tc>
                  <a:txBody>
                    <a:bodyPr/>
                    <a:lstStyle/>
                    <a:p>
                      <a:r>
                        <a:rPr lang="es-ES" dirty="0"/>
                        <a:t>Dpto.</a:t>
                      </a:r>
                    </a:p>
                  </a:txBody>
                  <a:tcPr/>
                </a:tc>
                <a:tc>
                  <a:txBody>
                    <a:bodyPr/>
                    <a:lstStyle/>
                    <a:p>
                      <a:r>
                        <a:rPr lang="es-ES" dirty="0"/>
                        <a:t>Aula</a:t>
                      </a:r>
                    </a:p>
                  </a:txBody>
                  <a:tcPr/>
                </a:tc>
                <a:tc>
                  <a:txBody>
                    <a:bodyPr/>
                    <a:lstStyle/>
                    <a:p>
                      <a:r>
                        <a:rPr lang="es-ES" dirty="0"/>
                        <a:t>Grupo</a:t>
                      </a:r>
                    </a:p>
                  </a:txBody>
                  <a:tcPr/>
                </a:tc>
                <a:extLst>
                  <a:ext uri="{0D108BD9-81ED-4DB2-BD59-A6C34878D82A}">
                    <a16:rowId xmlns:a16="http://schemas.microsoft.com/office/drawing/2014/main" val="10000"/>
                  </a:ext>
                </a:extLst>
              </a:tr>
              <a:tr h="370840">
                <a:tc>
                  <a:txBody>
                    <a:bodyPr/>
                    <a:lstStyle/>
                    <a:p>
                      <a:r>
                        <a:rPr lang="es-ES" sz="1800" b="1" i="0" u="none" strike="noStrike" kern="1200" baseline="0" dirty="0">
                          <a:solidFill>
                            <a:schemeClr val="dk1"/>
                          </a:solidFill>
                          <a:latin typeface="+mn-lt"/>
                          <a:ea typeface="+mn-ea"/>
                          <a:cs typeface="+mn-cs"/>
                        </a:rPr>
                        <a:t>Atributos</a:t>
                      </a:r>
                      <a:endParaRPr lang="es-ES" dirty="0"/>
                    </a:p>
                  </a:txBody>
                  <a:tcPr/>
                </a:tc>
                <a:tc>
                  <a:txBody>
                    <a:bodyPr/>
                    <a:lstStyle/>
                    <a:p>
                      <a:r>
                        <a:rPr lang="es-ES" u="sng" dirty="0"/>
                        <a:t>ID</a:t>
                      </a:r>
                    </a:p>
                    <a:p>
                      <a:r>
                        <a:rPr lang="es-ES" dirty="0"/>
                        <a:t>Nombre</a:t>
                      </a:r>
                    </a:p>
                    <a:p>
                      <a:r>
                        <a:rPr lang="es-ES" dirty="0"/>
                        <a:t>Créditos</a:t>
                      </a:r>
                    </a:p>
                    <a:p>
                      <a:r>
                        <a:rPr lang="es-ES" dirty="0"/>
                        <a:t>Carácter</a:t>
                      </a:r>
                    </a:p>
                    <a:p>
                      <a:r>
                        <a:rPr lang="es-ES" dirty="0"/>
                        <a:t>Curso</a:t>
                      </a:r>
                    </a:p>
                    <a:p>
                      <a:r>
                        <a:rPr lang="es-ES" dirty="0"/>
                        <a:t>…</a:t>
                      </a:r>
                    </a:p>
                  </a:txBody>
                  <a:tcPr/>
                </a:tc>
                <a:tc>
                  <a:txBody>
                    <a:bodyPr/>
                    <a:lstStyle/>
                    <a:p>
                      <a:r>
                        <a:rPr lang="es-ES" u="sng" dirty="0"/>
                        <a:t>DNI</a:t>
                      </a:r>
                    </a:p>
                    <a:p>
                      <a:r>
                        <a:rPr lang="es-ES" dirty="0"/>
                        <a:t>Nombre</a:t>
                      </a:r>
                    </a:p>
                    <a:p>
                      <a:r>
                        <a:rPr lang="es-ES" dirty="0"/>
                        <a:t>Dirección</a:t>
                      </a:r>
                    </a:p>
                    <a:p>
                      <a:r>
                        <a:rPr lang="es-ES" dirty="0"/>
                        <a:t>E-mail</a:t>
                      </a:r>
                    </a:p>
                    <a:p>
                      <a:r>
                        <a:rPr lang="es-ES" dirty="0"/>
                        <a:t>…</a:t>
                      </a:r>
                    </a:p>
                  </a:txBody>
                  <a:tcPr/>
                </a:tc>
                <a:tc>
                  <a:txBody>
                    <a:bodyPr/>
                    <a:lstStyle/>
                    <a:p>
                      <a:r>
                        <a:rPr lang="es-ES" u="sng" dirty="0"/>
                        <a:t>NRP</a:t>
                      </a:r>
                    </a:p>
                    <a:p>
                      <a:r>
                        <a:rPr lang="es-ES" dirty="0"/>
                        <a:t>Nombre</a:t>
                      </a:r>
                    </a:p>
                    <a:p>
                      <a:r>
                        <a:rPr lang="es-ES" dirty="0"/>
                        <a:t>Categoría</a:t>
                      </a:r>
                    </a:p>
                    <a:p>
                      <a:r>
                        <a:rPr lang="es-ES" dirty="0"/>
                        <a:t>Área</a:t>
                      </a:r>
                    </a:p>
                    <a:p>
                      <a:r>
                        <a:rPr lang="es-ES" dirty="0"/>
                        <a:t>…</a:t>
                      </a:r>
                    </a:p>
                  </a:txBody>
                  <a:tcPr/>
                </a:tc>
                <a:tc>
                  <a:txBody>
                    <a:bodyPr/>
                    <a:lstStyle/>
                    <a:p>
                      <a:r>
                        <a:rPr lang="es-ES" sz="1800" b="0" i="0" u="sng" strike="noStrike" kern="1200" baseline="0" dirty="0">
                          <a:solidFill>
                            <a:schemeClr val="dk1"/>
                          </a:solidFill>
                          <a:latin typeface="+mn-lt"/>
                          <a:ea typeface="+mn-ea"/>
                          <a:cs typeface="+mn-cs"/>
                        </a:rPr>
                        <a:t>ID</a:t>
                      </a:r>
                    </a:p>
                    <a:p>
                      <a:r>
                        <a:rPr lang="es-ES" sz="1800" b="0" i="0" u="none" strike="noStrike" kern="1200" baseline="0" dirty="0">
                          <a:solidFill>
                            <a:schemeClr val="dk1"/>
                          </a:solidFill>
                          <a:latin typeface="+mn-lt"/>
                          <a:ea typeface="+mn-ea"/>
                          <a:cs typeface="+mn-cs"/>
                        </a:rPr>
                        <a:t>Nombre</a:t>
                      </a:r>
                      <a:endParaRPr lang="es-ES" dirty="0"/>
                    </a:p>
                  </a:txBody>
                  <a:tcPr/>
                </a:tc>
                <a:tc>
                  <a:txBody>
                    <a:bodyPr/>
                    <a:lstStyle/>
                    <a:p>
                      <a:r>
                        <a:rPr lang="es-ES" u="sng" dirty="0"/>
                        <a:t>ID</a:t>
                      </a:r>
                    </a:p>
                    <a:p>
                      <a:r>
                        <a:rPr lang="es-ES" dirty="0"/>
                        <a:t>Capacidad</a:t>
                      </a:r>
                    </a:p>
                  </a:txBody>
                  <a:tcPr/>
                </a:tc>
                <a:tc>
                  <a:txBody>
                    <a:bodyPr/>
                    <a:lstStyle/>
                    <a:p>
                      <a:r>
                        <a:rPr lang="es-ES" u="sng" dirty="0"/>
                        <a:t>ID</a:t>
                      </a:r>
                    </a:p>
                    <a:p>
                      <a:r>
                        <a:rPr lang="es-ES" dirty="0"/>
                        <a:t>Tipo</a:t>
                      </a:r>
                    </a:p>
                    <a:p>
                      <a:r>
                        <a:rPr lang="es-ES" dirty="0"/>
                        <a:t>…</a:t>
                      </a:r>
                    </a:p>
                  </a:txBody>
                  <a:tcPr/>
                </a:tc>
                <a:extLst>
                  <a:ext uri="{0D108BD9-81ED-4DB2-BD59-A6C34878D82A}">
                    <a16:rowId xmlns:a16="http://schemas.microsoft.com/office/drawing/2014/main" val="10001"/>
                  </a:ext>
                </a:extLst>
              </a:tr>
            </a:tbl>
          </a:graphicData>
        </a:graphic>
      </p:graphicFrame>
      <p:sp>
        <p:nvSpPr>
          <p:cNvPr id="6" name="CuadroTexto 5"/>
          <p:cNvSpPr txBox="1"/>
          <p:nvPr/>
        </p:nvSpPr>
        <p:spPr>
          <a:xfrm>
            <a:off x="962760" y="5222223"/>
            <a:ext cx="6012198" cy="646331"/>
          </a:xfrm>
          <a:prstGeom prst="rect">
            <a:avLst/>
          </a:prstGeom>
          <a:noFill/>
        </p:spPr>
        <p:txBody>
          <a:bodyPr wrap="square" rtlCol="0">
            <a:spAutoFit/>
          </a:bodyPr>
          <a:lstStyle/>
          <a:p>
            <a:r>
              <a:rPr lang="es-ES" dirty="0"/>
              <a:t>El primer paso es la construcción de una </a:t>
            </a:r>
            <a:r>
              <a:rPr lang="es-ES" b="1" dirty="0"/>
              <a:t>tabla plana</a:t>
            </a:r>
            <a:r>
              <a:rPr lang="es-ES" dirty="0"/>
              <a:t>, con toda la información necesaria según las especificaciones del diseño</a:t>
            </a:r>
          </a:p>
        </p:txBody>
      </p:sp>
    </p:spTree>
    <p:extLst>
      <p:ext uri="{BB962C8B-B14F-4D97-AF65-F5344CB8AC3E}">
        <p14:creationId xmlns:p14="http://schemas.microsoft.com/office/powerpoint/2010/main" val="3302872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modelo e/r de una escuela (3)</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62760" y="1884711"/>
            <a:ext cx="7079887" cy="461665"/>
          </a:xfrm>
          <a:prstGeom prst="rect">
            <a:avLst/>
          </a:prstGeom>
        </p:spPr>
        <p:txBody>
          <a:bodyPr wrap="none">
            <a:spAutoFit/>
          </a:bodyPr>
          <a:lstStyle/>
          <a:p>
            <a:r>
              <a:rPr lang="es-ES" sz="2400" b="1" dirty="0"/>
              <a:t>Preparación: Identificación de relaciones entre entidades</a:t>
            </a:r>
          </a:p>
        </p:txBody>
      </p:sp>
      <p:graphicFrame>
        <p:nvGraphicFramePr>
          <p:cNvPr id="7" name="Tabla 6"/>
          <p:cNvGraphicFramePr>
            <a:graphicFrameLocks noGrp="1"/>
          </p:cNvGraphicFramePr>
          <p:nvPr>
            <p:extLst>
              <p:ext uri="{D42A27DB-BD31-4B8C-83A1-F6EECF244321}">
                <p14:modId xmlns:p14="http://schemas.microsoft.com/office/powerpoint/2010/main" val="3072457066"/>
              </p:ext>
            </p:extLst>
          </p:nvPr>
        </p:nvGraphicFramePr>
        <p:xfrm>
          <a:off x="817498" y="2463800"/>
          <a:ext cx="7216159" cy="3134360"/>
        </p:xfrm>
        <a:graphic>
          <a:graphicData uri="http://schemas.openxmlformats.org/drawingml/2006/table">
            <a:tbl>
              <a:tblPr firstRow="1" bandRow="1">
                <a:tableStyleId>{5C22544A-7EE6-4342-B048-85BDC9FD1C3A}</a:tableStyleId>
              </a:tblPr>
              <a:tblGrid>
                <a:gridCol w="1588245">
                  <a:extLst>
                    <a:ext uri="{9D8B030D-6E8A-4147-A177-3AD203B41FA5}">
                      <a16:colId xmlns:a16="http://schemas.microsoft.com/office/drawing/2014/main" val="20000"/>
                    </a:ext>
                  </a:extLst>
                </a:gridCol>
                <a:gridCol w="2732314">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s-ES" dirty="0"/>
                        <a:t>Relación </a:t>
                      </a:r>
                    </a:p>
                  </a:txBody>
                  <a:tcPr/>
                </a:tc>
                <a:tc>
                  <a:txBody>
                    <a:bodyPr/>
                    <a:lstStyle/>
                    <a:p>
                      <a:r>
                        <a:rPr lang="es-ES" dirty="0"/>
                        <a:t>Entidades participantes </a:t>
                      </a:r>
                    </a:p>
                  </a:txBody>
                  <a:tcPr/>
                </a:tc>
                <a:tc>
                  <a:txBody>
                    <a:bodyPr/>
                    <a:lstStyle/>
                    <a:p>
                      <a:r>
                        <a:rPr lang="es-ES" dirty="0"/>
                        <a:t>Cardinalidad </a:t>
                      </a:r>
                    </a:p>
                  </a:txBody>
                  <a:tcPr/>
                </a:tc>
                <a:tc>
                  <a:txBody>
                    <a:bodyPr/>
                    <a:lstStyle/>
                    <a:p>
                      <a:r>
                        <a:rPr lang="es-ES" dirty="0"/>
                        <a:t>Atributos</a:t>
                      </a:r>
                    </a:p>
                  </a:txBody>
                  <a:tcPr/>
                </a:tc>
                <a:extLst>
                  <a:ext uri="{0D108BD9-81ED-4DB2-BD59-A6C34878D82A}">
                    <a16:rowId xmlns:a16="http://schemas.microsoft.com/office/drawing/2014/main" val="10000"/>
                  </a:ext>
                </a:extLst>
              </a:tr>
              <a:tr h="370840">
                <a:tc>
                  <a:txBody>
                    <a:bodyPr/>
                    <a:lstStyle/>
                    <a:p>
                      <a:r>
                        <a:rPr lang="es-ES" dirty="0"/>
                        <a:t>se matricula en </a:t>
                      </a:r>
                    </a:p>
                  </a:txBody>
                  <a:tcPr/>
                </a:tc>
                <a:tc>
                  <a:txBody>
                    <a:bodyPr/>
                    <a:lstStyle/>
                    <a:p>
                      <a:r>
                        <a:rPr lang="es-ES" dirty="0"/>
                        <a:t>Alumno – Grupo </a:t>
                      </a:r>
                    </a:p>
                  </a:txBody>
                  <a:tcPr/>
                </a:tc>
                <a:tc>
                  <a:txBody>
                    <a:bodyPr/>
                    <a:lstStyle/>
                    <a:p>
                      <a:r>
                        <a:rPr lang="es-ES" dirty="0"/>
                        <a:t>N:M</a:t>
                      </a:r>
                    </a:p>
                  </a:txBody>
                  <a:tcPr/>
                </a:tc>
                <a:tc>
                  <a:txBody>
                    <a:bodyPr/>
                    <a:lstStyle/>
                    <a:p>
                      <a:r>
                        <a:rPr lang="es-ES" dirty="0"/>
                        <a:t>Calificación</a:t>
                      </a:r>
                    </a:p>
                  </a:txBody>
                  <a:tcPr/>
                </a:tc>
                <a:extLst>
                  <a:ext uri="{0D108BD9-81ED-4DB2-BD59-A6C34878D82A}">
                    <a16:rowId xmlns:a16="http://schemas.microsoft.com/office/drawing/2014/main" val="10001"/>
                  </a:ext>
                </a:extLst>
              </a:tr>
              <a:tr h="370840">
                <a:tc>
                  <a:txBody>
                    <a:bodyPr/>
                    <a:lstStyle/>
                    <a:p>
                      <a:r>
                        <a:rPr lang="es-ES" dirty="0"/>
                        <a:t>enseña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Profesor – Grupo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N:M</a:t>
                      </a:r>
                    </a:p>
                  </a:txBody>
                  <a:tcPr/>
                </a:tc>
                <a:tc>
                  <a:txBody>
                    <a:bodyPr/>
                    <a:lstStyle/>
                    <a:p>
                      <a:endParaRPr lang="es-ES"/>
                    </a:p>
                  </a:txBody>
                  <a:tcPr/>
                </a:tc>
                <a:extLst>
                  <a:ext uri="{0D108BD9-81ED-4DB2-BD59-A6C34878D82A}">
                    <a16:rowId xmlns:a16="http://schemas.microsoft.com/office/drawing/2014/main" val="10002"/>
                  </a:ext>
                </a:extLst>
              </a:tr>
              <a:tr h="370840">
                <a:tc>
                  <a:txBody>
                    <a:bodyPr/>
                    <a:lstStyle/>
                    <a:p>
                      <a:r>
                        <a:rPr lang="es-ES" dirty="0"/>
                        <a:t>impartida en </a:t>
                      </a:r>
                    </a:p>
                  </a:txBody>
                  <a:tcPr/>
                </a:tc>
                <a:tc>
                  <a:txBody>
                    <a:bodyPr/>
                    <a:lstStyle/>
                    <a:p>
                      <a:r>
                        <a:rPr lang="es-ES" dirty="0"/>
                        <a:t>Asignatura – Grupo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1:N</a:t>
                      </a:r>
                    </a:p>
                  </a:txBody>
                  <a:tcPr/>
                </a:tc>
                <a:tc>
                  <a:txBody>
                    <a:bodyPr/>
                    <a:lstStyle/>
                    <a:p>
                      <a:endParaRPr lang="es-ES"/>
                    </a:p>
                  </a:txBody>
                  <a:tcPr/>
                </a:tc>
                <a:extLst>
                  <a:ext uri="{0D108BD9-81ED-4DB2-BD59-A6C34878D82A}">
                    <a16:rowId xmlns:a16="http://schemas.microsoft.com/office/drawing/2014/main" val="10003"/>
                  </a:ext>
                </a:extLst>
              </a:tr>
              <a:tr h="370840">
                <a:tc>
                  <a:txBody>
                    <a:bodyPr/>
                    <a:lstStyle/>
                    <a:p>
                      <a:r>
                        <a:rPr lang="es-ES" dirty="0"/>
                        <a:t>asignada a </a:t>
                      </a:r>
                    </a:p>
                  </a:txBody>
                  <a:tcPr/>
                </a:tc>
                <a:tc>
                  <a:txBody>
                    <a:bodyPr/>
                    <a:lstStyle/>
                    <a:p>
                      <a:r>
                        <a:rPr lang="es-ES" dirty="0"/>
                        <a:t>Aula – Grupo </a:t>
                      </a:r>
                    </a:p>
                  </a:txBody>
                  <a:tcPr/>
                </a:tc>
                <a:tc>
                  <a:txBody>
                    <a:bodyPr/>
                    <a:lstStyle/>
                    <a:p>
                      <a:r>
                        <a:rPr lang="es-ES" dirty="0"/>
                        <a:t>N:M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Día, hora</a:t>
                      </a:r>
                    </a:p>
                  </a:txBody>
                  <a:tcPr/>
                </a:tc>
                <a:extLst>
                  <a:ext uri="{0D108BD9-81ED-4DB2-BD59-A6C34878D82A}">
                    <a16:rowId xmlns:a16="http://schemas.microsoft.com/office/drawing/2014/main" val="10004"/>
                  </a:ext>
                </a:extLst>
              </a:tr>
              <a:tr h="370840">
                <a:tc>
                  <a:txBody>
                    <a:bodyPr/>
                    <a:lstStyle/>
                    <a:p>
                      <a:r>
                        <a:rPr lang="es-ES" dirty="0"/>
                        <a:t>pertenece a </a:t>
                      </a:r>
                    </a:p>
                  </a:txBody>
                  <a:tcPr/>
                </a:tc>
                <a:tc>
                  <a:txBody>
                    <a:bodyPr/>
                    <a:lstStyle/>
                    <a:p>
                      <a:r>
                        <a:rPr lang="es-ES" dirty="0"/>
                        <a:t>Profesor – Departamento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N:1</a:t>
                      </a:r>
                    </a:p>
                  </a:txBody>
                  <a:tcPr/>
                </a:tc>
                <a:tc>
                  <a:txBody>
                    <a:bodyPr/>
                    <a:lstStyle/>
                    <a:p>
                      <a:endParaRPr lang="es-ES"/>
                    </a:p>
                  </a:txBody>
                  <a:tcPr/>
                </a:tc>
                <a:extLst>
                  <a:ext uri="{0D108BD9-81ED-4DB2-BD59-A6C34878D82A}">
                    <a16:rowId xmlns:a16="http://schemas.microsoft.com/office/drawing/2014/main" val="10005"/>
                  </a:ext>
                </a:extLst>
              </a:tr>
              <a:tr h="370840">
                <a:tc>
                  <a:txBody>
                    <a:bodyPr/>
                    <a:lstStyle/>
                    <a:p>
                      <a:r>
                        <a:rPr lang="es-ES" dirty="0"/>
                        <a:t>dirige</a:t>
                      </a:r>
                    </a:p>
                  </a:txBody>
                  <a:tcPr/>
                </a:tc>
                <a:tc>
                  <a:txBody>
                    <a:bodyPr/>
                    <a:lstStyle/>
                    <a:p>
                      <a:r>
                        <a:rPr lang="es-ES" dirty="0"/>
                        <a:t>Profesor – Departamento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1:1</a:t>
                      </a:r>
                    </a:p>
                  </a:txBody>
                  <a:tcPr/>
                </a:tc>
                <a:tc>
                  <a:txBody>
                    <a:bodyPr/>
                    <a:lstStyle/>
                    <a:p>
                      <a:endParaRPr lang="es-E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7675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a:t>
            </a:r>
          </a:p>
        </p:txBody>
      </p:sp>
      <p:sp>
        <p:nvSpPr>
          <p:cNvPr id="3" name="CuadroTexto 2"/>
          <p:cNvSpPr txBox="1"/>
          <p:nvPr/>
        </p:nvSpPr>
        <p:spPr>
          <a:xfrm>
            <a:off x="1036749" y="1640881"/>
            <a:ext cx="6747769" cy="646331"/>
          </a:xfrm>
          <a:prstGeom prst="rect">
            <a:avLst/>
          </a:prstGeom>
          <a:noFill/>
        </p:spPr>
        <p:txBody>
          <a:bodyPr wrap="square" rtlCol="0">
            <a:spAutoFit/>
          </a:bodyPr>
          <a:lstStyle/>
          <a:p>
            <a:r>
              <a:rPr lang="es-ES" b="1" dirty="0"/>
              <a:t>Diagrama de e/r</a:t>
            </a:r>
            <a:r>
              <a:rPr lang="es-ES" dirty="0"/>
              <a:t>. Realizar el diagrama entidad/relación correspondiente al caso práctico de la escuela presentado anteriormente</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749" y="1236562"/>
            <a:ext cx="7742976" cy="515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0598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Papel de las claves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en las relaciones N:N</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151425" y="3690485"/>
            <a:ext cx="6690885" cy="923330"/>
          </a:xfrm>
          <a:prstGeom prst="rect">
            <a:avLst/>
          </a:prstGeom>
        </p:spPr>
        <p:txBody>
          <a:bodyPr wrap="square">
            <a:spAutoFit/>
          </a:bodyPr>
          <a:lstStyle/>
          <a:p>
            <a:pPr marL="285750" indent="-285750">
              <a:buFont typeface="Wingdings" panose="05000000000000000000" pitchFamily="2" charset="2"/>
              <a:buChar char="q"/>
            </a:pPr>
            <a:r>
              <a:rPr lang="es-ES" dirty="0">
                <a:solidFill>
                  <a:srgbClr val="003366"/>
                </a:solidFill>
                <a:latin typeface="Tahoma" panose="020B0604030504040204" pitchFamily="34" charset="0"/>
              </a:rPr>
              <a:t>Relaciones muchos a muchos (N:M)</a:t>
            </a:r>
            <a:r>
              <a:rPr lang="es-ES" dirty="0">
                <a:solidFill>
                  <a:srgbClr val="000000"/>
                </a:solidFill>
                <a:latin typeface="Tahoma" panose="020B0604030504040204" pitchFamily="34" charset="0"/>
              </a:rPr>
              <a:t>: La clave primaria será la unión de las claves primarias de las entidades participantes en la relación.</a:t>
            </a:r>
          </a:p>
        </p:txBody>
      </p:sp>
      <p:sp>
        <p:nvSpPr>
          <p:cNvPr id="8" name="Rectángulo 7"/>
          <p:cNvSpPr/>
          <p:nvPr/>
        </p:nvSpPr>
        <p:spPr>
          <a:xfrm>
            <a:off x="817497" y="1753730"/>
            <a:ext cx="7358743" cy="646331"/>
          </a:xfrm>
          <a:prstGeom prst="rect">
            <a:avLst/>
          </a:prstGeom>
        </p:spPr>
        <p:txBody>
          <a:bodyPr wrap="square">
            <a:spAutoFit/>
          </a:bodyPr>
          <a:lstStyle/>
          <a:p>
            <a:r>
              <a:rPr lang="es-ES" dirty="0">
                <a:solidFill>
                  <a:srgbClr val="000000"/>
                </a:solidFill>
                <a:latin typeface="Tahoma" panose="020B0604030504040204" pitchFamily="34" charset="0"/>
              </a:rPr>
              <a:t>Las claves nos permiten diferenciar entre si las distintas entidades…</a:t>
            </a:r>
          </a:p>
          <a:p>
            <a:r>
              <a:rPr lang="es-ES" dirty="0">
                <a:solidFill>
                  <a:srgbClr val="000000"/>
                </a:solidFill>
                <a:latin typeface="Tahoma" panose="020B0604030504040204" pitchFamily="34" charset="0"/>
              </a:rPr>
              <a:t>concepto que podríamos aplicar de la siguiente forma a las relaciones:</a:t>
            </a:r>
          </a:p>
        </p:txBody>
      </p:sp>
      <p:sp>
        <p:nvSpPr>
          <p:cNvPr id="9" name="Rectángulo 8"/>
          <p:cNvSpPr/>
          <p:nvPr/>
        </p:nvSpPr>
        <p:spPr>
          <a:xfrm>
            <a:off x="1235871" y="2643497"/>
            <a:ext cx="4838358" cy="646331"/>
          </a:xfrm>
          <a:prstGeom prst="rect">
            <a:avLst/>
          </a:prstGeom>
        </p:spPr>
        <p:txBody>
          <a:bodyPr wrap="square">
            <a:spAutoFit/>
          </a:bodyPr>
          <a:lstStyle/>
          <a:p>
            <a:r>
              <a:rPr lang="es-ES" dirty="0">
                <a:solidFill>
                  <a:srgbClr val="000000"/>
                </a:solidFill>
                <a:latin typeface="Tahoma" panose="020B0604030504040204" pitchFamily="34" charset="0"/>
              </a:rPr>
              <a:t>Las claves de las relaciones vienen definidas</a:t>
            </a:r>
          </a:p>
          <a:p>
            <a:r>
              <a:rPr lang="es-ES" dirty="0">
                <a:solidFill>
                  <a:srgbClr val="000000"/>
                </a:solidFill>
                <a:latin typeface="Tahoma" panose="020B0604030504040204" pitchFamily="34" charset="0"/>
              </a:rPr>
              <a:t>por las claves de las entidades relacionadas:</a:t>
            </a:r>
          </a:p>
        </p:txBody>
      </p:sp>
      <p:sp>
        <p:nvSpPr>
          <p:cNvPr id="3" name="2 CuadroTexto"/>
          <p:cNvSpPr txBox="1"/>
          <p:nvPr/>
        </p:nvSpPr>
        <p:spPr>
          <a:xfrm>
            <a:off x="817497" y="5433237"/>
            <a:ext cx="7358743" cy="646331"/>
          </a:xfrm>
          <a:prstGeom prst="rect">
            <a:avLst/>
          </a:prstGeom>
          <a:noFill/>
        </p:spPr>
        <p:txBody>
          <a:bodyPr wrap="square" rtlCol="0">
            <a:spAutoFit/>
          </a:bodyPr>
          <a:lstStyle/>
          <a:p>
            <a:r>
              <a:rPr lang="es-ES" dirty="0"/>
              <a:t>En consecuencia estas relaciones se reflejan  siempre en la aparición de una nueva tabla, correspondiente a la propia relación</a:t>
            </a:r>
          </a:p>
        </p:txBody>
      </p:sp>
    </p:spTree>
    <p:extLst>
      <p:ext uri="{BB962C8B-B14F-4D97-AF65-F5344CB8AC3E}">
        <p14:creationId xmlns:p14="http://schemas.microsoft.com/office/powerpoint/2010/main" val="1478336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Definición de tablas (1)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6" name="5 Flecha derecha"/>
          <p:cNvSpPr/>
          <p:nvPr/>
        </p:nvSpPr>
        <p:spPr>
          <a:xfrm>
            <a:off x="4216246" y="2946072"/>
            <a:ext cx="499440" cy="36325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4" name="13 CuadroTexto"/>
          <p:cNvSpPr txBox="1"/>
          <p:nvPr/>
        </p:nvSpPr>
        <p:spPr>
          <a:xfrm>
            <a:off x="1137117" y="5298689"/>
            <a:ext cx="6559083" cy="1200329"/>
          </a:xfrm>
          <a:prstGeom prst="rect">
            <a:avLst/>
          </a:prstGeom>
          <a:noFill/>
        </p:spPr>
        <p:txBody>
          <a:bodyPr wrap="square" rtlCol="0">
            <a:spAutoFit/>
          </a:bodyPr>
          <a:lstStyle/>
          <a:p>
            <a:r>
              <a:rPr lang="es-ES" dirty="0"/>
              <a:t>Entidades y relaciones N:N dan lugar a tablas</a:t>
            </a:r>
          </a:p>
          <a:p>
            <a:r>
              <a:rPr lang="es-ES" dirty="0"/>
              <a:t>Las tablas de relaciones distribuyen la </a:t>
            </a:r>
            <a:r>
              <a:rPr lang="es-ES" dirty="0" err="1"/>
              <a:t>cardinalidad</a:t>
            </a:r>
            <a:r>
              <a:rPr lang="es-ES" dirty="0"/>
              <a:t> N:N en varias 1:N</a:t>
            </a:r>
          </a:p>
          <a:p>
            <a:r>
              <a:rPr lang="es-ES" dirty="0"/>
              <a:t>La clave de la tabla de relación incluye las claves de cada una de las tablas que se relacionan en ella</a:t>
            </a:r>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187" y="1248231"/>
            <a:ext cx="3208332" cy="375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9638" y="1704756"/>
            <a:ext cx="3198186" cy="3209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3795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Papel de las claves</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en relaciones 1:N y 1:1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151423" y="1872318"/>
            <a:ext cx="6690885" cy="2031325"/>
          </a:xfrm>
          <a:prstGeom prst="rect">
            <a:avLst/>
          </a:prstGeom>
        </p:spPr>
        <p:txBody>
          <a:bodyPr wrap="square">
            <a:spAutoFit/>
          </a:bodyPr>
          <a:lstStyle/>
          <a:p>
            <a:pPr marL="285750" indent="-285750">
              <a:buFont typeface="Wingdings" panose="05000000000000000000" pitchFamily="2" charset="2"/>
              <a:buChar char="q"/>
            </a:pPr>
            <a:r>
              <a:rPr lang="es-ES" dirty="0">
                <a:solidFill>
                  <a:srgbClr val="003366"/>
                </a:solidFill>
                <a:latin typeface="Tahoma" panose="020B0604030504040204" pitchFamily="34" charset="0"/>
              </a:rPr>
              <a:t>Relaciones uno a muchos (1:N)</a:t>
            </a:r>
            <a:r>
              <a:rPr lang="es-ES" dirty="0">
                <a:solidFill>
                  <a:srgbClr val="000000"/>
                </a:solidFill>
                <a:latin typeface="Tahoma" panose="020B0604030504040204" pitchFamily="34" charset="0"/>
              </a:rPr>
              <a:t>: La clave de la relación es la clave primaria de la entidad que interviene en la relación con </a:t>
            </a:r>
            <a:r>
              <a:rPr lang="es-ES" dirty="0" err="1">
                <a:solidFill>
                  <a:srgbClr val="000000"/>
                </a:solidFill>
                <a:latin typeface="Tahoma" panose="020B0604030504040204" pitchFamily="34" charset="0"/>
              </a:rPr>
              <a:t>cardinalidad</a:t>
            </a:r>
            <a:r>
              <a:rPr lang="es-ES" dirty="0">
                <a:solidFill>
                  <a:srgbClr val="000000"/>
                </a:solidFill>
                <a:latin typeface="Tahoma" panose="020B0604030504040204" pitchFamily="34" charset="0"/>
              </a:rPr>
              <a:t> N.</a:t>
            </a:r>
          </a:p>
          <a:p>
            <a:pPr marL="285750" indent="-285750">
              <a:buFont typeface="Wingdings" panose="05000000000000000000" pitchFamily="2" charset="2"/>
              <a:buChar char="q"/>
            </a:pPr>
            <a:r>
              <a:rPr lang="es-ES" dirty="0">
                <a:solidFill>
                  <a:srgbClr val="003366"/>
                </a:solidFill>
                <a:latin typeface="Tahoma" panose="020B0604030504040204" pitchFamily="34" charset="0"/>
              </a:rPr>
              <a:t>Relaciones uno a uno (1:1)</a:t>
            </a:r>
            <a:r>
              <a:rPr lang="es-ES" dirty="0">
                <a:solidFill>
                  <a:srgbClr val="000000"/>
                </a:solidFill>
                <a:latin typeface="Tahoma" panose="020B0604030504040204" pitchFamily="34" charset="0"/>
              </a:rPr>
              <a:t>: Las claves primarias de las entidades participantes son claves candidatas de la relación entre entidades, por lo que puede elegirse cualquiera de ellas.</a:t>
            </a:r>
            <a:endParaRPr lang="es-ES" dirty="0"/>
          </a:p>
        </p:txBody>
      </p:sp>
      <p:sp>
        <p:nvSpPr>
          <p:cNvPr id="3" name="2 CuadroTexto"/>
          <p:cNvSpPr txBox="1"/>
          <p:nvPr/>
        </p:nvSpPr>
        <p:spPr>
          <a:xfrm>
            <a:off x="1133767" y="4197075"/>
            <a:ext cx="6974072" cy="1754326"/>
          </a:xfrm>
          <a:prstGeom prst="rect">
            <a:avLst/>
          </a:prstGeom>
          <a:noFill/>
        </p:spPr>
        <p:txBody>
          <a:bodyPr wrap="square" rtlCol="0">
            <a:spAutoFit/>
          </a:bodyPr>
          <a:lstStyle/>
          <a:p>
            <a:r>
              <a:rPr lang="es-ES" dirty="0"/>
              <a:t>Estas relaciones no tienen que dar necesariamente lugar a nuevas tablas, sino que pueden reflejarse como atributos en las ya existentes</a:t>
            </a:r>
          </a:p>
          <a:p>
            <a:pPr marL="285750" indent="-285750">
              <a:buFont typeface="Arial" panose="020B0604020202020204" pitchFamily="34" charset="0"/>
              <a:buChar char="•"/>
            </a:pPr>
            <a:r>
              <a:rPr lang="es-ES" dirty="0"/>
              <a:t>En una relación 1:N la clave de la tabla de </a:t>
            </a:r>
            <a:r>
              <a:rPr lang="es-ES" dirty="0" err="1"/>
              <a:t>cardinalidad</a:t>
            </a:r>
            <a:r>
              <a:rPr lang="es-ES" dirty="0"/>
              <a:t> 1 se incorpora como un atributo más en la tabla de </a:t>
            </a:r>
            <a:r>
              <a:rPr lang="es-ES" dirty="0" err="1"/>
              <a:t>cardinalidad</a:t>
            </a:r>
            <a:r>
              <a:rPr lang="es-ES" dirty="0"/>
              <a:t> N</a:t>
            </a:r>
          </a:p>
          <a:p>
            <a:pPr marL="285750" indent="-285750">
              <a:buFont typeface="Arial" panose="020B0604020202020204" pitchFamily="34" charset="0"/>
              <a:buChar char="•"/>
            </a:pPr>
            <a:r>
              <a:rPr lang="es-ES" dirty="0"/>
              <a:t>En la relación 1:1 la información de una de las tablas se incorpora en la otra  </a:t>
            </a:r>
          </a:p>
        </p:txBody>
      </p:sp>
    </p:spTree>
    <p:extLst>
      <p:ext uri="{BB962C8B-B14F-4D97-AF65-F5344CB8AC3E}">
        <p14:creationId xmlns:p14="http://schemas.microsoft.com/office/powerpoint/2010/main" val="1565600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Definición de tablas (2)</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6" name="5 Flecha derecha"/>
          <p:cNvSpPr/>
          <p:nvPr/>
        </p:nvSpPr>
        <p:spPr>
          <a:xfrm>
            <a:off x="4216246" y="2946072"/>
            <a:ext cx="499440" cy="36325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pic>
        <p:nvPicPr>
          <p:cNvPr id="2050" name="Picture 2"/>
          <p:cNvPicPr>
            <a:picLocks noChangeAspect="1" noChangeArrowheads="1"/>
          </p:cNvPicPr>
          <p:nvPr/>
        </p:nvPicPr>
        <p:blipFill>
          <a:blip r:embed="rId4">
            <a:clrChange>
              <a:clrFrom>
                <a:srgbClr val="F6F7FD"/>
              </a:clrFrom>
              <a:clrTo>
                <a:srgbClr val="F6F7FD">
                  <a:alpha val="0"/>
                </a:srgbClr>
              </a:clrTo>
            </a:clrChange>
            <a:extLst>
              <a:ext uri="{28A0092B-C50C-407E-A947-70E740481C1C}">
                <a14:useLocalDpi xmlns:a14="http://schemas.microsoft.com/office/drawing/2010/main" val="0"/>
              </a:ext>
            </a:extLst>
          </a:blip>
          <a:srcRect/>
          <a:stretch>
            <a:fillRect/>
          </a:stretch>
        </p:blipFill>
        <p:spPr bwMode="auto">
          <a:xfrm>
            <a:off x="848610" y="1847849"/>
            <a:ext cx="3867075" cy="375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3558" y="1662923"/>
            <a:ext cx="2519473" cy="4123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Flecha derecha"/>
          <p:cNvSpPr/>
          <p:nvPr/>
        </p:nvSpPr>
        <p:spPr>
          <a:xfrm>
            <a:off x="4764118" y="3543223"/>
            <a:ext cx="499440" cy="36325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16914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Definición de tablas (3)</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6" name="5 Flecha derecha"/>
          <p:cNvSpPr/>
          <p:nvPr/>
        </p:nvSpPr>
        <p:spPr>
          <a:xfrm>
            <a:off x="4216246" y="2946072"/>
            <a:ext cx="499440" cy="36325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pic>
        <p:nvPicPr>
          <p:cNvPr id="2050" name="Picture 2"/>
          <p:cNvPicPr>
            <a:picLocks noChangeAspect="1" noChangeArrowheads="1"/>
          </p:cNvPicPr>
          <p:nvPr/>
        </p:nvPicPr>
        <p:blipFill>
          <a:blip r:embed="rId4">
            <a:clrChange>
              <a:clrFrom>
                <a:srgbClr val="F6F7FD"/>
              </a:clrFrom>
              <a:clrTo>
                <a:srgbClr val="F6F7FD">
                  <a:alpha val="0"/>
                </a:srgbClr>
              </a:clrTo>
            </a:clrChange>
            <a:extLst>
              <a:ext uri="{28A0092B-C50C-407E-A947-70E740481C1C}">
                <a14:useLocalDpi xmlns:a14="http://schemas.microsoft.com/office/drawing/2010/main" val="0"/>
              </a:ext>
            </a:extLst>
          </a:blip>
          <a:srcRect/>
          <a:stretch>
            <a:fillRect/>
          </a:stretch>
        </p:blipFill>
        <p:spPr bwMode="auto">
          <a:xfrm>
            <a:off x="848610" y="1847849"/>
            <a:ext cx="3867075" cy="375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Flecha derecha"/>
          <p:cNvSpPr/>
          <p:nvPr/>
        </p:nvSpPr>
        <p:spPr>
          <a:xfrm>
            <a:off x="4764118" y="3543223"/>
            <a:ext cx="499440" cy="36325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pic>
        <p:nvPicPr>
          <p:cNvPr id="307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3558" y="1444114"/>
            <a:ext cx="2561563" cy="477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5635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25277"/>
            <a:ext cx="9014908" cy="936136"/>
          </a:xfrm>
        </p:spPr>
        <p:txBody>
          <a:bodyPr>
            <a:noAutofit/>
          </a:bodyPr>
          <a:lstStyle/>
          <a:p>
            <a:pPr lvl="0" algn="ctr" defTabSz="762000">
              <a:lnSpc>
                <a:spcPct val="100000"/>
              </a:lnSpc>
              <a:spcBef>
                <a:spcPts val="0"/>
              </a:spcBef>
              <a:defRPr/>
            </a:pPr>
            <a:r>
              <a:rPr lang="es-ES" sz="2800" b="1" i="1" dirty="0">
                <a:solidFill>
                  <a:srgbClr val="04617B"/>
                </a:solidFill>
                <a:effectLst>
                  <a:outerShdw blurRad="38100" dist="38100" dir="2700000" algn="tl">
                    <a:srgbClr val="C0C0C0"/>
                  </a:outerShdw>
                </a:effectLst>
                <a:latin typeface="Constantia"/>
                <a:cs typeface="+mn-cs"/>
              </a:rPr>
              <a:t>Módulo 2. Programación web en el entorno servidor</a:t>
            </a:r>
            <a:br>
              <a:rPr lang="es-ES" sz="2800" b="1" i="1" dirty="0">
                <a:solidFill>
                  <a:srgbClr val="04617B"/>
                </a:solidFill>
                <a:effectLst>
                  <a:outerShdw blurRad="38100" dist="38100" dir="2700000" algn="tl">
                    <a:srgbClr val="C0C0C0"/>
                  </a:outerShdw>
                </a:effectLst>
                <a:latin typeface="Constantia"/>
                <a:cs typeface="+mn-cs"/>
              </a:rPr>
            </a:br>
            <a:r>
              <a:rPr lang="es-ES" sz="2800" b="1" i="1" dirty="0">
                <a:solidFill>
                  <a:srgbClr val="04617B"/>
                </a:solidFill>
                <a:effectLst>
                  <a:outerShdw blurRad="38100" dist="38100" dir="2700000" algn="tl">
                    <a:srgbClr val="C0C0C0"/>
                  </a:outerShdw>
                </a:effectLst>
                <a:latin typeface="Constantia"/>
                <a:cs typeface="+mn-cs"/>
              </a:rPr>
              <a:t>(UF2.3)</a:t>
            </a:r>
          </a:p>
        </p:txBody>
      </p:sp>
      <p:pic>
        <p:nvPicPr>
          <p:cNvPr id="4" name="Imagen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394" y="2319911"/>
            <a:ext cx="8546492" cy="2073233"/>
          </a:xfrm>
          <a:prstGeom prst="rect">
            <a:avLst/>
          </a:prstGeom>
        </p:spPr>
      </p:pic>
    </p:spTree>
    <p:extLst>
      <p:ext uri="{BB962C8B-B14F-4D97-AF65-F5344CB8AC3E}">
        <p14:creationId xmlns:p14="http://schemas.microsoft.com/office/powerpoint/2010/main" val="3449492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(1b).</a:t>
            </a:r>
          </a:p>
        </p:txBody>
      </p:sp>
      <p:sp>
        <p:nvSpPr>
          <p:cNvPr id="3" name="CuadroTexto 2"/>
          <p:cNvSpPr txBox="1"/>
          <p:nvPr/>
        </p:nvSpPr>
        <p:spPr>
          <a:xfrm>
            <a:off x="1036749" y="1640881"/>
            <a:ext cx="6747769" cy="923330"/>
          </a:xfrm>
          <a:prstGeom prst="rect">
            <a:avLst/>
          </a:prstGeom>
          <a:noFill/>
        </p:spPr>
        <p:txBody>
          <a:bodyPr wrap="square" rtlCol="0">
            <a:spAutoFit/>
          </a:bodyPr>
          <a:lstStyle/>
          <a:p>
            <a:r>
              <a:rPr lang="es-ES" b="1" dirty="0">
                <a:solidFill>
                  <a:prstClr val="black"/>
                </a:solidFill>
              </a:rPr>
              <a:t>Diagrama de tablas</a:t>
            </a:r>
            <a:r>
              <a:rPr lang="es-ES" dirty="0">
                <a:solidFill>
                  <a:prstClr val="black"/>
                </a:solidFill>
              </a:rPr>
              <a:t>. A partir del diagrama entidad/relación, realizar el diagrama de tablas correspondiente al caso práctico de la escuela presentado anteriormente</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163719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1</a:t>
            </a:r>
          </a:p>
        </p:txBody>
      </p:sp>
      <p:sp>
        <p:nvSpPr>
          <p:cNvPr id="5" name="4 Marcador de contenido"/>
          <p:cNvSpPr>
            <a:spLocks noGrp="1"/>
          </p:cNvSpPr>
          <p:nvPr>
            <p:ph idx="1"/>
          </p:nvPr>
        </p:nvSpPr>
        <p:spPr/>
        <p:txBody>
          <a:bodyPr/>
          <a:lstStyle/>
          <a:p>
            <a:r>
              <a:rPr lang="es-ES" dirty="0"/>
              <a:t>Arquitectura Web: Bases de datos en el servidor</a:t>
            </a:r>
          </a:p>
          <a:p>
            <a:r>
              <a:rPr lang="es-ES" dirty="0"/>
              <a:t>Bases de datos (DDBB)</a:t>
            </a:r>
          </a:p>
          <a:p>
            <a:pPr lvl="1"/>
            <a:r>
              <a:rPr lang="es-ES" dirty="0"/>
              <a:t>Concepto de DB. Gestores de DDBB</a:t>
            </a:r>
          </a:p>
          <a:p>
            <a:pPr lvl="1"/>
            <a:r>
              <a:rPr lang="es-ES" dirty="0"/>
              <a:t>DDBB Relacionales. Tablas y registros</a:t>
            </a:r>
          </a:p>
          <a:p>
            <a:r>
              <a:rPr lang="es-ES" dirty="0"/>
              <a:t>Diseño: Modelo entidad / relación (e/r)</a:t>
            </a:r>
          </a:p>
          <a:p>
            <a:pPr lvl="1"/>
            <a:r>
              <a:rPr lang="es-ES" dirty="0"/>
              <a:t>Tipos de atributos. Claves</a:t>
            </a:r>
          </a:p>
          <a:p>
            <a:pPr lvl="1"/>
            <a:r>
              <a:rPr lang="es-ES" dirty="0"/>
              <a:t>Relaciones. Representación del modelo</a:t>
            </a:r>
          </a:p>
          <a:p>
            <a:r>
              <a:rPr lang="es-ES" dirty="0"/>
              <a:t>Caso práctico: una escuela</a:t>
            </a:r>
          </a:p>
          <a:p>
            <a:pPr lvl="1"/>
            <a:r>
              <a:rPr lang="es-ES" dirty="0"/>
              <a:t>Requerimientos. Tabla plana. Relaciones</a:t>
            </a:r>
          </a:p>
          <a:p>
            <a:pPr lvl="1"/>
            <a:r>
              <a:rPr lang="es-ES" dirty="0"/>
              <a:t>Diagramas e/r. </a:t>
            </a:r>
          </a:p>
          <a:p>
            <a:pPr lvl="1"/>
            <a:r>
              <a:rPr lang="es-ES" dirty="0"/>
              <a:t>Relaciones, claves y diagramas de tablas</a:t>
            </a:r>
          </a:p>
        </p:txBody>
      </p:sp>
    </p:spTree>
    <p:extLst>
      <p:ext uri="{BB962C8B-B14F-4D97-AF65-F5344CB8AC3E}">
        <p14:creationId xmlns:p14="http://schemas.microsoft.com/office/powerpoint/2010/main" val="1988179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Modelo relacional y normalización</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69561" y="3877432"/>
            <a:ext cx="6533447" cy="923330"/>
          </a:xfrm>
          <a:prstGeom prst="rect">
            <a:avLst/>
          </a:prstGeom>
        </p:spPr>
        <p:txBody>
          <a:bodyPr wrap="square">
            <a:spAutoFit/>
          </a:bodyPr>
          <a:lstStyle/>
          <a:p>
            <a:r>
              <a:rPr lang="es-ES" dirty="0"/>
              <a:t>La </a:t>
            </a:r>
            <a:r>
              <a:rPr lang="es-ES" b="1" dirty="0"/>
              <a:t>normalización</a:t>
            </a:r>
            <a:r>
              <a:rPr lang="es-ES" dirty="0"/>
              <a:t> consiste en aplicar una serie de reglas a las relaciones obtenidas como parte del proceso que </a:t>
            </a:r>
            <a:r>
              <a:rPr lang="es-ES" b="1" dirty="0"/>
              <a:t>transforma el modelo entidad-relación en el modelo relacional</a:t>
            </a:r>
            <a:r>
              <a:rPr lang="es-ES" dirty="0"/>
              <a:t>.</a:t>
            </a:r>
          </a:p>
        </p:txBody>
      </p:sp>
      <p:sp>
        <p:nvSpPr>
          <p:cNvPr id="5" name="CuadroTexto 4"/>
          <p:cNvSpPr txBox="1"/>
          <p:nvPr/>
        </p:nvSpPr>
        <p:spPr>
          <a:xfrm>
            <a:off x="1198172" y="5475636"/>
            <a:ext cx="1523999" cy="646331"/>
          </a:xfrm>
          <a:prstGeom prst="rect">
            <a:avLst/>
          </a:prstGeom>
          <a:noFill/>
        </p:spPr>
        <p:txBody>
          <a:bodyPr wrap="square" rtlCol="0">
            <a:spAutoFit/>
          </a:bodyPr>
          <a:lstStyle/>
          <a:p>
            <a:r>
              <a:rPr lang="es-ES" dirty="0"/>
              <a:t>Objetivo de la normalización</a:t>
            </a:r>
          </a:p>
        </p:txBody>
      </p:sp>
      <p:sp>
        <p:nvSpPr>
          <p:cNvPr id="7" name="Rectángulo 6"/>
          <p:cNvSpPr/>
          <p:nvPr/>
        </p:nvSpPr>
        <p:spPr>
          <a:xfrm>
            <a:off x="3671247" y="5060138"/>
            <a:ext cx="4046724" cy="1477328"/>
          </a:xfrm>
          <a:prstGeom prst="rect">
            <a:avLst/>
          </a:prstGeom>
        </p:spPr>
        <p:txBody>
          <a:bodyPr wrap="square">
            <a:spAutoFit/>
          </a:bodyPr>
          <a:lstStyle/>
          <a:p>
            <a:pPr marL="285750" indent="-285750">
              <a:buFont typeface="Arial" panose="020B0604020202020204" pitchFamily="34" charset="0"/>
              <a:buChar char="•"/>
            </a:pPr>
            <a:r>
              <a:rPr lang="es-ES" dirty="0"/>
              <a:t>Evitar la redundancia de los datos.</a:t>
            </a:r>
          </a:p>
          <a:p>
            <a:pPr marL="285750" indent="-285750">
              <a:buFont typeface="Arial" panose="020B0604020202020204" pitchFamily="34" charset="0"/>
              <a:buChar char="•"/>
            </a:pPr>
            <a:r>
              <a:rPr lang="es-ES" dirty="0"/>
              <a:t>Evitar problemas de actualización de los datos en las tablas.</a:t>
            </a:r>
          </a:p>
          <a:p>
            <a:pPr marL="285750" indent="-285750">
              <a:buFont typeface="Arial" panose="020B0604020202020204" pitchFamily="34" charset="0"/>
              <a:buChar char="•"/>
            </a:pPr>
            <a:r>
              <a:rPr lang="es-ES" dirty="0"/>
              <a:t>Proteger la integridad de los datos, garantizando dependencias lógicas.</a:t>
            </a:r>
          </a:p>
        </p:txBody>
      </p:sp>
      <p:cxnSp>
        <p:nvCxnSpPr>
          <p:cNvPr id="9" name="Conector recto de flecha 8"/>
          <p:cNvCxnSpPr>
            <a:stCxn id="5" idx="3"/>
            <a:endCxn id="7" idx="1"/>
          </p:cNvCxnSpPr>
          <p:nvPr/>
        </p:nvCxnSpPr>
        <p:spPr>
          <a:xfrm>
            <a:off x="2722171" y="5798802"/>
            <a:ext cx="949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198172" y="1767279"/>
            <a:ext cx="6909667" cy="646331"/>
          </a:xfrm>
          <a:prstGeom prst="rect">
            <a:avLst/>
          </a:prstGeom>
        </p:spPr>
        <p:txBody>
          <a:bodyPr wrap="square">
            <a:spAutoFit/>
          </a:bodyPr>
          <a:lstStyle/>
          <a:p>
            <a:r>
              <a:rPr lang="es-ES" dirty="0"/>
              <a:t>En el modelo relacional, las entidades y las relaciones dan lugar a </a:t>
            </a:r>
            <a:r>
              <a:rPr lang="es-ES" b="1" dirty="0"/>
              <a:t>tablas</a:t>
            </a:r>
            <a:r>
              <a:rPr lang="es-ES" dirty="0"/>
              <a:t>, que deben cumplir con algunas restricciones:</a:t>
            </a:r>
          </a:p>
        </p:txBody>
      </p:sp>
      <p:sp>
        <p:nvSpPr>
          <p:cNvPr id="14" name="Rectángulo 13"/>
          <p:cNvSpPr/>
          <p:nvPr/>
        </p:nvSpPr>
        <p:spPr>
          <a:xfrm>
            <a:off x="1407017" y="2512541"/>
            <a:ext cx="6789925" cy="923330"/>
          </a:xfrm>
          <a:prstGeom prst="rect">
            <a:avLst/>
          </a:prstGeom>
        </p:spPr>
        <p:txBody>
          <a:bodyPr wrap="square">
            <a:spAutoFit/>
          </a:bodyPr>
          <a:lstStyle/>
          <a:p>
            <a:pPr marL="285750" indent="-285750">
              <a:buFont typeface="Arial" panose="020B0604020202020204" pitchFamily="34" charset="0"/>
              <a:buChar char="•"/>
            </a:pPr>
            <a:r>
              <a:rPr lang="es-ES" dirty="0"/>
              <a:t>Cada tabla debe tener su nombre único.</a:t>
            </a:r>
          </a:p>
          <a:p>
            <a:pPr marL="285750" indent="-285750">
              <a:buFont typeface="Arial" panose="020B0604020202020204" pitchFamily="34" charset="0"/>
              <a:buChar char="•"/>
            </a:pPr>
            <a:r>
              <a:rPr lang="es-ES" dirty="0"/>
              <a:t>No puede haber dos filas iguales. No se permiten los duplicados.</a:t>
            </a:r>
          </a:p>
          <a:p>
            <a:pPr marL="285750" indent="-285750">
              <a:buFont typeface="Arial" panose="020B0604020202020204" pitchFamily="34" charset="0"/>
              <a:buChar char="•"/>
            </a:pPr>
            <a:r>
              <a:rPr lang="es-ES" dirty="0"/>
              <a:t>Todos los datos en una columna deben ser del mismo tipo.</a:t>
            </a:r>
          </a:p>
        </p:txBody>
      </p:sp>
    </p:spTree>
    <p:extLst>
      <p:ext uri="{BB962C8B-B14F-4D97-AF65-F5344CB8AC3E}">
        <p14:creationId xmlns:p14="http://schemas.microsoft.com/office/powerpoint/2010/main" val="279618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Formas Normales</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713488" y="1572733"/>
            <a:ext cx="5290457" cy="1477328"/>
          </a:xfrm>
          <a:prstGeom prst="rect">
            <a:avLst/>
          </a:prstGeom>
        </p:spPr>
        <p:txBody>
          <a:bodyPr wrap="square">
            <a:spAutoFit/>
          </a:bodyPr>
          <a:lstStyle/>
          <a:p>
            <a:r>
              <a:rPr lang="es-ES" dirty="0"/>
              <a:t>Son los sucesivos niveles inclusivos en el proceso de normalización de una base de datos. Aunque hay hasta seis niveles principales (y otros 3 que los complementan), los de uso más común son los tres primeros, definidos inicialmente por Edgar F. </a:t>
            </a:r>
            <a:r>
              <a:rPr lang="es-ES" dirty="0" err="1"/>
              <a:t>Codd</a:t>
            </a:r>
            <a:r>
              <a:rPr lang="es-ES" dirty="0"/>
              <a:t>.</a:t>
            </a:r>
          </a:p>
        </p:txBody>
      </p:sp>
      <p:sp>
        <p:nvSpPr>
          <p:cNvPr id="6" name="Rectángulo 5"/>
          <p:cNvSpPr/>
          <p:nvPr/>
        </p:nvSpPr>
        <p:spPr>
          <a:xfrm>
            <a:off x="974935" y="5382832"/>
            <a:ext cx="7319979" cy="923330"/>
          </a:xfrm>
          <a:prstGeom prst="rect">
            <a:avLst/>
          </a:prstGeom>
        </p:spPr>
        <p:txBody>
          <a:bodyPr wrap="square">
            <a:spAutoFit/>
          </a:bodyPr>
          <a:lstStyle/>
          <a:p>
            <a:r>
              <a:rPr lang="es-ES" b="1" dirty="0">
                <a:solidFill>
                  <a:srgbClr val="4A7598"/>
                </a:solidFill>
              </a:rPr>
              <a:t>3FN</a:t>
            </a:r>
            <a:r>
              <a:rPr lang="es-ES" dirty="0"/>
              <a:t> existe una total </a:t>
            </a:r>
            <a:r>
              <a:rPr lang="es-ES" b="1" dirty="0"/>
              <a:t>independencia funcional transitiva </a:t>
            </a:r>
            <a:r>
              <a:rPr lang="es-ES" dirty="0"/>
              <a:t>entre los atributos que no son clave; es decir el valor de un atributo no puede determinarse a partir de los valores de otros atributos que no formen una clave candidata.</a:t>
            </a:r>
          </a:p>
        </p:txBody>
      </p:sp>
      <p:pic>
        <p:nvPicPr>
          <p:cNvPr id="12290" name="Picture 2" descr="File:Edgar F Cod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03" y="1572733"/>
            <a:ext cx="1395225" cy="1983732"/>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2713488" y="3354067"/>
            <a:ext cx="5211312" cy="646331"/>
          </a:xfrm>
          <a:prstGeom prst="rect">
            <a:avLst/>
          </a:prstGeom>
        </p:spPr>
        <p:txBody>
          <a:bodyPr wrap="square">
            <a:spAutoFit/>
          </a:bodyPr>
          <a:lstStyle/>
          <a:p>
            <a:r>
              <a:rPr lang="es-ES" b="1" dirty="0">
                <a:solidFill>
                  <a:srgbClr val="4A7598"/>
                </a:solidFill>
              </a:rPr>
              <a:t>1FN</a:t>
            </a:r>
            <a:r>
              <a:rPr lang="es-ES" dirty="0"/>
              <a:t> Todos los atributos de una relación o tabla toman </a:t>
            </a:r>
            <a:r>
              <a:rPr lang="es-ES" b="1" dirty="0"/>
              <a:t>valores atómicos</a:t>
            </a:r>
            <a:r>
              <a:rPr lang="es-ES" dirty="0"/>
              <a:t> y existe una clave primaria única.</a:t>
            </a:r>
          </a:p>
        </p:txBody>
      </p:sp>
      <p:sp>
        <p:nvSpPr>
          <p:cNvPr id="10" name="Rectángulo 9"/>
          <p:cNvSpPr/>
          <p:nvPr/>
        </p:nvSpPr>
        <p:spPr>
          <a:xfrm>
            <a:off x="1289229" y="4419454"/>
            <a:ext cx="6399029" cy="646331"/>
          </a:xfrm>
          <a:prstGeom prst="rect">
            <a:avLst/>
          </a:prstGeom>
        </p:spPr>
        <p:txBody>
          <a:bodyPr wrap="square">
            <a:spAutoFit/>
          </a:bodyPr>
          <a:lstStyle/>
          <a:p>
            <a:r>
              <a:rPr lang="es-ES" b="1" dirty="0">
                <a:solidFill>
                  <a:srgbClr val="4A7598"/>
                </a:solidFill>
              </a:rPr>
              <a:t>2FN</a:t>
            </a:r>
            <a:r>
              <a:rPr lang="es-ES" dirty="0"/>
              <a:t> Todos los atributos de una relación </a:t>
            </a:r>
            <a:r>
              <a:rPr lang="es-ES" b="1" dirty="0"/>
              <a:t>dependen funcionalmente </a:t>
            </a:r>
            <a:r>
              <a:rPr lang="es-ES" dirty="0"/>
              <a:t>de las claves candidatas de la relación (y no de partes de ellas).</a:t>
            </a:r>
          </a:p>
        </p:txBody>
      </p:sp>
    </p:spTree>
    <p:extLst>
      <p:ext uri="{BB962C8B-B14F-4D97-AF65-F5344CB8AC3E}">
        <p14:creationId xmlns:p14="http://schemas.microsoft.com/office/powerpoint/2010/main" val="1999047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Primera Forma Normal</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817498" y="3518346"/>
            <a:ext cx="7331232" cy="2862322"/>
          </a:xfrm>
          <a:prstGeom prst="rect">
            <a:avLst/>
          </a:prstGeom>
        </p:spPr>
        <p:txBody>
          <a:bodyPr wrap="square">
            <a:spAutoFit/>
          </a:bodyPr>
          <a:lstStyle/>
          <a:p>
            <a:pPr marL="285750" indent="-285750">
              <a:buFont typeface="Arial" panose="020B0604020202020204" pitchFamily="34" charset="0"/>
              <a:buChar char="•"/>
            </a:pPr>
            <a:r>
              <a:rPr lang="es-ES" dirty="0"/>
              <a:t>Todos los atributos de una relación o tabla toman </a:t>
            </a:r>
            <a:r>
              <a:rPr lang="es-ES" b="1" dirty="0"/>
              <a:t>valores atómicos</a:t>
            </a:r>
            <a:r>
              <a:rPr lang="es-ES" dirty="0"/>
              <a:t>. Un atributo es atómico si los elementos del dominio son indivisibles, mínimos.</a:t>
            </a:r>
          </a:p>
          <a:p>
            <a:pPr marL="285750" indent="-285750">
              <a:buFont typeface="Arial" panose="020B0604020202020204" pitchFamily="34" charset="0"/>
              <a:buChar char="•"/>
            </a:pPr>
            <a:r>
              <a:rPr lang="es-ES" dirty="0"/>
              <a:t>Existe una clave primaria única, que no contiene atributos nulos.</a:t>
            </a:r>
          </a:p>
          <a:p>
            <a:pPr marL="285750" indent="-285750">
              <a:buFont typeface="Arial" panose="020B0604020202020204" pitchFamily="34" charset="0"/>
              <a:buChar char="•"/>
            </a:pPr>
            <a:r>
              <a:rPr lang="es-ES" dirty="0"/>
              <a:t>No debe existir variación en el número de columnas.</a:t>
            </a:r>
          </a:p>
          <a:p>
            <a:pPr marL="285750" indent="-285750">
              <a:buFont typeface="Arial" panose="020B0604020202020204" pitchFamily="34" charset="0"/>
              <a:buChar char="•"/>
            </a:pPr>
            <a:r>
              <a:rPr lang="es-ES" dirty="0"/>
              <a:t>Los campos no clave deben identificarse por la clave, es decir deben depender funcionalmente de la clave.</a:t>
            </a:r>
          </a:p>
          <a:p>
            <a:pPr marL="285750" indent="-285750">
              <a:buFont typeface="Arial" panose="020B0604020202020204" pitchFamily="34" charset="0"/>
              <a:buChar char="•"/>
            </a:pPr>
            <a:r>
              <a:rPr lang="es-ES" dirty="0"/>
              <a:t>Debe existir una independencia del orden tanto de las filas como de las columnas, es decir, si los datos cambian de orden no deben cambiar sus significados</a:t>
            </a:r>
          </a:p>
          <a:p>
            <a:pPr marL="285750" indent="-285750">
              <a:buFont typeface="Arial" panose="020B0604020202020204" pitchFamily="34" charset="0"/>
              <a:buChar char="•"/>
            </a:pPr>
            <a:r>
              <a:rPr lang="es-ES" dirty="0"/>
              <a:t>Una tabla no puede tener múltiples valores en cada columna</a:t>
            </a:r>
          </a:p>
        </p:txBody>
      </p:sp>
      <p:sp>
        <p:nvSpPr>
          <p:cNvPr id="4" name="Rectángulo 3"/>
          <p:cNvSpPr/>
          <p:nvPr/>
        </p:nvSpPr>
        <p:spPr>
          <a:xfrm>
            <a:off x="2096907" y="1568467"/>
            <a:ext cx="6610390" cy="1477328"/>
          </a:xfrm>
          <a:prstGeom prst="rect">
            <a:avLst/>
          </a:prstGeom>
        </p:spPr>
        <p:txBody>
          <a:bodyPr wrap="square">
            <a:spAutoFit/>
          </a:bodyPr>
          <a:lstStyle/>
          <a:p>
            <a:pPr marL="285750" indent="-285750">
              <a:buFont typeface="Arial" panose="020B0604020202020204" pitchFamily="34" charset="0"/>
              <a:buChar char="•"/>
            </a:pPr>
            <a:r>
              <a:rPr lang="es-ES" b="1" dirty="0"/>
              <a:t>Eliminar</a:t>
            </a:r>
            <a:r>
              <a:rPr lang="es-ES" dirty="0"/>
              <a:t> grupos de </a:t>
            </a:r>
            <a:r>
              <a:rPr lang="es-ES" b="1" dirty="0"/>
              <a:t>datos repetidos </a:t>
            </a:r>
            <a:r>
              <a:rPr lang="es-ES" dirty="0"/>
              <a:t>en tablas individuales.</a:t>
            </a:r>
          </a:p>
          <a:p>
            <a:pPr marL="285750" indent="-285750">
              <a:buFont typeface="Arial" panose="020B0604020202020204" pitchFamily="34" charset="0"/>
              <a:buChar char="•"/>
            </a:pPr>
            <a:r>
              <a:rPr lang="es-ES" dirty="0"/>
              <a:t>Crear una </a:t>
            </a:r>
            <a:r>
              <a:rPr lang="es-ES" b="1" dirty="0"/>
              <a:t>tabla separada </a:t>
            </a:r>
            <a:r>
              <a:rPr lang="es-ES" dirty="0"/>
              <a:t>para cada conjunto de datos relacionados. Idealmente, entre las tablas habrá relaciones 1:N</a:t>
            </a:r>
          </a:p>
          <a:p>
            <a:pPr marL="285750" indent="-285750">
              <a:buFont typeface="Arial" panose="020B0604020202020204" pitchFamily="34" charset="0"/>
              <a:buChar char="•"/>
            </a:pPr>
            <a:r>
              <a:rPr lang="es-ES" dirty="0"/>
              <a:t>Identifique cada conjunto de datos relacionados con una clave principal. Ejemplo ID, </a:t>
            </a:r>
            <a:r>
              <a:rPr lang="es-ES" dirty="0" err="1"/>
              <a:t>Primary</a:t>
            </a:r>
            <a:r>
              <a:rPr lang="es-ES" dirty="0"/>
              <a:t> Key, FK. </a:t>
            </a:r>
          </a:p>
        </p:txBody>
      </p:sp>
      <p:sp>
        <p:nvSpPr>
          <p:cNvPr id="5" name="CuadroTexto 4"/>
          <p:cNvSpPr txBox="1"/>
          <p:nvPr/>
        </p:nvSpPr>
        <p:spPr>
          <a:xfrm>
            <a:off x="609600" y="1531986"/>
            <a:ext cx="1056508" cy="369332"/>
          </a:xfrm>
          <a:prstGeom prst="rect">
            <a:avLst/>
          </a:prstGeom>
          <a:noFill/>
        </p:spPr>
        <p:txBody>
          <a:bodyPr wrap="none" rtlCol="0">
            <a:spAutoFit/>
          </a:bodyPr>
          <a:lstStyle/>
          <a:p>
            <a:r>
              <a:rPr lang="es-ES" dirty="0"/>
              <a:t>Objetivos</a:t>
            </a:r>
          </a:p>
        </p:txBody>
      </p:sp>
      <p:sp>
        <p:nvSpPr>
          <p:cNvPr id="7" name="CuadroTexto 6"/>
          <p:cNvSpPr txBox="1"/>
          <p:nvPr/>
        </p:nvSpPr>
        <p:spPr>
          <a:xfrm>
            <a:off x="609600" y="3045795"/>
            <a:ext cx="1537600" cy="369332"/>
          </a:xfrm>
          <a:prstGeom prst="rect">
            <a:avLst/>
          </a:prstGeom>
          <a:noFill/>
        </p:spPr>
        <p:txBody>
          <a:bodyPr wrap="none" rtlCol="0">
            <a:spAutoFit/>
          </a:bodyPr>
          <a:lstStyle/>
          <a:p>
            <a:r>
              <a:rPr lang="es-ES" dirty="0"/>
              <a:t>Procedimiento</a:t>
            </a:r>
          </a:p>
        </p:txBody>
      </p:sp>
    </p:spTree>
    <p:extLst>
      <p:ext uri="{BB962C8B-B14F-4D97-AF65-F5344CB8AC3E}">
        <p14:creationId xmlns:p14="http://schemas.microsoft.com/office/powerpoint/2010/main" val="877724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Primera Forma Normal.</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Caso práctico</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044080" y="3770551"/>
            <a:ext cx="7063759" cy="1754326"/>
          </a:xfrm>
          <a:prstGeom prst="rect">
            <a:avLst/>
          </a:prstGeom>
        </p:spPr>
        <p:txBody>
          <a:bodyPr wrap="square">
            <a:spAutoFit/>
          </a:bodyPr>
          <a:lstStyle/>
          <a:p>
            <a:r>
              <a:rPr lang="es-ES" dirty="0"/>
              <a:t>¿Qué sucede cuando se agrega un tercer proveedor? Agregar un campo no es la respuesta, ya que requiere de programación y modificación de tablas y la necesidad de repetirlo cada vez que se agregué a un nuevo proveedor. En su lugar, se deberá poner toda la información del proveedor en una </a:t>
            </a:r>
            <a:r>
              <a:rPr lang="es-ES" b="1" dirty="0"/>
              <a:t>tabla independiente </a:t>
            </a:r>
            <a:r>
              <a:rPr lang="es-ES" dirty="0"/>
              <a:t>denominada </a:t>
            </a:r>
            <a:r>
              <a:rPr lang="es-ES" b="1" dirty="0"/>
              <a:t>Proveedores</a:t>
            </a:r>
            <a:r>
              <a:rPr lang="es-ES" dirty="0"/>
              <a:t>, y vincular el inventario con </a:t>
            </a:r>
          </a:p>
          <a:p>
            <a:r>
              <a:rPr lang="es-ES" dirty="0"/>
              <a:t>los proveedores por medio de una clave o de sus claves. </a:t>
            </a:r>
          </a:p>
        </p:txBody>
      </p:sp>
      <p:sp>
        <p:nvSpPr>
          <p:cNvPr id="6" name="Rectángulo 5"/>
          <p:cNvSpPr/>
          <p:nvPr/>
        </p:nvSpPr>
        <p:spPr>
          <a:xfrm>
            <a:off x="1044080" y="2037893"/>
            <a:ext cx="7392349" cy="369332"/>
          </a:xfrm>
          <a:prstGeom prst="rect">
            <a:avLst/>
          </a:prstGeom>
        </p:spPr>
        <p:txBody>
          <a:bodyPr wrap="square">
            <a:spAutoFit/>
          </a:bodyPr>
          <a:lstStyle/>
          <a:p>
            <a:r>
              <a:rPr lang="es-ES" dirty="0"/>
              <a:t>No utilizar varios campos en una sola tabla para almacenar datos similares. </a:t>
            </a:r>
          </a:p>
        </p:txBody>
      </p:sp>
      <p:sp>
        <p:nvSpPr>
          <p:cNvPr id="7" name="Rectángulo 6"/>
          <p:cNvSpPr/>
          <p:nvPr/>
        </p:nvSpPr>
        <p:spPr>
          <a:xfrm>
            <a:off x="1044080" y="2627223"/>
            <a:ext cx="6694866" cy="923330"/>
          </a:xfrm>
          <a:prstGeom prst="rect">
            <a:avLst/>
          </a:prstGeom>
        </p:spPr>
        <p:txBody>
          <a:bodyPr wrap="square">
            <a:spAutoFit/>
          </a:bodyPr>
          <a:lstStyle/>
          <a:p>
            <a:r>
              <a:rPr lang="es-ES" dirty="0"/>
              <a:t>Por ejemplo, para el seguimiento de un artículo del inventario que proviene de dos fuentes diferentes, el registro puede contener campos para el </a:t>
            </a:r>
            <a:r>
              <a:rPr lang="es-ES" b="1" dirty="0"/>
              <a:t>código de proveedor 1 </a:t>
            </a:r>
            <a:r>
              <a:rPr lang="es-ES" dirty="0"/>
              <a:t>y un </a:t>
            </a:r>
            <a:r>
              <a:rPr lang="es-ES" b="1" dirty="0"/>
              <a:t>código de proveedor 2</a:t>
            </a:r>
            <a:r>
              <a:rPr lang="es-ES" dirty="0"/>
              <a:t>.</a:t>
            </a:r>
          </a:p>
        </p:txBody>
      </p:sp>
    </p:spTree>
    <p:extLst>
      <p:ext uri="{BB962C8B-B14F-4D97-AF65-F5344CB8AC3E}">
        <p14:creationId xmlns:p14="http://schemas.microsoft.com/office/powerpoint/2010/main" val="759426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Segunda Forma Normal</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512166" y="3027478"/>
            <a:ext cx="6595673" cy="1477328"/>
          </a:xfrm>
          <a:prstGeom prst="rect">
            <a:avLst/>
          </a:prstGeom>
        </p:spPr>
        <p:txBody>
          <a:bodyPr wrap="square">
            <a:spAutoFit/>
          </a:bodyPr>
          <a:lstStyle/>
          <a:p>
            <a:r>
              <a:rPr lang="es-ES" dirty="0"/>
              <a:t>De ese modo todos los atributos de una relación </a:t>
            </a:r>
            <a:r>
              <a:rPr lang="es-ES" b="1" dirty="0"/>
              <a:t>dependen funcionalmente </a:t>
            </a:r>
            <a:r>
              <a:rPr lang="es-ES" dirty="0"/>
              <a:t>de las </a:t>
            </a:r>
            <a:r>
              <a:rPr lang="es-ES" b="1" dirty="0"/>
              <a:t>claves candidatas (completas) </a:t>
            </a:r>
            <a:r>
              <a:rPr lang="es-ES" dirty="0"/>
              <a:t>de la relación (y no de partes de ellas), es decir que los registros no deben depender de nada que no sea la clave primaria de una tabla (una clave compuesta, si es necesario). </a:t>
            </a:r>
          </a:p>
        </p:txBody>
      </p:sp>
      <p:sp>
        <p:nvSpPr>
          <p:cNvPr id="4" name="Rectángulo 3"/>
          <p:cNvSpPr/>
          <p:nvPr/>
        </p:nvSpPr>
        <p:spPr>
          <a:xfrm>
            <a:off x="817497" y="1540780"/>
            <a:ext cx="6922705" cy="1200329"/>
          </a:xfrm>
          <a:prstGeom prst="rect">
            <a:avLst/>
          </a:prstGeom>
        </p:spPr>
        <p:txBody>
          <a:bodyPr wrap="square">
            <a:spAutoFit/>
          </a:bodyPr>
          <a:lstStyle/>
          <a:p>
            <a:pPr marL="285750" indent="-285750">
              <a:buFont typeface="Wingdings" panose="05000000000000000000" pitchFamily="2" charset="2"/>
              <a:buChar char="Ø"/>
            </a:pPr>
            <a:r>
              <a:rPr lang="es-ES" dirty="0"/>
              <a:t>Crear tablas separadas para aquellos conjuntos de valores</a:t>
            </a:r>
            <a:br>
              <a:rPr lang="es-ES" dirty="0"/>
            </a:br>
            <a:r>
              <a:rPr lang="es-ES" dirty="0"/>
              <a:t>que se aplican a varios registros; e.g. ciudades, profesión.</a:t>
            </a:r>
          </a:p>
          <a:p>
            <a:pPr marL="285750" indent="-285750">
              <a:buFont typeface="Wingdings" panose="05000000000000000000" pitchFamily="2" charset="2"/>
              <a:buChar char="Ø"/>
            </a:pPr>
            <a:r>
              <a:rPr lang="es-ES" dirty="0"/>
              <a:t>Relacionar estas tablas por medio de una  clave externa, e.g. ID, </a:t>
            </a:r>
            <a:r>
              <a:rPr lang="es-ES" dirty="0" err="1"/>
              <a:t>Primary</a:t>
            </a:r>
            <a:r>
              <a:rPr lang="es-ES" dirty="0"/>
              <a:t> Key, FK.</a:t>
            </a:r>
          </a:p>
        </p:txBody>
      </p:sp>
      <p:sp>
        <p:nvSpPr>
          <p:cNvPr id="7" name="Rectángulo 6"/>
          <p:cNvSpPr/>
          <p:nvPr/>
        </p:nvSpPr>
        <p:spPr>
          <a:xfrm>
            <a:off x="743690" y="4735862"/>
            <a:ext cx="7963607" cy="1754326"/>
          </a:xfrm>
          <a:prstGeom prst="rect">
            <a:avLst/>
          </a:prstGeom>
        </p:spPr>
        <p:txBody>
          <a:bodyPr wrap="square">
            <a:spAutoFit/>
          </a:bodyPr>
          <a:lstStyle/>
          <a:p>
            <a:r>
              <a:rPr lang="es-ES" b="1" i="1" dirty="0">
                <a:solidFill>
                  <a:srgbClr val="4A7598"/>
                </a:solidFill>
              </a:rPr>
              <a:t>Caso práctico:</a:t>
            </a:r>
            <a:r>
              <a:rPr lang="es-ES" dirty="0"/>
              <a:t> consideremos la dirección de un cliente en un sistema contable. La </a:t>
            </a:r>
            <a:r>
              <a:rPr lang="es-ES" b="1" dirty="0"/>
              <a:t>dirección </a:t>
            </a:r>
            <a:r>
              <a:rPr lang="es-ES" dirty="0"/>
              <a:t>no solo se necesita en la tabla de clientes, sino también para los pedidos, envío, facturas, cuentas por cobrar, e inclusive en las ordenes. En lugar de almacenar la dirección del cliente como una entrada independiente en cada una de estas tablas, guárdela </a:t>
            </a:r>
            <a:r>
              <a:rPr lang="es-ES" b="1" dirty="0"/>
              <a:t>en un lugar</a:t>
            </a:r>
            <a:r>
              <a:rPr lang="es-ES" dirty="0"/>
              <a:t>, ya sea en la tabla Clientes o en una tabla de direcciones separada.</a:t>
            </a:r>
          </a:p>
        </p:txBody>
      </p:sp>
    </p:spTree>
    <p:extLst>
      <p:ext uri="{BB962C8B-B14F-4D97-AF65-F5344CB8AC3E}">
        <p14:creationId xmlns:p14="http://schemas.microsoft.com/office/powerpoint/2010/main" val="2645026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Tercera Forma Normal</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17498" y="1572832"/>
            <a:ext cx="7319979" cy="1200329"/>
          </a:xfrm>
          <a:prstGeom prst="rect">
            <a:avLst/>
          </a:prstGeom>
        </p:spPr>
        <p:txBody>
          <a:bodyPr wrap="square">
            <a:spAutoFit/>
          </a:bodyPr>
          <a:lstStyle/>
          <a:p>
            <a:pPr marL="285750" indent="-285750">
              <a:buFont typeface="Wingdings" panose="05000000000000000000" pitchFamily="2" charset="2"/>
              <a:buChar char="Ø"/>
            </a:pPr>
            <a:r>
              <a:rPr lang="es-ES" dirty="0"/>
              <a:t>Total </a:t>
            </a:r>
            <a:r>
              <a:rPr lang="es-ES" b="1" dirty="0"/>
              <a:t>independencia funcional transitiva </a:t>
            </a:r>
            <a:r>
              <a:rPr lang="es-ES" dirty="0"/>
              <a:t>entre los atributos que no son clave; es decir el valor de un atributo no puede determinarse a partir de los valores de otros atributos que no formen una clave candidata.</a:t>
            </a:r>
          </a:p>
        </p:txBody>
      </p:sp>
      <p:sp>
        <p:nvSpPr>
          <p:cNvPr id="3" name="Rectángulo 2"/>
          <p:cNvSpPr/>
          <p:nvPr/>
        </p:nvSpPr>
        <p:spPr>
          <a:xfrm>
            <a:off x="1447801" y="3035424"/>
            <a:ext cx="6572210" cy="923330"/>
          </a:xfrm>
          <a:prstGeom prst="rect">
            <a:avLst/>
          </a:prstGeom>
        </p:spPr>
        <p:txBody>
          <a:bodyPr wrap="square">
            <a:spAutoFit/>
          </a:bodyPr>
          <a:lstStyle/>
          <a:p>
            <a:r>
              <a:rPr lang="es-ES" dirty="0"/>
              <a:t>El objetivo es eliminar los campos que no dependan de las claves, de forma que los valores de un registro que no forman parte de la clave de registro no tienen cabida en la tabla</a:t>
            </a:r>
          </a:p>
        </p:txBody>
      </p:sp>
      <p:sp>
        <p:nvSpPr>
          <p:cNvPr id="4" name="Rectángulo 3"/>
          <p:cNvSpPr/>
          <p:nvPr/>
        </p:nvSpPr>
        <p:spPr>
          <a:xfrm>
            <a:off x="681055" y="4353335"/>
            <a:ext cx="7831574" cy="2031325"/>
          </a:xfrm>
          <a:prstGeom prst="rect">
            <a:avLst/>
          </a:prstGeom>
        </p:spPr>
        <p:txBody>
          <a:bodyPr wrap="square">
            <a:spAutoFit/>
          </a:bodyPr>
          <a:lstStyle/>
          <a:p>
            <a:r>
              <a:rPr lang="es-ES" b="1" i="1" dirty="0">
                <a:solidFill>
                  <a:srgbClr val="4A7598"/>
                </a:solidFill>
              </a:rPr>
              <a:t>Caso práctico:</a:t>
            </a:r>
            <a:r>
              <a:rPr lang="es-ES" dirty="0"/>
              <a:t> en una tabla que contiene los datos de los candidatos a un puesto, el nombre del candidato, nombre de la universidad a la que asistió y la dirección pueden estar incluidos. Pero existen muchas universidades. Si la información de la universidad se almacena en la tabla de candidatos, no hay manera de listar las universidades que no tengan candidatos. La mejor opción es crear una tabla separada de Universidades y vincularlo a la tabla candidatos con una llave de código de la universidad.</a:t>
            </a:r>
          </a:p>
        </p:txBody>
      </p:sp>
    </p:spTree>
    <p:extLst>
      <p:ext uri="{BB962C8B-B14F-4D97-AF65-F5344CB8AC3E}">
        <p14:creationId xmlns:p14="http://schemas.microsoft.com/office/powerpoint/2010/main" val="426303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Normalización: caso práctico</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94656" y="1461324"/>
            <a:ext cx="5442858" cy="646331"/>
          </a:xfrm>
          <a:prstGeom prst="rect">
            <a:avLst/>
          </a:prstGeom>
        </p:spPr>
        <p:txBody>
          <a:bodyPr wrap="square">
            <a:spAutoFit/>
          </a:bodyPr>
          <a:lstStyle/>
          <a:p>
            <a:r>
              <a:rPr lang="es-ES" dirty="0"/>
              <a:t>Proceso de normalización de una tabla que recoge información sobre estudiantes.</a:t>
            </a:r>
          </a:p>
        </p:txBody>
      </p:sp>
      <p:graphicFrame>
        <p:nvGraphicFramePr>
          <p:cNvPr id="13" name="Tabla 12"/>
          <p:cNvGraphicFramePr>
            <a:graphicFrameLocks noGrp="1"/>
          </p:cNvGraphicFramePr>
          <p:nvPr>
            <p:extLst>
              <p:ext uri="{D42A27DB-BD31-4B8C-83A1-F6EECF244321}">
                <p14:modId xmlns:p14="http://schemas.microsoft.com/office/powerpoint/2010/main" val="793866854"/>
              </p:ext>
            </p:extLst>
          </p:nvPr>
        </p:nvGraphicFramePr>
        <p:xfrm>
          <a:off x="805780" y="4833925"/>
          <a:ext cx="6419812" cy="1381760"/>
        </p:xfrm>
        <a:graphic>
          <a:graphicData uri="http://schemas.openxmlformats.org/drawingml/2006/table">
            <a:tbl>
              <a:tblPr firstRow="1" bandRow="1">
                <a:tableStyleId>{5C22544A-7EE6-4342-B048-85BDC9FD1C3A}</a:tableStyleId>
              </a:tblPr>
              <a:tblGrid>
                <a:gridCol w="914401">
                  <a:extLst>
                    <a:ext uri="{9D8B030D-6E8A-4147-A177-3AD203B41FA5}">
                      <a16:colId xmlns:a16="http://schemas.microsoft.com/office/drawing/2014/main" val="20000"/>
                    </a:ext>
                  </a:extLst>
                </a:gridCol>
                <a:gridCol w="1458686">
                  <a:extLst>
                    <a:ext uri="{9D8B030D-6E8A-4147-A177-3AD203B41FA5}">
                      <a16:colId xmlns:a16="http://schemas.microsoft.com/office/drawing/2014/main" val="20001"/>
                    </a:ext>
                  </a:extLst>
                </a:gridCol>
                <a:gridCol w="642257">
                  <a:extLst>
                    <a:ext uri="{9D8B030D-6E8A-4147-A177-3AD203B41FA5}">
                      <a16:colId xmlns:a16="http://schemas.microsoft.com/office/drawing/2014/main" val="20002"/>
                    </a:ext>
                  </a:extLst>
                </a:gridCol>
                <a:gridCol w="1077686">
                  <a:extLst>
                    <a:ext uri="{9D8B030D-6E8A-4147-A177-3AD203B41FA5}">
                      <a16:colId xmlns:a16="http://schemas.microsoft.com/office/drawing/2014/main" val="20003"/>
                    </a:ext>
                  </a:extLst>
                </a:gridCol>
                <a:gridCol w="1256813">
                  <a:extLst>
                    <a:ext uri="{9D8B030D-6E8A-4147-A177-3AD203B41FA5}">
                      <a16:colId xmlns:a16="http://schemas.microsoft.com/office/drawing/2014/main" val="20004"/>
                    </a:ext>
                  </a:extLst>
                </a:gridCol>
                <a:gridCol w="1069969">
                  <a:extLst>
                    <a:ext uri="{9D8B030D-6E8A-4147-A177-3AD203B41FA5}">
                      <a16:colId xmlns:a16="http://schemas.microsoft.com/office/drawing/2014/main" val="20005"/>
                    </a:ext>
                  </a:extLst>
                </a:gridCol>
              </a:tblGrid>
              <a:tr h="300445">
                <a:tc>
                  <a:txBody>
                    <a:bodyPr/>
                    <a:lstStyle/>
                    <a:p>
                      <a:r>
                        <a:rPr lang="es-ES" dirty="0"/>
                        <a:t>Alumno </a:t>
                      </a:r>
                    </a:p>
                  </a:txBody>
                  <a:tcPr/>
                </a:tc>
                <a:tc>
                  <a:txBody>
                    <a:bodyPr/>
                    <a:lstStyle/>
                    <a:p>
                      <a:r>
                        <a:rPr lang="es-ES" dirty="0"/>
                        <a:t>Nombre</a:t>
                      </a:r>
                    </a:p>
                  </a:txBody>
                  <a:tcPr/>
                </a:tc>
                <a:tc>
                  <a:txBody>
                    <a:bodyPr/>
                    <a:lstStyle/>
                    <a:p>
                      <a:r>
                        <a:rPr lang="es-ES" dirty="0"/>
                        <a:t>Aula</a:t>
                      </a:r>
                    </a:p>
                  </a:txBody>
                  <a:tcPr/>
                </a:tc>
                <a:tc>
                  <a:txBody>
                    <a:bodyPr/>
                    <a:lstStyle/>
                    <a:p>
                      <a:r>
                        <a:rPr lang="es-ES" dirty="0" err="1"/>
                        <a:t>Asign</a:t>
                      </a:r>
                      <a:r>
                        <a:rPr lang="es-ES" dirty="0"/>
                        <a:t> 1</a:t>
                      </a:r>
                    </a:p>
                  </a:txBody>
                  <a:tcPr/>
                </a:tc>
                <a:tc>
                  <a:txBody>
                    <a:bodyPr/>
                    <a:lstStyle/>
                    <a:p>
                      <a:r>
                        <a:rPr lang="es-ES" dirty="0" err="1"/>
                        <a:t>Asign</a:t>
                      </a:r>
                      <a:r>
                        <a:rPr lang="es-ES" dirty="0"/>
                        <a:t> 2</a:t>
                      </a:r>
                    </a:p>
                  </a:txBody>
                  <a:tcPr/>
                </a:tc>
                <a:tc>
                  <a:txBody>
                    <a:bodyPr/>
                    <a:lstStyle/>
                    <a:p>
                      <a:r>
                        <a:rPr lang="es-ES" dirty="0" err="1"/>
                        <a:t>Asign</a:t>
                      </a:r>
                      <a:r>
                        <a:rPr lang="es-ES" dirty="0"/>
                        <a:t> 3</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A. Rodríguez</a:t>
                      </a:r>
                    </a:p>
                  </a:txBody>
                  <a:tcPr/>
                </a:tc>
                <a:tc>
                  <a:txBody>
                    <a:bodyPr/>
                    <a:lstStyle/>
                    <a:p>
                      <a:r>
                        <a:rPr lang="es-ES" dirty="0"/>
                        <a:t>101</a:t>
                      </a:r>
                    </a:p>
                  </a:txBody>
                  <a:tcPr/>
                </a:tc>
                <a:tc>
                  <a:txBody>
                    <a:bodyPr/>
                    <a:lstStyle/>
                    <a:p>
                      <a:r>
                        <a:rPr lang="es-ES" dirty="0"/>
                        <a:t>Cálculo</a:t>
                      </a:r>
                    </a:p>
                  </a:txBody>
                  <a:tcPr/>
                </a:tc>
                <a:tc>
                  <a:txBody>
                    <a:bodyPr/>
                    <a:lstStyle/>
                    <a:p>
                      <a:r>
                        <a:rPr lang="es-ES" dirty="0"/>
                        <a:t>Literatura</a:t>
                      </a:r>
                    </a:p>
                  </a:txBody>
                  <a:tcPr/>
                </a:tc>
                <a:tc>
                  <a:txBody>
                    <a:bodyPr/>
                    <a:lstStyle/>
                    <a:p>
                      <a:r>
                        <a:rPr lang="es-ES" dirty="0"/>
                        <a:t>Química</a:t>
                      </a:r>
                    </a:p>
                  </a:txBody>
                  <a:tcPr/>
                </a:tc>
                <a:extLst>
                  <a:ext uri="{0D108BD9-81ED-4DB2-BD59-A6C34878D82A}">
                    <a16:rowId xmlns:a16="http://schemas.microsoft.com/office/drawing/2014/main" val="10001"/>
                  </a:ext>
                </a:extLst>
              </a:tr>
              <a:tr h="370840">
                <a:tc>
                  <a:txBody>
                    <a:bodyPr/>
                    <a:lstStyle/>
                    <a:p>
                      <a:r>
                        <a:rPr lang="es-ES" dirty="0"/>
                        <a:t>412</a:t>
                      </a:r>
                    </a:p>
                  </a:txBody>
                  <a:tcPr/>
                </a:tc>
                <a:tc>
                  <a:txBody>
                    <a:bodyPr/>
                    <a:lstStyle/>
                    <a:p>
                      <a:r>
                        <a:rPr lang="es-ES" dirty="0"/>
                        <a:t>R. Jiménez</a:t>
                      </a:r>
                    </a:p>
                  </a:txBody>
                  <a:tcPr/>
                </a:tc>
                <a:tc>
                  <a:txBody>
                    <a:bodyPr/>
                    <a:lstStyle/>
                    <a:p>
                      <a:r>
                        <a:rPr lang="es-ES" dirty="0"/>
                        <a:t>201</a:t>
                      </a:r>
                    </a:p>
                  </a:txBody>
                  <a:tcPr/>
                </a:tc>
                <a:tc>
                  <a:txBody>
                    <a:bodyPr/>
                    <a:lstStyle/>
                    <a:p>
                      <a:r>
                        <a:rPr lang="es-ES" dirty="0"/>
                        <a:t>Biología</a:t>
                      </a:r>
                    </a:p>
                  </a:txBody>
                  <a:tcPr/>
                </a:tc>
                <a:tc>
                  <a:txBody>
                    <a:bodyPr/>
                    <a:lstStyle/>
                    <a:p>
                      <a:r>
                        <a:rPr lang="es-ES" dirty="0"/>
                        <a:t>Geología</a:t>
                      </a:r>
                    </a:p>
                  </a:txBody>
                  <a:tcPr/>
                </a:tc>
                <a:tc>
                  <a:txBody>
                    <a:bodyPr/>
                    <a:lstStyle/>
                    <a:p>
                      <a:r>
                        <a:rPr lang="es-ES" dirty="0"/>
                        <a:t>Cálculo</a:t>
                      </a:r>
                    </a:p>
                  </a:txBody>
                  <a:tcPr/>
                </a:tc>
                <a:extLst>
                  <a:ext uri="{0D108BD9-81ED-4DB2-BD59-A6C34878D82A}">
                    <a16:rowId xmlns:a16="http://schemas.microsoft.com/office/drawing/2014/main" val="10002"/>
                  </a:ext>
                </a:extLst>
              </a:tr>
            </a:tbl>
          </a:graphicData>
        </a:graphic>
      </p:graphicFrame>
      <p:sp>
        <p:nvSpPr>
          <p:cNvPr id="14" name="CuadroTexto 13"/>
          <p:cNvSpPr txBox="1"/>
          <p:nvPr/>
        </p:nvSpPr>
        <p:spPr>
          <a:xfrm>
            <a:off x="794656" y="2414961"/>
            <a:ext cx="2831122" cy="1477328"/>
          </a:xfrm>
          <a:prstGeom prst="rect">
            <a:avLst/>
          </a:prstGeom>
          <a:noFill/>
        </p:spPr>
        <p:txBody>
          <a:bodyPr wrap="square" rtlCol="0">
            <a:spAutoFit/>
          </a:bodyPr>
          <a:lstStyle/>
          <a:p>
            <a:r>
              <a:rPr lang="es-ES" dirty="0"/>
              <a:t>En una primera tabla se muestra la información tal como se recoge, en nuestro caso con los siguientes campos</a:t>
            </a:r>
          </a:p>
        </p:txBody>
      </p:sp>
      <p:sp>
        <p:nvSpPr>
          <p:cNvPr id="16" name="Rectángulo 15"/>
          <p:cNvSpPr/>
          <p:nvPr/>
        </p:nvSpPr>
        <p:spPr>
          <a:xfrm>
            <a:off x="5356449" y="2276462"/>
            <a:ext cx="1341714" cy="1754326"/>
          </a:xfrm>
          <a:prstGeom prst="rect">
            <a:avLst/>
          </a:prstGeom>
        </p:spPr>
        <p:txBody>
          <a:bodyPr wrap="none">
            <a:spAutoFit/>
          </a:bodyPr>
          <a:lstStyle/>
          <a:p>
            <a:r>
              <a:rPr lang="es-ES" dirty="0"/>
              <a:t>Alumno ID</a:t>
            </a:r>
          </a:p>
          <a:p>
            <a:r>
              <a:rPr lang="es-ES" dirty="0"/>
              <a:t>Nombre</a:t>
            </a:r>
          </a:p>
          <a:p>
            <a:r>
              <a:rPr lang="es-ES" dirty="0"/>
              <a:t>Aula </a:t>
            </a:r>
          </a:p>
          <a:p>
            <a:r>
              <a:rPr lang="es-ES" dirty="0"/>
              <a:t>Piso</a:t>
            </a:r>
          </a:p>
          <a:p>
            <a:r>
              <a:rPr lang="es-ES" dirty="0"/>
              <a:t>Asignatura 1</a:t>
            </a:r>
          </a:p>
          <a:p>
            <a:r>
              <a:rPr lang="es-ES" dirty="0"/>
              <a:t>Profesor 1</a:t>
            </a:r>
          </a:p>
        </p:txBody>
      </p:sp>
      <p:sp>
        <p:nvSpPr>
          <p:cNvPr id="18" name="Rectángulo 17"/>
          <p:cNvSpPr/>
          <p:nvPr/>
        </p:nvSpPr>
        <p:spPr>
          <a:xfrm>
            <a:off x="6863232" y="2553460"/>
            <a:ext cx="1565601" cy="1200329"/>
          </a:xfrm>
          <a:prstGeom prst="rect">
            <a:avLst/>
          </a:prstGeom>
        </p:spPr>
        <p:txBody>
          <a:bodyPr wrap="square">
            <a:spAutoFit/>
          </a:bodyPr>
          <a:lstStyle/>
          <a:p>
            <a:r>
              <a:rPr lang="es-ES" dirty="0"/>
              <a:t>Asignatura 2</a:t>
            </a:r>
          </a:p>
          <a:p>
            <a:r>
              <a:rPr lang="es-ES" dirty="0"/>
              <a:t>Profesor 2</a:t>
            </a:r>
          </a:p>
          <a:p>
            <a:r>
              <a:rPr lang="es-ES" dirty="0"/>
              <a:t>Asignatura 3</a:t>
            </a:r>
          </a:p>
          <a:p>
            <a:r>
              <a:rPr lang="es-ES" dirty="0"/>
              <a:t>Profesor 2</a:t>
            </a:r>
          </a:p>
        </p:txBody>
      </p:sp>
      <p:cxnSp>
        <p:nvCxnSpPr>
          <p:cNvPr id="20" name="Conector recto de flecha 19"/>
          <p:cNvCxnSpPr>
            <a:stCxn id="14" idx="3"/>
            <a:endCxn id="16" idx="1"/>
          </p:cNvCxnSpPr>
          <p:nvPr/>
        </p:nvCxnSpPr>
        <p:spPr>
          <a:xfrm>
            <a:off x="3625778" y="3153625"/>
            <a:ext cx="173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773720" y="4261621"/>
            <a:ext cx="5038880" cy="369332"/>
          </a:xfrm>
          <a:prstGeom prst="rect">
            <a:avLst/>
          </a:prstGeom>
          <a:noFill/>
        </p:spPr>
        <p:txBody>
          <a:bodyPr wrap="none" rtlCol="0">
            <a:spAutoFit/>
          </a:bodyPr>
          <a:lstStyle/>
          <a:p>
            <a:r>
              <a:rPr lang="es-ES" dirty="0"/>
              <a:t>Vamos a trabajar con una parte de esta información:</a:t>
            </a:r>
          </a:p>
        </p:txBody>
      </p:sp>
    </p:spTree>
    <p:extLst>
      <p:ext uri="{BB962C8B-B14F-4D97-AF65-F5344CB8AC3E}">
        <p14:creationId xmlns:p14="http://schemas.microsoft.com/office/powerpoint/2010/main" val="2127461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 primera forma </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81055" y="2061070"/>
            <a:ext cx="7249886" cy="1200329"/>
          </a:xfrm>
          <a:prstGeom prst="rect">
            <a:avLst/>
          </a:prstGeom>
        </p:spPr>
        <p:txBody>
          <a:bodyPr wrap="square">
            <a:spAutoFit/>
          </a:bodyPr>
          <a:lstStyle/>
          <a:p>
            <a:r>
              <a:rPr lang="es-ES" dirty="0"/>
              <a:t>Las tablas deben tener sólo dos dimensiones. Dado que los estudiantes tiene varias clases, estas clases deben ser listados en una tabla separada.</a:t>
            </a:r>
          </a:p>
          <a:p>
            <a:r>
              <a:rPr lang="es-ES" dirty="0"/>
              <a:t>Los campos Asignatura 1, Asignatura 2, y Asignatura 3 en los registros anteriores son indicios de problemas de diseño</a:t>
            </a:r>
          </a:p>
        </p:txBody>
      </p:sp>
      <p:sp>
        <p:nvSpPr>
          <p:cNvPr id="9" name="Rectángulo 8"/>
          <p:cNvSpPr/>
          <p:nvPr/>
        </p:nvSpPr>
        <p:spPr>
          <a:xfrm>
            <a:off x="681056" y="3650437"/>
            <a:ext cx="2682594" cy="1200329"/>
          </a:xfrm>
          <a:prstGeom prst="rect">
            <a:avLst/>
          </a:prstGeom>
        </p:spPr>
        <p:txBody>
          <a:bodyPr wrap="square">
            <a:spAutoFit/>
          </a:bodyPr>
          <a:lstStyle/>
          <a:p>
            <a:r>
              <a:rPr lang="es-ES" dirty="0"/>
              <a:t>Se crea otra tabla en la primera forma normal eliminando el grupo de repetición (clase).</a:t>
            </a:r>
          </a:p>
        </p:txBody>
      </p:sp>
      <p:graphicFrame>
        <p:nvGraphicFramePr>
          <p:cNvPr id="3" name="Tabla 2"/>
          <p:cNvGraphicFramePr>
            <a:graphicFrameLocks noGrp="1"/>
          </p:cNvGraphicFramePr>
          <p:nvPr>
            <p:extLst>
              <p:ext uri="{D42A27DB-BD31-4B8C-83A1-F6EECF244321}">
                <p14:modId xmlns:p14="http://schemas.microsoft.com/office/powerpoint/2010/main" val="1009182119"/>
              </p:ext>
            </p:extLst>
          </p:nvPr>
        </p:nvGraphicFramePr>
        <p:xfrm>
          <a:off x="3363649" y="3356523"/>
          <a:ext cx="4822370" cy="2865120"/>
        </p:xfrm>
        <a:graphic>
          <a:graphicData uri="http://schemas.openxmlformats.org/drawingml/2006/table">
            <a:tbl>
              <a:tblPr firstRow="1" bandRow="1">
                <a:tableStyleId>{5C22544A-7EE6-4342-B048-85BDC9FD1C3A}</a:tableStyleId>
              </a:tblPr>
              <a:tblGrid>
                <a:gridCol w="925284">
                  <a:extLst>
                    <a:ext uri="{9D8B030D-6E8A-4147-A177-3AD203B41FA5}">
                      <a16:colId xmlns:a16="http://schemas.microsoft.com/office/drawing/2014/main" val="20000"/>
                    </a:ext>
                  </a:extLst>
                </a:gridCol>
                <a:gridCol w="1349829">
                  <a:extLst>
                    <a:ext uri="{9D8B030D-6E8A-4147-A177-3AD203B41FA5}">
                      <a16:colId xmlns:a16="http://schemas.microsoft.com/office/drawing/2014/main" val="20001"/>
                    </a:ext>
                  </a:extLst>
                </a:gridCol>
                <a:gridCol w="669413">
                  <a:extLst>
                    <a:ext uri="{9D8B030D-6E8A-4147-A177-3AD203B41FA5}">
                      <a16:colId xmlns:a16="http://schemas.microsoft.com/office/drawing/2014/main" val="20002"/>
                    </a:ext>
                  </a:extLst>
                </a:gridCol>
                <a:gridCol w="1170754">
                  <a:extLst>
                    <a:ext uri="{9D8B030D-6E8A-4147-A177-3AD203B41FA5}">
                      <a16:colId xmlns:a16="http://schemas.microsoft.com/office/drawing/2014/main" val="20003"/>
                    </a:ext>
                  </a:extLst>
                </a:gridCol>
                <a:gridCol w="707090">
                  <a:extLst>
                    <a:ext uri="{9D8B030D-6E8A-4147-A177-3AD203B41FA5}">
                      <a16:colId xmlns:a16="http://schemas.microsoft.com/office/drawing/2014/main" val="20004"/>
                    </a:ext>
                  </a:extLst>
                </a:gridCol>
              </a:tblGrid>
              <a:tr h="370840">
                <a:tc>
                  <a:txBody>
                    <a:bodyPr/>
                    <a:lstStyle/>
                    <a:p>
                      <a:r>
                        <a:rPr lang="es-ES" dirty="0"/>
                        <a:t>Alumno</a:t>
                      </a:r>
                    </a:p>
                  </a:txBody>
                  <a:tcPr/>
                </a:tc>
                <a:tc>
                  <a:txBody>
                    <a:bodyPr/>
                    <a:lstStyle/>
                    <a:p>
                      <a:r>
                        <a:rPr lang="es-ES" dirty="0"/>
                        <a:t>Nombre</a:t>
                      </a:r>
                    </a:p>
                  </a:txBody>
                  <a:tcPr/>
                </a:tc>
                <a:tc>
                  <a:txBody>
                    <a:bodyPr/>
                    <a:lstStyle/>
                    <a:p>
                      <a:r>
                        <a:rPr lang="es-ES" dirty="0"/>
                        <a:t>Aula</a:t>
                      </a:r>
                    </a:p>
                  </a:txBody>
                  <a:tcPr/>
                </a:tc>
                <a:tc>
                  <a:txBody>
                    <a:bodyPr/>
                    <a:lstStyle/>
                    <a:p>
                      <a:r>
                        <a:rPr lang="es-ES" dirty="0"/>
                        <a:t>Asignatura</a:t>
                      </a:r>
                    </a:p>
                  </a:txBody>
                  <a:tcPr/>
                </a:tc>
                <a:tc>
                  <a:txBody>
                    <a:bodyPr/>
                    <a:lstStyle/>
                    <a:p>
                      <a:r>
                        <a:rPr lang="es-ES" dirty="0"/>
                        <a:t>Hora</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A. Rodríguez</a:t>
                      </a:r>
                    </a:p>
                  </a:txBody>
                  <a:tcPr/>
                </a:tc>
                <a:tc>
                  <a:txBody>
                    <a:bodyPr/>
                    <a:lstStyle/>
                    <a:p>
                      <a:r>
                        <a:rPr lang="es-ES" dirty="0"/>
                        <a:t>101</a:t>
                      </a:r>
                    </a:p>
                  </a:txBody>
                  <a:tcPr/>
                </a:tc>
                <a:tc>
                  <a:txBody>
                    <a:bodyPr/>
                    <a:lstStyle/>
                    <a:p>
                      <a:r>
                        <a:rPr lang="es-ES" dirty="0"/>
                        <a:t>Cálculo</a:t>
                      </a:r>
                    </a:p>
                  </a:txBody>
                  <a:tcPr/>
                </a:tc>
                <a:tc>
                  <a:txBody>
                    <a:bodyPr/>
                    <a:lstStyle/>
                    <a:p>
                      <a:r>
                        <a:rPr lang="es-ES" dirty="0"/>
                        <a:t>1</a:t>
                      </a:r>
                    </a:p>
                  </a:txBody>
                  <a:tcPr/>
                </a:tc>
                <a:extLst>
                  <a:ext uri="{0D108BD9-81ED-4DB2-BD59-A6C34878D82A}">
                    <a16:rowId xmlns:a16="http://schemas.microsoft.com/office/drawing/2014/main" val="10001"/>
                  </a:ext>
                </a:extLst>
              </a:tr>
              <a:tr h="370840">
                <a:tc>
                  <a:txBody>
                    <a:bodyPr/>
                    <a:lstStyle/>
                    <a:p>
                      <a:r>
                        <a:rPr lang="es-ES" dirty="0"/>
                        <a:t>102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 Rodríguez</a:t>
                      </a:r>
                    </a:p>
                  </a:txBody>
                  <a:tcPr/>
                </a:tc>
                <a:tc>
                  <a:txBody>
                    <a:bodyPr/>
                    <a:lstStyle/>
                    <a:p>
                      <a:r>
                        <a:rPr lang="es-ES" dirty="0"/>
                        <a:t>101</a:t>
                      </a:r>
                    </a:p>
                  </a:txBody>
                  <a:tcPr/>
                </a:tc>
                <a:tc>
                  <a:txBody>
                    <a:bodyPr/>
                    <a:lstStyle/>
                    <a:p>
                      <a:r>
                        <a:rPr lang="es-ES" dirty="0"/>
                        <a:t>Literatura</a:t>
                      </a:r>
                    </a:p>
                  </a:txBody>
                  <a:tcPr/>
                </a:tc>
                <a:tc>
                  <a:txBody>
                    <a:bodyPr/>
                    <a:lstStyle/>
                    <a:p>
                      <a:r>
                        <a:rPr lang="es-ES" dirty="0"/>
                        <a:t>2</a:t>
                      </a:r>
                    </a:p>
                  </a:txBody>
                  <a:tcPr/>
                </a:tc>
                <a:extLst>
                  <a:ext uri="{0D108BD9-81ED-4DB2-BD59-A6C34878D82A}">
                    <a16:rowId xmlns:a16="http://schemas.microsoft.com/office/drawing/2014/main" val="10002"/>
                  </a:ext>
                </a:extLst>
              </a:tr>
              <a:tr h="370840">
                <a:tc>
                  <a:txBody>
                    <a:bodyPr/>
                    <a:lstStyle/>
                    <a:p>
                      <a:r>
                        <a:rPr lang="es-ES" dirty="0"/>
                        <a:t>102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 Rodríguez</a:t>
                      </a:r>
                    </a:p>
                  </a:txBody>
                  <a:tcPr/>
                </a:tc>
                <a:tc>
                  <a:txBody>
                    <a:bodyPr/>
                    <a:lstStyle/>
                    <a:p>
                      <a:r>
                        <a:rPr lang="es-ES" dirty="0"/>
                        <a:t>101</a:t>
                      </a:r>
                    </a:p>
                  </a:txBody>
                  <a:tcPr/>
                </a:tc>
                <a:tc>
                  <a:txBody>
                    <a:bodyPr/>
                    <a:lstStyle/>
                    <a:p>
                      <a:r>
                        <a:rPr lang="es-ES" dirty="0"/>
                        <a:t>Química</a:t>
                      </a:r>
                    </a:p>
                  </a:txBody>
                  <a:tcPr/>
                </a:tc>
                <a:tc>
                  <a:txBody>
                    <a:bodyPr/>
                    <a:lstStyle/>
                    <a:p>
                      <a:r>
                        <a:rPr lang="es-ES" dirty="0"/>
                        <a:t>3</a:t>
                      </a:r>
                    </a:p>
                  </a:txBody>
                  <a:tcPr/>
                </a:tc>
                <a:extLst>
                  <a:ext uri="{0D108BD9-81ED-4DB2-BD59-A6C34878D82A}">
                    <a16:rowId xmlns:a16="http://schemas.microsoft.com/office/drawing/2014/main" val="10003"/>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Biología</a:t>
                      </a:r>
                    </a:p>
                  </a:txBody>
                  <a:tcPr/>
                </a:tc>
                <a:tc>
                  <a:txBody>
                    <a:bodyPr/>
                    <a:lstStyle/>
                    <a:p>
                      <a:r>
                        <a:rPr lang="es-ES" dirty="0"/>
                        <a:t>1</a:t>
                      </a:r>
                    </a:p>
                  </a:txBody>
                  <a:tcPr/>
                </a:tc>
                <a:extLst>
                  <a:ext uri="{0D108BD9-81ED-4DB2-BD59-A6C34878D82A}">
                    <a16:rowId xmlns:a16="http://schemas.microsoft.com/office/drawing/2014/main" val="10004"/>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Geografía</a:t>
                      </a:r>
                    </a:p>
                  </a:txBody>
                  <a:tcPr/>
                </a:tc>
                <a:tc>
                  <a:txBody>
                    <a:bodyPr/>
                    <a:lstStyle/>
                    <a:p>
                      <a:r>
                        <a:rPr lang="es-ES" dirty="0"/>
                        <a:t>2</a:t>
                      </a:r>
                    </a:p>
                  </a:txBody>
                  <a:tcPr/>
                </a:tc>
                <a:extLst>
                  <a:ext uri="{0D108BD9-81ED-4DB2-BD59-A6C34878D82A}">
                    <a16:rowId xmlns:a16="http://schemas.microsoft.com/office/drawing/2014/main" val="10005"/>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Cálculo</a:t>
                      </a:r>
                    </a:p>
                  </a:txBody>
                  <a:tcPr/>
                </a:tc>
                <a:tc>
                  <a:txBody>
                    <a:bodyPr/>
                    <a:lstStyle/>
                    <a:p>
                      <a:r>
                        <a:rPr lang="es-ES" dirty="0"/>
                        <a:t>3</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37067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122363"/>
            <a:ext cx="7772400" cy="1795935"/>
          </a:xfrm>
        </p:spPr>
        <p:txBody>
          <a:bodyPr/>
          <a:lstStyle/>
          <a:p>
            <a:r>
              <a:rPr lang="es-ES" dirty="0"/>
              <a:t>Arquitectura de Aplicaciones Web</a:t>
            </a:r>
          </a:p>
        </p:txBody>
      </p:sp>
      <p:sp>
        <p:nvSpPr>
          <p:cNvPr id="3" name="Subtítulo 2"/>
          <p:cNvSpPr>
            <a:spLocks noGrp="1"/>
          </p:cNvSpPr>
          <p:nvPr>
            <p:ph type="subTitle" idx="1"/>
          </p:nvPr>
        </p:nvSpPr>
        <p:spPr>
          <a:xfrm>
            <a:off x="1143000" y="3212931"/>
            <a:ext cx="6858000" cy="2176191"/>
          </a:xfrm>
        </p:spPr>
        <p:txBody>
          <a:bodyPr>
            <a:normAutofit/>
          </a:bodyPr>
          <a:lstStyle/>
          <a:p>
            <a:r>
              <a:rPr lang="es-ES" dirty="0"/>
              <a:t>Modelo por capas: Cliente / Servidor</a:t>
            </a:r>
          </a:p>
          <a:p>
            <a:r>
              <a:rPr lang="es-ES" dirty="0"/>
              <a:t>Protocolo HTTP. Servidores Web </a:t>
            </a:r>
          </a:p>
          <a:p>
            <a:r>
              <a:rPr lang="es-ES" dirty="0"/>
              <a:t>Sitios Web Dinámicos. </a:t>
            </a:r>
          </a:p>
          <a:p>
            <a:r>
              <a:rPr lang="es-ES" dirty="0"/>
              <a:t>Aplicaciones Web de servidor</a:t>
            </a:r>
          </a:p>
        </p:txBody>
      </p:sp>
    </p:spTree>
    <p:extLst>
      <p:ext uri="{BB962C8B-B14F-4D97-AF65-F5344CB8AC3E}">
        <p14:creationId xmlns:p14="http://schemas.microsoft.com/office/powerpoint/2010/main" val="1215852704"/>
      </p:ext>
    </p:extLst>
  </p:cSld>
  <p:clrMapOvr>
    <a:masterClrMapping/>
  </p:clrMapOvr>
  <mc:AlternateContent xmlns:mc="http://schemas.openxmlformats.org/markup-compatibility/2006" xmlns:p14="http://schemas.microsoft.com/office/powerpoint/2010/main">
    <mc:Choice Requires="p14">
      <p:transition spd="slow" p14:dur="5000">
        <p14:vortex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 segunda forma</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81055" y="1697192"/>
            <a:ext cx="7782013" cy="1200329"/>
          </a:xfrm>
          <a:prstGeom prst="rect">
            <a:avLst/>
          </a:prstGeom>
        </p:spPr>
        <p:txBody>
          <a:bodyPr wrap="square">
            <a:spAutoFit/>
          </a:bodyPr>
          <a:lstStyle/>
          <a:p>
            <a:r>
              <a:rPr lang="es-ES" dirty="0"/>
              <a:t>Tome en cuenta los múltiples valores para el campo Asignatura# por  cada estudiante en la tabla anterior. El campo Asignatura# no es  dependiente del campo Alumno# (clave primaria) por lo que  esta relación no esta en la segunda forma normal. </a:t>
            </a:r>
          </a:p>
        </p:txBody>
      </p:sp>
      <p:graphicFrame>
        <p:nvGraphicFramePr>
          <p:cNvPr id="10" name="Tabla 9"/>
          <p:cNvGraphicFramePr>
            <a:graphicFrameLocks noGrp="1"/>
          </p:cNvGraphicFramePr>
          <p:nvPr>
            <p:extLst>
              <p:ext uri="{D42A27DB-BD31-4B8C-83A1-F6EECF244321}">
                <p14:modId xmlns:p14="http://schemas.microsoft.com/office/powerpoint/2010/main" val="3335137664"/>
              </p:ext>
            </p:extLst>
          </p:nvPr>
        </p:nvGraphicFramePr>
        <p:xfrm>
          <a:off x="1187120" y="3343644"/>
          <a:ext cx="4822370" cy="2865120"/>
        </p:xfrm>
        <a:graphic>
          <a:graphicData uri="http://schemas.openxmlformats.org/drawingml/2006/table">
            <a:tbl>
              <a:tblPr firstRow="1" bandRow="1">
                <a:tableStyleId>{5C22544A-7EE6-4342-B048-85BDC9FD1C3A}</a:tableStyleId>
              </a:tblPr>
              <a:tblGrid>
                <a:gridCol w="925284">
                  <a:extLst>
                    <a:ext uri="{9D8B030D-6E8A-4147-A177-3AD203B41FA5}">
                      <a16:colId xmlns:a16="http://schemas.microsoft.com/office/drawing/2014/main" val="20000"/>
                    </a:ext>
                  </a:extLst>
                </a:gridCol>
                <a:gridCol w="1349829">
                  <a:extLst>
                    <a:ext uri="{9D8B030D-6E8A-4147-A177-3AD203B41FA5}">
                      <a16:colId xmlns:a16="http://schemas.microsoft.com/office/drawing/2014/main" val="20001"/>
                    </a:ext>
                  </a:extLst>
                </a:gridCol>
                <a:gridCol w="669413">
                  <a:extLst>
                    <a:ext uri="{9D8B030D-6E8A-4147-A177-3AD203B41FA5}">
                      <a16:colId xmlns:a16="http://schemas.microsoft.com/office/drawing/2014/main" val="20002"/>
                    </a:ext>
                  </a:extLst>
                </a:gridCol>
                <a:gridCol w="1170754">
                  <a:extLst>
                    <a:ext uri="{9D8B030D-6E8A-4147-A177-3AD203B41FA5}">
                      <a16:colId xmlns:a16="http://schemas.microsoft.com/office/drawing/2014/main" val="20003"/>
                    </a:ext>
                  </a:extLst>
                </a:gridCol>
                <a:gridCol w="707090">
                  <a:extLst>
                    <a:ext uri="{9D8B030D-6E8A-4147-A177-3AD203B41FA5}">
                      <a16:colId xmlns:a16="http://schemas.microsoft.com/office/drawing/2014/main" val="20004"/>
                    </a:ext>
                  </a:extLst>
                </a:gridCol>
              </a:tblGrid>
              <a:tr h="370840">
                <a:tc>
                  <a:txBody>
                    <a:bodyPr/>
                    <a:lstStyle/>
                    <a:p>
                      <a:r>
                        <a:rPr lang="es-ES" dirty="0"/>
                        <a:t>Alumno</a:t>
                      </a:r>
                    </a:p>
                  </a:txBody>
                  <a:tcPr/>
                </a:tc>
                <a:tc>
                  <a:txBody>
                    <a:bodyPr/>
                    <a:lstStyle/>
                    <a:p>
                      <a:r>
                        <a:rPr lang="es-ES" dirty="0"/>
                        <a:t>Nombre</a:t>
                      </a:r>
                    </a:p>
                  </a:txBody>
                  <a:tcPr/>
                </a:tc>
                <a:tc>
                  <a:txBody>
                    <a:bodyPr/>
                    <a:lstStyle/>
                    <a:p>
                      <a:r>
                        <a:rPr lang="es-ES" dirty="0"/>
                        <a:t>Aula</a:t>
                      </a:r>
                    </a:p>
                  </a:txBody>
                  <a:tcPr/>
                </a:tc>
                <a:tc>
                  <a:txBody>
                    <a:bodyPr/>
                    <a:lstStyle/>
                    <a:p>
                      <a:r>
                        <a:rPr lang="es-ES" dirty="0"/>
                        <a:t>Asignatura</a:t>
                      </a:r>
                    </a:p>
                  </a:txBody>
                  <a:tcPr/>
                </a:tc>
                <a:tc>
                  <a:txBody>
                    <a:bodyPr/>
                    <a:lstStyle/>
                    <a:p>
                      <a:r>
                        <a:rPr lang="es-ES" dirty="0"/>
                        <a:t>Hora</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A. Rodríguez</a:t>
                      </a:r>
                    </a:p>
                  </a:txBody>
                  <a:tcPr/>
                </a:tc>
                <a:tc>
                  <a:txBody>
                    <a:bodyPr/>
                    <a:lstStyle/>
                    <a:p>
                      <a:r>
                        <a:rPr lang="es-ES" dirty="0"/>
                        <a:t>101</a:t>
                      </a:r>
                    </a:p>
                  </a:txBody>
                  <a:tcPr/>
                </a:tc>
                <a:tc>
                  <a:txBody>
                    <a:bodyPr/>
                    <a:lstStyle/>
                    <a:p>
                      <a:r>
                        <a:rPr lang="es-ES" dirty="0"/>
                        <a:t>Cálculo</a:t>
                      </a:r>
                    </a:p>
                  </a:txBody>
                  <a:tcPr/>
                </a:tc>
                <a:tc>
                  <a:txBody>
                    <a:bodyPr/>
                    <a:lstStyle/>
                    <a:p>
                      <a:r>
                        <a:rPr lang="es-ES" dirty="0"/>
                        <a:t>1</a:t>
                      </a:r>
                    </a:p>
                  </a:txBody>
                  <a:tcPr/>
                </a:tc>
                <a:extLst>
                  <a:ext uri="{0D108BD9-81ED-4DB2-BD59-A6C34878D82A}">
                    <a16:rowId xmlns:a16="http://schemas.microsoft.com/office/drawing/2014/main" val="10001"/>
                  </a:ext>
                </a:extLst>
              </a:tr>
              <a:tr h="370840">
                <a:tc>
                  <a:txBody>
                    <a:bodyPr/>
                    <a:lstStyle/>
                    <a:p>
                      <a:r>
                        <a:rPr lang="es-ES" dirty="0"/>
                        <a:t>102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 Rodríguez</a:t>
                      </a:r>
                    </a:p>
                  </a:txBody>
                  <a:tcPr/>
                </a:tc>
                <a:tc>
                  <a:txBody>
                    <a:bodyPr/>
                    <a:lstStyle/>
                    <a:p>
                      <a:r>
                        <a:rPr lang="es-ES" dirty="0"/>
                        <a:t>101</a:t>
                      </a:r>
                    </a:p>
                  </a:txBody>
                  <a:tcPr/>
                </a:tc>
                <a:tc>
                  <a:txBody>
                    <a:bodyPr/>
                    <a:lstStyle/>
                    <a:p>
                      <a:r>
                        <a:rPr lang="es-ES" dirty="0"/>
                        <a:t>Literatura</a:t>
                      </a:r>
                    </a:p>
                  </a:txBody>
                  <a:tcPr/>
                </a:tc>
                <a:tc>
                  <a:txBody>
                    <a:bodyPr/>
                    <a:lstStyle/>
                    <a:p>
                      <a:r>
                        <a:rPr lang="es-ES" dirty="0"/>
                        <a:t>2</a:t>
                      </a:r>
                    </a:p>
                  </a:txBody>
                  <a:tcPr/>
                </a:tc>
                <a:extLst>
                  <a:ext uri="{0D108BD9-81ED-4DB2-BD59-A6C34878D82A}">
                    <a16:rowId xmlns:a16="http://schemas.microsoft.com/office/drawing/2014/main" val="10002"/>
                  </a:ext>
                </a:extLst>
              </a:tr>
              <a:tr h="370840">
                <a:tc>
                  <a:txBody>
                    <a:bodyPr/>
                    <a:lstStyle/>
                    <a:p>
                      <a:r>
                        <a:rPr lang="es-ES" dirty="0"/>
                        <a:t>102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 Rodríguez</a:t>
                      </a:r>
                    </a:p>
                  </a:txBody>
                  <a:tcPr/>
                </a:tc>
                <a:tc>
                  <a:txBody>
                    <a:bodyPr/>
                    <a:lstStyle/>
                    <a:p>
                      <a:r>
                        <a:rPr lang="es-ES" dirty="0"/>
                        <a:t>101</a:t>
                      </a:r>
                    </a:p>
                  </a:txBody>
                  <a:tcPr/>
                </a:tc>
                <a:tc>
                  <a:txBody>
                    <a:bodyPr/>
                    <a:lstStyle/>
                    <a:p>
                      <a:r>
                        <a:rPr lang="es-ES" dirty="0"/>
                        <a:t>Química</a:t>
                      </a:r>
                    </a:p>
                  </a:txBody>
                  <a:tcPr/>
                </a:tc>
                <a:tc>
                  <a:txBody>
                    <a:bodyPr/>
                    <a:lstStyle/>
                    <a:p>
                      <a:r>
                        <a:rPr lang="es-ES" dirty="0"/>
                        <a:t>3</a:t>
                      </a:r>
                    </a:p>
                  </a:txBody>
                  <a:tcPr/>
                </a:tc>
                <a:extLst>
                  <a:ext uri="{0D108BD9-81ED-4DB2-BD59-A6C34878D82A}">
                    <a16:rowId xmlns:a16="http://schemas.microsoft.com/office/drawing/2014/main" val="10003"/>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Biología</a:t>
                      </a:r>
                    </a:p>
                  </a:txBody>
                  <a:tcPr/>
                </a:tc>
                <a:tc>
                  <a:txBody>
                    <a:bodyPr/>
                    <a:lstStyle/>
                    <a:p>
                      <a:r>
                        <a:rPr lang="es-ES" dirty="0"/>
                        <a:t>1</a:t>
                      </a:r>
                    </a:p>
                  </a:txBody>
                  <a:tcPr/>
                </a:tc>
                <a:extLst>
                  <a:ext uri="{0D108BD9-81ED-4DB2-BD59-A6C34878D82A}">
                    <a16:rowId xmlns:a16="http://schemas.microsoft.com/office/drawing/2014/main" val="10004"/>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Geografía</a:t>
                      </a:r>
                    </a:p>
                  </a:txBody>
                  <a:tcPr/>
                </a:tc>
                <a:tc>
                  <a:txBody>
                    <a:bodyPr/>
                    <a:lstStyle/>
                    <a:p>
                      <a:r>
                        <a:rPr lang="es-ES" dirty="0"/>
                        <a:t>2</a:t>
                      </a:r>
                    </a:p>
                  </a:txBody>
                  <a:tcPr/>
                </a:tc>
                <a:extLst>
                  <a:ext uri="{0D108BD9-81ED-4DB2-BD59-A6C34878D82A}">
                    <a16:rowId xmlns:a16="http://schemas.microsoft.com/office/drawing/2014/main" val="10005"/>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tc>
                  <a:txBody>
                    <a:bodyPr/>
                    <a:lstStyle/>
                    <a:p>
                      <a:r>
                        <a:rPr lang="es-ES" dirty="0"/>
                        <a:t>Cálculo</a:t>
                      </a:r>
                    </a:p>
                  </a:txBody>
                  <a:tcPr/>
                </a:tc>
                <a:tc>
                  <a:txBody>
                    <a:bodyPr/>
                    <a:lstStyle/>
                    <a:p>
                      <a:r>
                        <a:rPr lang="es-ES" dirty="0"/>
                        <a:t>3</a:t>
                      </a:r>
                    </a:p>
                  </a:txBody>
                  <a:tcPr/>
                </a:tc>
                <a:extLst>
                  <a:ext uri="{0D108BD9-81ED-4DB2-BD59-A6C34878D82A}">
                    <a16:rowId xmlns:a16="http://schemas.microsoft.com/office/drawing/2014/main" val="10006"/>
                  </a:ext>
                </a:extLst>
              </a:tr>
            </a:tbl>
          </a:graphicData>
        </a:graphic>
      </p:graphicFrame>
      <p:sp>
        <p:nvSpPr>
          <p:cNvPr id="4" name="Rectángulo 3"/>
          <p:cNvSpPr/>
          <p:nvPr/>
        </p:nvSpPr>
        <p:spPr>
          <a:xfrm>
            <a:off x="4082603" y="3193961"/>
            <a:ext cx="2240924" cy="3052293"/>
          </a:xfrm>
          <a:prstGeom prst="rect">
            <a:avLst/>
          </a:prstGeom>
          <a:solidFill>
            <a:srgbClr val="FFFF00">
              <a:alpha val="25098"/>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5" name="CuadroTexto 4"/>
          <p:cNvSpPr txBox="1"/>
          <p:nvPr/>
        </p:nvSpPr>
        <p:spPr>
          <a:xfrm>
            <a:off x="6601011" y="4095482"/>
            <a:ext cx="1506828" cy="923330"/>
          </a:xfrm>
          <a:prstGeom prst="rect">
            <a:avLst/>
          </a:prstGeom>
          <a:noFill/>
        </p:spPr>
        <p:txBody>
          <a:bodyPr wrap="square" rtlCol="0">
            <a:spAutoFit/>
          </a:bodyPr>
          <a:lstStyle/>
          <a:p>
            <a:r>
              <a:rPr lang="es-ES" dirty="0"/>
              <a:t>No depende de la clave ”Alumno”</a:t>
            </a:r>
          </a:p>
        </p:txBody>
      </p:sp>
      <p:sp>
        <p:nvSpPr>
          <p:cNvPr id="6" name="Flecha curvada hacia arriba 5"/>
          <p:cNvSpPr/>
          <p:nvPr/>
        </p:nvSpPr>
        <p:spPr>
          <a:xfrm rot="2207027">
            <a:off x="7354425" y="5640946"/>
            <a:ext cx="1003964" cy="81136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38231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 </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aplicada la segunda forma</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81055" y="1697192"/>
            <a:ext cx="7782013" cy="369332"/>
          </a:xfrm>
          <a:prstGeom prst="rect">
            <a:avLst/>
          </a:prstGeom>
        </p:spPr>
        <p:txBody>
          <a:bodyPr wrap="square">
            <a:spAutoFit/>
          </a:bodyPr>
          <a:lstStyle/>
          <a:p>
            <a:r>
              <a:rPr lang="es-ES" dirty="0"/>
              <a:t>Las  siguientes tablas muestran como quedarían con la 2ª forma.</a:t>
            </a:r>
          </a:p>
        </p:txBody>
      </p:sp>
      <p:graphicFrame>
        <p:nvGraphicFramePr>
          <p:cNvPr id="8" name="Tabla 7"/>
          <p:cNvGraphicFramePr>
            <a:graphicFrameLocks noGrp="1"/>
          </p:cNvGraphicFramePr>
          <p:nvPr>
            <p:extLst>
              <p:ext uri="{D42A27DB-BD31-4B8C-83A1-F6EECF244321}">
                <p14:modId xmlns:p14="http://schemas.microsoft.com/office/powerpoint/2010/main" val="3824525137"/>
              </p:ext>
            </p:extLst>
          </p:nvPr>
        </p:nvGraphicFramePr>
        <p:xfrm>
          <a:off x="5096269" y="2653728"/>
          <a:ext cx="2972040" cy="2865120"/>
        </p:xfrm>
        <a:graphic>
          <a:graphicData uri="http://schemas.openxmlformats.org/drawingml/2006/table">
            <a:tbl>
              <a:tblPr firstRow="1" bandRow="1">
                <a:tableStyleId>{5C22544A-7EE6-4342-B048-85BDC9FD1C3A}</a:tableStyleId>
              </a:tblPr>
              <a:tblGrid>
                <a:gridCol w="1040377">
                  <a:extLst>
                    <a:ext uri="{9D8B030D-6E8A-4147-A177-3AD203B41FA5}">
                      <a16:colId xmlns:a16="http://schemas.microsoft.com/office/drawing/2014/main" val="20000"/>
                    </a:ext>
                  </a:extLst>
                </a:gridCol>
                <a:gridCol w="1177286">
                  <a:extLst>
                    <a:ext uri="{9D8B030D-6E8A-4147-A177-3AD203B41FA5}">
                      <a16:colId xmlns:a16="http://schemas.microsoft.com/office/drawing/2014/main" val="20001"/>
                    </a:ext>
                  </a:extLst>
                </a:gridCol>
                <a:gridCol w="754377">
                  <a:extLst>
                    <a:ext uri="{9D8B030D-6E8A-4147-A177-3AD203B41FA5}">
                      <a16:colId xmlns:a16="http://schemas.microsoft.com/office/drawing/2014/main" val="20002"/>
                    </a:ext>
                  </a:extLst>
                </a:gridCol>
              </a:tblGrid>
              <a:tr h="370840">
                <a:tc>
                  <a:txBody>
                    <a:bodyPr/>
                    <a:lstStyle/>
                    <a:p>
                      <a:r>
                        <a:rPr lang="es-ES" dirty="0"/>
                        <a:t>Alumno</a:t>
                      </a:r>
                    </a:p>
                  </a:txBody>
                  <a:tcPr/>
                </a:tc>
                <a:tc>
                  <a:txBody>
                    <a:bodyPr/>
                    <a:lstStyle/>
                    <a:p>
                      <a:r>
                        <a:rPr lang="es-ES" dirty="0"/>
                        <a:t>Asignatura</a:t>
                      </a:r>
                    </a:p>
                  </a:txBody>
                  <a:tcPr/>
                </a:tc>
                <a:tc>
                  <a:txBody>
                    <a:bodyPr/>
                    <a:lstStyle/>
                    <a:p>
                      <a:r>
                        <a:rPr lang="es-ES" dirty="0"/>
                        <a:t>Hora</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Cálculo</a:t>
                      </a:r>
                    </a:p>
                  </a:txBody>
                  <a:tcPr/>
                </a:tc>
                <a:tc>
                  <a:txBody>
                    <a:bodyPr/>
                    <a:lstStyle/>
                    <a:p>
                      <a:r>
                        <a:rPr lang="es-ES" dirty="0"/>
                        <a:t>1</a:t>
                      </a:r>
                    </a:p>
                  </a:txBody>
                  <a:tcPr/>
                </a:tc>
                <a:extLst>
                  <a:ext uri="{0D108BD9-81ED-4DB2-BD59-A6C34878D82A}">
                    <a16:rowId xmlns:a16="http://schemas.microsoft.com/office/drawing/2014/main" val="10001"/>
                  </a:ext>
                </a:extLst>
              </a:tr>
              <a:tr h="370840">
                <a:tc>
                  <a:txBody>
                    <a:bodyPr/>
                    <a:lstStyle/>
                    <a:p>
                      <a:r>
                        <a:rPr lang="es-ES" dirty="0"/>
                        <a:t>102</a:t>
                      </a:r>
                    </a:p>
                  </a:txBody>
                  <a:tcPr/>
                </a:tc>
                <a:tc>
                  <a:txBody>
                    <a:bodyPr/>
                    <a:lstStyle/>
                    <a:p>
                      <a:r>
                        <a:rPr lang="es-ES" dirty="0"/>
                        <a:t>Literatura</a:t>
                      </a:r>
                    </a:p>
                  </a:txBody>
                  <a:tcPr/>
                </a:tc>
                <a:tc>
                  <a:txBody>
                    <a:bodyPr/>
                    <a:lstStyle/>
                    <a:p>
                      <a:r>
                        <a:rPr lang="es-ES" dirty="0"/>
                        <a:t>2</a:t>
                      </a:r>
                    </a:p>
                  </a:txBody>
                  <a:tcPr/>
                </a:tc>
                <a:extLst>
                  <a:ext uri="{0D108BD9-81ED-4DB2-BD59-A6C34878D82A}">
                    <a16:rowId xmlns:a16="http://schemas.microsoft.com/office/drawing/2014/main" val="10002"/>
                  </a:ext>
                </a:extLst>
              </a:tr>
              <a:tr h="370840">
                <a:tc>
                  <a:txBody>
                    <a:bodyPr/>
                    <a:lstStyle/>
                    <a:p>
                      <a:r>
                        <a:rPr lang="es-ES" dirty="0"/>
                        <a:t>102</a:t>
                      </a:r>
                    </a:p>
                  </a:txBody>
                  <a:tcPr/>
                </a:tc>
                <a:tc>
                  <a:txBody>
                    <a:bodyPr/>
                    <a:lstStyle/>
                    <a:p>
                      <a:r>
                        <a:rPr lang="es-ES" dirty="0"/>
                        <a:t>Química</a:t>
                      </a:r>
                    </a:p>
                  </a:txBody>
                  <a:tcPr/>
                </a:tc>
                <a:tc>
                  <a:txBody>
                    <a:bodyPr/>
                    <a:lstStyle/>
                    <a:p>
                      <a:r>
                        <a:rPr lang="es-ES" dirty="0"/>
                        <a:t>3</a:t>
                      </a:r>
                    </a:p>
                  </a:txBody>
                  <a:tcPr/>
                </a:tc>
                <a:extLst>
                  <a:ext uri="{0D108BD9-81ED-4DB2-BD59-A6C34878D82A}">
                    <a16:rowId xmlns:a16="http://schemas.microsoft.com/office/drawing/2014/main" val="10003"/>
                  </a:ext>
                </a:extLst>
              </a:tr>
              <a:tr h="370840">
                <a:tc>
                  <a:txBody>
                    <a:bodyPr/>
                    <a:lstStyle/>
                    <a:p>
                      <a:r>
                        <a:rPr lang="es-ES" dirty="0"/>
                        <a:t>402</a:t>
                      </a:r>
                    </a:p>
                  </a:txBody>
                  <a:tcPr/>
                </a:tc>
                <a:tc>
                  <a:txBody>
                    <a:bodyPr/>
                    <a:lstStyle/>
                    <a:p>
                      <a:r>
                        <a:rPr lang="es-ES" dirty="0"/>
                        <a:t>Biología</a:t>
                      </a:r>
                    </a:p>
                  </a:txBody>
                  <a:tcPr/>
                </a:tc>
                <a:tc>
                  <a:txBody>
                    <a:bodyPr/>
                    <a:lstStyle/>
                    <a:p>
                      <a:r>
                        <a:rPr lang="es-ES" dirty="0"/>
                        <a:t>1</a:t>
                      </a:r>
                    </a:p>
                  </a:txBody>
                  <a:tcPr/>
                </a:tc>
                <a:extLst>
                  <a:ext uri="{0D108BD9-81ED-4DB2-BD59-A6C34878D82A}">
                    <a16:rowId xmlns:a16="http://schemas.microsoft.com/office/drawing/2014/main" val="10004"/>
                  </a:ext>
                </a:extLst>
              </a:tr>
              <a:tr h="370840">
                <a:tc>
                  <a:txBody>
                    <a:bodyPr/>
                    <a:lstStyle/>
                    <a:p>
                      <a:r>
                        <a:rPr lang="es-ES" dirty="0"/>
                        <a:t>402</a:t>
                      </a:r>
                    </a:p>
                  </a:txBody>
                  <a:tcPr/>
                </a:tc>
                <a:tc>
                  <a:txBody>
                    <a:bodyPr/>
                    <a:lstStyle/>
                    <a:p>
                      <a:r>
                        <a:rPr lang="es-ES" dirty="0"/>
                        <a:t>Geografía</a:t>
                      </a:r>
                    </a:p>
                  </a:txBody>
                  <a:tcPr/>
                </a:tc>
                <a:tc>
                  <a:txBody>
                    <a:bodyPr/>
                    <a:lstStyle/>
                    <a:p>
                      <a:r>
                        <a:rPr lang="es-ES" dirty="0"/>
                        <a:t>2</a:t>
                      </a:r>
                    </a:p>
                  </a:txBody>
                  <a:tcPr/>
                </a:tc>
                <a:extLst>
                  <a:ext uri="{0D108BD9-81ED-4DB2-BD59-A6C34878D82A}">
                    <a16:rowId xmlns:a16="http://schemas.microsoft.com/office/drawing/2014/main" val="10005"/>
                  </a:ext>
                </a:extLst>
              </a:tr>
              <a:tr h="370840">
                <a:tc>
                  <a:txBody>
                    <a:bodyPr/>
                    <a:lstStyle/>
                    <a:p>
                      <a:r>
                        <a:rPr lang="es-ES" dirty="0"/>
                        <a:t>402</a:t>
                      </a:r>
                    </a:p>
                  </a:txBody>
                  <a:tcPr/>
                </a:tc>
                <a:tc>
                  <a:txBody>
                    <a:bodyPr/>
                    <a:lstStyle/>
                    <a:p>
                      <a:r>
                        <a:rPr lang="es-ES" dirty="0"/>
                        <a:t>Cálculo</a:t>
                      </a:r>
                    </a:p>
                  </a:txBody>
                  <a:tcPr/>
                </a:tc>
                <a:tc>
                  <a:txBody>
                    <a:bodyPr/>
                    <a:lstStyle/>
                    <a:p>
                      <a:r>
                        <a:rPr lang="es-ES" dirty="0"/>
                        <a:t>3</a:t>
                      </a:r>
                    </a:p>
                  </a:txBody>
                  <a:tcPr/>
                </a:tc>
                <a:extLst>
                  <a:ext uri="{0D108BD9-81ED-4DB2-BD59-A6C34878D82A}">
                    <a16:rowId xmlns:a16="http://schemas.microsoft.com/office/drawing/2014/main" val="10006"/>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1713889174"/>
              </p:ext>
            </p:extLst>
          </p:nvPr>
        </p:nvGraphicFramePr>
        <p:xfrm>
          <a:off x="959937" y="3092615"/>
          <a:ext cx="3006266" cy="1381760"/>
        </p:xfrm>
        <a:graphic>
          <a:graphicData uri="http://schemas.openxmlformats.org/drawingml/2006/table">
            <a:tbl>
              <a:tblPr firstRow="1" bandRow="1">
                <a:tableStyleId>{5C22544A-7EE6-4342-B048-85BDC9FD1C3A}</a:tableStyleId>
              </a:tblPr>
              <a:tblGrid>
                <a:gridCol w="903513">
                  <a:extLst>
                    <a:ext uri="{9D8B030D-6E8A-4147-A177-3AD203B41FA5}">
                      <a16:colId xmlns:a16="http://schemas.microsoft.com/office/drawing/2014/main" val="20000"/>
                    </a:ext>
                  </a:extLst>
                </a:gridCol>
                <a:gridCol w="1392673">
                  <a:extLst>
                    <a:ext uri="{9D8B030D-6E8A-4147-A177-3AD203B41FA5}">
                      <a16:colId xmlns:a16="http://schemas.microsoft.com/office/drawing/2014/main" val="20001"/>
                    </a:ext>
                  </a:extLst>
                </a:gridCol>
                <a:gridCol w="710080">
                  <a:extLst>
                    <a:ext uri="{9D8B030D-6E8A-4147-A177-3AD203B41FA5}">
                      <a16:colId xmlns:a16="http://schemas.microsoft.com/office/drawing/2014/main" val="20002"/>
                    </a:ext>
                  </a:extLst>
                </a:gridCol>
              </a:tblGrid>
              <a:tr h="277575">
                <a:tc>
                  <a:txBody>
                    <a:bodyPr/>
                    <a:lstStyle/>
                    <a:p>
                      <a:r>
                        <a:rPr lang="es-ES" dirty="0"/>
                        <a:t>Alumno</a:t>
                      </a:r>
                    </a:p>
                  </a:txBody>
                  <a:tcPr/>
                </a:tc>
                <a:tc>
                  <a:txBody>
                    <a:bodyPr/>
                    <a:lstStyle/>
                    <a:p>
                      <a:r>
                        <a:rPr lang="es-ES" dirty="0"/>
                        <a:t>Nombre</a:t>
                      </a:r>
                    </a:p>
                  </a:txBody>
                  <a:tcPr/>
                </a:tc>
                <a:tc>
                  <a:txBody>
                    <a:bodyPr/>
                    <a:lstStyle/>
                    <a:p>
                      <a:r>
                        <a:rPr lang="es-ES" dirty="0"/>
                        <a:t>Aula</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A. Rodríguez</a:t>
                      </a:r>
                    </a:p>
                  </a:txBody>
                  <a:tcPr/>
                </a:tc>
                <a:tc>
                  <a:txBody>
                    <a:bodyPr/>
                    <a:lstStyle/>
                    <a:p>
                      <a:r>
                        <a:rPr lang="es-ES" dirty="0"/>
                        <a:t>101</a:t>
                      </a:r>
                    </a:p>
                  </a:txBody>
                  <a:tcPr/>
                </a:tc>
                <a:extLst>
                  <a:ext uri="{0D108BD9-81ED-4DB2-BD59-A6C34878D82A}">
                    <a16:rowId xmlns:a16="http://schemas.microsoft.com/office/drawing/2014/main" val="10001"/>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tc>
                  <a:txBody>
                    <a:bodyPr/>
                    <a:lstStyle/>
                    <a:p>
                      <a:r>
                        <a:rPr lang="es-ES" dirty="0"/>
                        <a:t>201</a:t>
                      </a:r>
                    </a:p>
                  </a:txBody>
                  <a:tcPr/>
                </a:tc>
                <a:extLst>
                  <a:ext uri="{0D108BD9-81ED-4DB2-BD59-A6C34878D82A}">
                    <a16:rowId xmlns:a16="http://schemas.microsoft.com/office/drawing/2014/main" val="10002"/>
                  </a:ext>
                </a:extLst>
              </a:tr>
            </a:tbl>
          </a:graphicData>
        </a:graphic>
      </p:graphicFrame>
      <p:sp>
        <p:nvSpPr>
          <p:cNvPr id="9" name="CuadroTexto 8"/>
          <p:cNvSpPr txBox="1"/>
          <p:nvPr/>
        </p:nvSpPr>
        <p:spPr>
          <a:xfrm>
            <a:off x="1003479" y="2685074"/>
            <a:ext cx="293914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Tabla Alumnos</a:t>
            </a:r>
          </a:p>
        </p:txBody>
      </p:sp>
      <p:sp>
        <p:nvSpPr>
          <p:cNvPr id="12" name="CuadroTexto 11"/>
          <p:cNvSpPr txBox="1"/>
          <p:nvPr/>
        </p:nvSpPr>
        <p:spPr>
          <a:xfrm>
            <a:off x="5096508" y="2230578"/>
            <a:ext cx="296091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Tabla Alumnos-Asignaturas</a:t>
            </a:r>
          </a:p>
        </p:txBody>
      </p:sp>
    </p:spTree>
    <p:extLst>
      <p:ext uri="{BB962C8B-B14F-4D97-AF65-F5344CB8AC3E}">
        <p14:creationId xmlns:p14="http://schemas.microsoft.com/office/powerpoint/2010/main" val="587160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Caso práctico: tercera forma</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693748" y="2346787"/>
            <a:ext cx="7645577" cy="923330"/>
          </a:xfrm>
          <a:prstGeom prst="rect">
            <a:avLst/>
          </a:prstGeom>
        </p:spPr>
        <p:txBody>
          <a:bodyPr wrap="square">
            <a:spAutoFit/>
          </a:bodyPr>
          <a:lstStyle/>
          <a:p>
            <a:r>
              <a:rPr lang="es-ES" dirty="0"/>
              <a:t>En el último ejemplo, aula (aula/grupo asignado) no es funcionalmente dependiente del atributo “alumno”. La solución es mover dicho atributo de la tabla Alumnos a la tabla de </a:t>
            </a:r>
            <a:r>
              <a:rPr lang="es-ES" dirty="0" err="1"/>
              <a:t>Alumnos_Aulas</a:t>
            </a:r>
            <a:r>
              <a:rPr lang="es-ES" dirty="0"/>
              <a:t>.</a:t>
            </a:r>
          </a:p>
        </p:txBody>
      </p:sp>
      <p:sp>
        <p:nvSpPr>
          <p:cNvPr id="5" name="Rectángulo 4"/>
          <p:cNvSpPr/>
          <p:nvPr/>
        </p:nvSpPr>
        <p:spPr>
          <a:xfrm>
            <a:off x="693748" y="1735280"/>
            <a:ext cx="5478882" cy="369332"/>
          </a:xfrm>
          <a:prstGeom prst="rect">
            <a:avLst/>
          </a:prstGeom>
        </p:spPr>
        <p:txBody>
          <a:bodyPr wrap="square">
            <a:spAutoFit/>
          </a:bodyPr>
          <a:lstStyle/>
          <a:p>
            <a:pPr marL="285750" indent="-285750">
              <a:buFont typeface="Wingdings" panose="05000000000000000000" pitchFamily="2" charset="2"/>
              <a:buChar char="Ø"/>
            </a:pPr>
            <a:r>
              <a:rPr lang="es-ES" dirty="0"/>
              <a:t>eliminar los datos que no forman parte de la clave</a:t>
            </a:r>
          </a:p>
        </p:txBody>
      </p:sp>
      <p:graphicFrame>
        <p:nvGraphicFramePr>
          <p:cNvPr id="7" name="Tabla 6"/>
          <p:cNvGraphicFramePr>
            <a:graphicFrameLocks noGrp="1"/>
          </p:cNvGraphicFramePr>
          <p:nvPr>
            <p:extLst>
              <p:ext uri="{D42A27DB-BD31-4B8C-83A1-F6EECF244321}">
                <p14:modId xmlns:p14="http://schemas.microsoft.com/office/powerpoint/2010/main" val="2143664303"/>
              </p:ext>
            </p:extLst>
          </p:nvPr>
        </p:nvGraphicFramePr>
        <p:xfrm>
          <a:off x="1097748" y="4321220"/>
          <a:ext cx="2287709" cy="1381760"/>
        </p:xfrm>
        <a:graphic>
          <a:graphicData uri="http://schemas.openxmlformats.org/drawingml/2006/table">
            <a:tbl>
              <a:tblPr firstRow="1" bandRow="1">
                <a:tableStyleId>{5C22544A-7EE6-4342-B048-85BDC9FD1C3A}</a:tableStyleId>
              </a:tblPr>
              <a:tblGrid>
                <a:gridCol w="926995">
                  <a:extLst>
                    <a:ext uri="{9D8B030D-6E8A-4147-A177-3AD203B41FA5}">
                      <a16:colId xmlns:a16="http://schemas.microsoft.com/office/drawing/2014/main" val="20000"/>
                    </a:ext>
                  </a:extLst>
                </a:gridCol>
                <a:gridCol w="1360714">
                  <a:extLst>
                    <a:ext uri="{9D8B030D-6E8A-4147-A177-3AD203B41FA5}">
                      <a16:colId xmlns:a16="http://schemas.microsoft.com/office/drawing/2014/main" val="20001"/>
                    </a:ext>
                  </a:extLst>
                </a:gridCol>
              </a:tblGrid>
              <a:tr h="370840">
                <a:tc>
                  <a:txBody>
                    <a:bodyPr/>
                    <a:lstStyle/>
                    <a:p>
                      <a:r>
                        <a:rPr lang="es-ES" dirty="0"/>
                        <a:t>Alumno</a:t>
                      </a:r>
                    </a:p>
                  </a:txBody>
                  <a:tcPr/>
                </a:tc>
                <a:tc>
                  <a:txBody>
                    <a:bodyPr/>
                    <a:lstStyle/>
                    <a:p>
                      <a:r>
                        <a:rPr lang="es-ES" dirty="0"/>
                        <a:t>Nombre</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A. Rodríguez</a:t>
                      </a:r>
                    </a:p>
                  </a:txBody>
                  <a:tcPr/>
                </a:tc>
                <a:extLst>
                  <a:ext uri="{0D108BD9-81ED-4DB2-BD59-A6C34878D82A}">
                    <a16:rowId xmlns:a16="http://schemas.microsoft.com/office/drawing/2014/main" val="10001"/>
                  </a:ext>
                </a:extLst>
              </a:tr>
              <a:tr h="370840">
                <a:tc>
                  <a:txBody>
                    <a:bodyPr/>
                    <a:lstStyle/>
                    <a:p>
                      <a:r>
                        <a:rPr lang="es-ES"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R. Jiménez</a:t>
                      </a:r>
                    </a:p>
                  </a:txBody>
                  <a:tcPr/>
                </a:tc>
                <a:extLst>
                  <a:ext uri="{0D108BD9-81ED-4DB2-BD59-A6C34878D82A}">
                    <a16:rowId xmlns:a16="http://schemas.microsoft.com/office/drawing/2014/main" val="10002"/>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1972385482"/>
              </p:ext>
            </p:extLst>
          </p:nvPr>
        </p:nvGraphicFramePr>
        <p:xfrm>
          <a:off x="4587990" y="4308629"/>
          <a:ext cx="2836068" cy="1381760"/>
        </p:xfrm>
        <a:graphic>
          <a:graphicData uri="http://schemas.openxmlformats.org/drawingml/2006/table">
            <a:tbl>
              <a:tblPr firstRow="1" bandRow="1">
                <a:tableStyleId>{5C22544A-7EE6-4342-B048-85BDC9FD1C3A}</a:tableStyleId>
              </a:tblPr>
              <a:tblGrid>
                <a:gridCol w="890931">
                  <a:extLst>
                    <a:ext uri="{9D8B030D-6E8A-4147-A177-3AD203B41FA5}">
                      <a16:colId xmlns:a16="http://schemas.microsoft.com/office/drawing/2014/main" val="20000"/>
                    </a:ext>
                  </a:extLst>
                </a:gridCol>
                <a:gridCol w="718185">
                  <a:extLst>
                    <a:ext uri="{9D8B030D-6E8A-4147-A177-3AD203B41FA5}">
                      <a16:colId xmlns:a16="http://schemas.microsoft.com/office/drawing/2014/main" val="20001"/>
                    </a:ext>
                  </a:extLst>
                </a:gridCol>
                <a:gridCol w="1226952">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Alumno</a:t>
                      </a:r>
                    </a:p>
                  </a:txBody>
                  <a:tcPr/>
                </a:tc>
                <a:tc>
                  <a:txBody>
                    <a:bodyPr/>
                    <a:lstStyle/>
                    <a:p>
                      <a:r>
                        <a:rPr lang="es-ES" dirty="0"/>
                        <a:t>Aula</a:t>
                      </a:r>
                    </a:p>
                  </a:txBody>
                  <a:tcPr/>
                </a:tc>
                <a:tc>
                  <a:txBody>
                    <a:bodyPr/>
                    <a:lstStyle/>
                    <a:p>
                      <a:r>
                        <a:rPr lang="es-ES" dirty="0"/>
                        <a:t>Situación</a:t>
                      </a:r>
                    </a:p>
                  </a:txBody>
                  <a:tcPr/>
                </a:tc>
                <a:extLst>
                  <a:ext uri="{0D108BD9-81ED-4DB2-BD59-A6C34878D82A}">
                    <a16:rowId xmlns:a16="http://schemas.microsoft.com/office/drawing/2014/main" val="10000"/>
                  </a:ext>
                </a:extLst>
              </a:tr>
              <a:tr h="370840">
                <a:tc>
                  <a:txBody>
                    <a:bodyPr/>
                    <a:lstStyle/>
                    <a:p>
                      <a:r>
                        <a:rPr lang="es-ES" dirty="0"/>
                        <a:t>102</a:t>
                      </a:r>
                    </a:p>
                  </a:txBody>
                  <a:tcPr/>
                </a:tc>
                <a:tc>
                  <a:txBody>
                    <a:bodyPr/>
                    <a:lstStyle/>
                    <a:p>
                      <a:r>
                        <a:rPr lang="es-ES" dirty="0"/>
                        <a:t>101</a:t>
                      </a:r>
                    </a:p>
                  </a:txBody>
                  <a:tcPr/>
                </a:tc>
                <a:tc>
                  <a:txBody>
                    <a:bodyPr/>
                    <a:lstStyle/>
                    <a:p>
                      <a:r>
                        <a:rPr lang="es-ES" dirty="0"/>
                        <a:t>Piso</a:t>
                      </a:r>
                      <a:r>
                        <a:rPr lang="es-ES" baseline="0" dirty="0"/>
                        <a:t> 1</a:t>
                      </a:r>
                      <a:endParaRPr lang="es-ES" dirty="0"/>
                    </a:p>
                  </a:txBody>
                  <a:tcPr/>
                </a:tc>
                <a:extLst>
                  <a:ext uri="{0D108BD9-81ED-4DB2-BD59-A6C34878D82A}">
                    <a16:rowId xmlns:a16="http://schemas.microsoft.com/office/drawing/2014/main" val="10001"/>
                  </a:ext>
                </a:extLst>
              </a:tr>
              <a:tr h="370840">
                <a:tc>
                  <a:txBody>
                    <a:bodyPr/>
                    <a:lstStyle/>
                    <a:p>
                      <a:r>
                        <a:rPr lang="es-ES" dirty="0"/>
                        <a:t>202</a:t>
                      </a:r>
                    </a:p>
                  </a:txBody>
                  <a:tcPr/>
                </a:tc>
                <a:tc>
                  <a:txBody>
                    <a:bodyPr/>
                    <a:lstStyle/>
                    <a:p>
                      <a:r>
                        <a:rPr lang="es-ES" dirty="0"/>
                        <a:t>201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Piso 2</a:t>
                      </a:r>
                    </a:p>
                  </a:txBody>
                  <a:tcPr/>
                </a:tc>
                <a:extLst>
                  <a:ext uri="{0D108BD9-81ED-4DB2-BD59-A6C34878D82A}">
                    <a16:rowId xmlns:a16="http://schemas.microsoft.com/office/drawing/2014/main" val="10002"/>
                  </a:ext>
                </a:extLst>
              </a:tr>
            </a:tbl>
          </a:graphicData>
        </a:graphic>
      </p:graphicFrame>
      <p:sp>
        <p:nvSpPr>
          <p:cNvPr id="9" name="CuadroTexto 8"/>
          <p:cNvSpPr txBox="1"/>
          <p:nvPr/>
        </p:nvSpPr>
        <p:spPr>
          <a:xfrm>
            <a:off x="1143001" y="3889267"/>
            <a:ext cx="222068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Tabla Alumnos</a:t>
            </a:r>
          </a:p>
        </p:txBody>
      </p:sp>
      <p:sp>
        <p:nvSpPr>
          <p:cNvPr id="10" name="CuadroTexto 9"/>
          <p:cNvSpPr txBox="1"/>
          <p:nvPr/>
        </p:nvSpPr>
        <p:spPr>
          <a:xfrm>
            <a:off x="4615542" y="3881624"/>
            <a:ext cx="280851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Tabla </a:t>
            </a:r>
            <a:r>
              <a:rPr lang="es-ES" dirty="0" err="1"/>
              <a:t>Alumnos_Aulas</a:t>
            </a:r>
            <a:endParaRPr lang="es-ES" dirty="0"/>
          </a:p>
        </p:txBody>
      </p:sp>
    </p:spTree>
    <p:extLst>
      <p:ext uri="{BB962C8B-B14F-4D97-AF65-F5344CB8AC3E}">
        <p14:creationId xmlns:p14="http://schemas.microsoft.com/office/powerpoint/2010/main" val="578583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Normalización: </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resultado del caso práctico (1)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Tabla 33"/>
          <p:cNvGraphicFramePr>
            <a:graphicFrameLocks noGrp="1"/>
          </p:cNvGraphicFramePr>
          <p:nvPr>
            <p:extLst>
              <p:ext uri="{D42A27DB-BD31-4B8C-83A1-F6EECF244321}">
                <p14:modId xmlns:p14="http://schemas.microsoft.com/office/powerpoint/2010/main" val="376637087"/>
              </p:ext>
            </p:extLst>
          </p:nvPr>
        </p:nvGraphicFramePr>
        <p:xfrm>
          <a:off x="749407" y="3309256"/>
          <a:ext cx="1906708" cy="914400"/>
        </p:xfrm>
        <a:graphic>
          <a:graphicData uri="http://schemas.openxmlformats.org/drawingml/2006/table">
            <a:tbl>
              <a:tblPr firstRow="1" bandRow="1">
                <a:tableStyleId>{5C22544A-7EE6-4342-B048-85BDC9FD1C3A}</a:tableStyleId>
              </a:tblPr>
              <a:tblGrid>
                <a:gridCol w="772611">
                  <a:extLst>
                    <a:ext uri="{9D8B030D-6E8A-4147-A177-3AD203B41FA5}">
                      <a16:colId xmlns:a16="http://schemas.microsoft.com/office/drawing/2014/main" val="20000"/>
                    </a:ext>
                  </a:extLst>
                </a:gridCol>
                <a:gridCol w="1134097">
                  <a:extLst>
                    <a:ext uri="{9D8B030D-6E8A-4147-A177-3AD203B41FA5}">
                      <a16:colId xmlns:a16="http://schemas.microsoft.com/office/drawing/2014/main" val="20001"/>
                    </a:ext>
                  </a:extLst>
                </a:gridCol>
              </a:tblGrid>
              <a:tr h="279400">
                <a:tc>
                  <a:txBody>
                    <a:bodyPr/>
                    <a:lstStyle/>
                    <a:p>
                      <a:r>
                        <a:rPr lang="es-ES" sz="1400" dirty="0"/>
                        <a:t>Alumno</a:t>
                      </a:r>
                    </a:p>
                  </a:txBody>
                  <a:tcPr/>
                </a:tc>
                <a:tc>
                  <a:txBody>
                    <a:bodyPr/>
                    <a:lstStyle/>
                    <a:p>
                      <a:r>
                        <a:rPr lang="es-ES" sz="1400" dirty="0"/>
                        <a:t>Nombre</a:t>
                      </a:r>
                    </a:p>
                  </a:txBody>
                  <a:tcPr/>
                </a:tc>
                <a:extLst>
                  <a:ext uri="{0D108BD9-81ED-4DB2-BD59-A6C34878D82A}">
                    <a16:rowId xmlns:a16="http://schemas.microsoft.com/office/drawing/2014/main" val="10000"/>
                  </a:ext>
                </a:extLst>
              </a:tr>
              <a:tr h="279400">
                <a:tc>
                  <a:txBody>
                    <a:bodyPr/>
                    <a:lstStyle/>
                    <a:p>
                      <a:r>
                        <a:rPr lang="es-ES" sz="1400" dirty="0"/>
                        <a:t>102</a:t>
                      </a:r>
                    </a:p>
                  </a:txBody>
                  <a:tcPr/>
                </a:tc>
                <a:tc>
                  <a:txBody>
                    <a:bodyPr/>
                    <a:lstStyle/>
                    <a:p>
                      <a:r>
                        <a:rPr lang="es-ES" sz="1400" dirty="0"/>
                        <a:t>A. Rodríguez</a:t>
                      </a:r>
                    </a:p>
                  </a:txBody>
                  <a:tcPr/>
                </a:tc>
                <a:extLst>
                  <a:ext uri="{0D108BD9-81ED-4DB2-BD59-A6C34878D82A}">
                    <a16:rowId xmlns:a16="http://schemas.microsoft.com/office/drawing/2014/main" val="10001"/>
                  </a:ext>
                </a:extLst>
              </a:tr>
              <a:tr h="279400">
                <a:tc>
                  <a:txBody>
                    <a:bodyPr/>
                    <a:lstStyle/>
                    <a:p>
                      <a:r>
                        <a:rPr lang="es-ES" sz="1400" dirty="0"/>
                        <a:t>402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a:t>R. Jiménez</a:t>
                      </a:r>
                    </a:p>
                  </a:txBody>
                  <a:tcPr/>
                </a:tc>
                <a:extLst>
                  <a:ext uri="{0D108BD9-81ED-4DB2-BD59-A6C34878D82A}">
                    <a16:rowId xmlns:a16="http://schemas.microsoft.com/office/drawing/2014/main" val="10002"/>
                  </a:ext>
                </a:extLst>
              </a:tr>
            </a:tbl>
          </a:graphicData>
        </a:graphic>
      </p:graphicFrame>
      <p:graphicFrame>
        <p:nvGraphicFramePr>
          <p:cNvPr id="35" name="Tabla 34"/>
          <p:cNvGraphicFramePr>
            <a:graphicFrameLocks noGrp="1"/>
          </p:cNvGraphicFramePr>
          <p:nvPr>
            <p:extLst>
              <p:ext uri="{D42A27DB-BD31-4B8C-83A1-F6EECF244321}">
                <p14:modId xmlns:p14="http://schemas.microsoft.com/office/powerpoint/2010/main" val="2798942448"/>
              </p:ext>
            </p:extLst>
          </p:nvPr>
        </p:nvGraphicFramePr>
        <p:xfrm>
          <a:off x="3200163" y="4082140"/>
          <a:ext cx="2569266" cy="2146109"/>
        </p:xfrm>
        <a:graphic>
          <a:graphicData uri="http://schemas.openxmlformats.org/drawingml/2006/table">
            <a:tbl>
              <a:tblPr firstRow="1" bandRow="1">
                <a:tableStyleId>{5C22544A-7EE6-4342-B048-85BDC9FD1C3A}</a:tableStyleId>
              </a:tblPr>
              <a:tblGrid>
                <a:gridCol w="899384">
                  <a:extLst>
                    <a:ext uri="{9D8B030D-6E8A-4147-A177-3AD203B41FA5}">
                      <a16:colId xmlns:a16="http://schemas.microsoft.com/office/drawing/2014/main" val="20000"/>
                    </a:ext>
                  </a:extLst>
                </a:gridCol>
                <a:gridCol w="1017739">
                  <a:extLst>
                    <a:ext uri="{9D8B030D-6E8A-4147-A177-3AD203B41FA5}">
                      <a16:colId xmlns:a16="http://schemas.microsoft.com/office/drawing/2014/main" val="20001"/>
                    </a:ext>
                  </a:extLst>
                </a:gridCol>
                <a:gridCol w="652143">
                  <a:extLst>
                    <a:ext uri="{9D8B030D-6E8A-4147-A177-3AD203B41FA5}">
                      <a16:colId xmlns:a16="http://schemas.microsoft.com/office/drawing/2014/main" val="20002"/>
                    </a:ext>
                  </a:extLst>
                </a:gridCol>
              </a:tblGrid>
              <a:tr h="306587">
                <a:tc>
                  <a:txBody>
                    <a:bodyPr/>
                    <a:lstStyle/>
                    <a:p>
                      <a:r>
                        <a:rPr lang="es-ES" sz="1400" dirty="0"/>
                        <a:t>Alumno</a:t>
                      </a:r>
                    </a:p>
                  </a:txBody>
                  <a:tcPr/>
                </a:tc>
                <a:tc>
                  <a:txBody>
                    <a:bodyPr/>
                    <a:lstStyle/>
                    <a:p>
                      <a:r>
                        <a:rPr lang="es-ES" sz="1400" dirty="0"/>
                        <a:t>Clase </a:t>
                      </a:r>
                    </a:p>
                  </a:txBody>
                  <a:tcPr/>
                </a:tc>
                <a:tc>
                  <a:txBody>
                    <a:bodyPr/>
                    <a:lstStyle/>
                    <a:p>
                      <a:r>
                        <a:rPr lang="es-ES" sz="1400" dirty="0"/>
                        <a:t>Hora</a:t>
                      </a:r>
                    </a:p>
                  </a:txBody>
                  <a:tcPr/>
                </a:tc>
                <a:extLst>
                  <a:ext uri="{0D108BD9-81ED-4DB2-BD59-A6C34878D82A}">
                    <a16:rowId xmlns:a16="http://schemas.microsoft.com/office/drawing/2014/main" val="10000"/>
                  </a:ext>
                </a:extLst>
              </a:tr>
              <a:tr h="306587">
                <a:tc>
                  <a:txBody>
                    <a:bodyPr/>
                    <a:lstStyle/>
                    <a:p>
                      <a:r>
                        <a:rPr lang="es-ES" sz="1400" dirty="0"/>
                        <a:t>102</a:t>
                      </a:r>
                    </a:p>
                  </a:txBody>
                  <a:tcPr/>
                </a:tc>
                <a:tc>
                  <a:txBody>
                    <a:bodyPr/>
                    <a:lstStyle/>
                    <a:p>
                      <a:r>
                        <a:rPr lang="es-ES" sz="1400" dirty="0"/>
                        <a:t>Cálculo</a:t>
                      </a:r>
                    </a:p>
                  </a:txBody>
                  <a:tcPr/>
                </a:tc>
                <a:tc>
                  <a:txBody>
                    <a:bodyPr/>
                    <a:lstStyle/>
                    <a:p>
                      <a:r>
                        <a:rPr lang="es-ES" sz="1400" dirty="0"/>
                        <a:t>1</a:t>
                      </a:r>
                    </a:p>
                  </a:txBody>
                  <a:tcPr/>
                </a:tc>
                <a:extLst>
                  <a:ext uri="{0D108BD9-81ED-4DB2-BD59-A6C34878D82A}">
                    <a16:rowId xmlns:a16="http://schemas.microsoft.com/office/drawing/2014/main" val="10001"/>
                  </a:ext>
                </a:extLst>
              </a:tr>
              <a:tr h="306587">
                <a:tc>
                  <a:txBody>
                    <a:bodyPr/>
                    <a:lstStyle/>
                    <a:p>
                      <a:r>
                        <a:rPr lang="es-ES" sz="1400" dirty="0"/>
                        <a:t>102</a:t>
                      </a:r>
                    </a:p>
                  </a:txBody>
                  <a:tcPr/>
                </a:tc>
                <a:tc>
                  <a:txBody>
                    <a:bodyPr/>
                    <a:lstStyle/>
                    <a:p>
                      <a:r>
                        <a:rPr lang="es-ES" sz="1400" dirty="0"/>
                        <a:t>Literatura</a:t>
                      </a:r>
                    </a:p>
                  </a:txBody>
                  <a:tcPr/>
                </a:tc>
                <a:tc>
                  <a:txBody>
                    <a:bodyPr/>
                    <a:lstStyle/>
                    <a:p>
                      <a:r>
                        <a:rPr lang="es-ES" sz="1400" dirty="0"/>
                        <a:t>2</a:t>
                      </a:r>
                    </a:p>
                  </a:txBody>
                  <a:tcPr/>
                </a:tc>
                <a:extLst>
                  <a:ext uri="{0D108BD9-81ED-4DB2-BD59-A6C34878D82A}">
                    <a16:rowId xmlns:a16="http://schemas.microsoft.com/office/drawing/2014/main" val="10002"/>
                  </a:ext>
                </a:extLst>
              </a:tr>
              <a:tr h="306587">
                <a:tc>
                  <a:txBody>
                    <a:bodyPr/>
                    <a:lstStyle/>
                    <a:p>
                      <a:r>
                        <a:rPr lang="es-ES" sz="1400" dirty="0"/>
                        <a:t>102</a:t>
                      </a:r>
                    </a:p>
                  </a:txBody>
                  <a:tcPr/>
                </a:tc>
                <a:tc>
                  <a:txBody>
                    <a:bodyPr/>
                    <a:lstStyle/>
                    <a:p>
                      <a:r>
                        <a:rPr lang="es-ES" sz="1400" dirty="0"/>
                        <a:t>Química</a:t>
                      </a:r>
                    </a:p>
                  </a:txBody>
                  <a:tcPr/>
                </a:tc>
                <a:tc>
                  <a:txBody>
                    <a:bodyPr/>
                    <a:lstStyle/>
                    <a:p>
                      <a:r>
                        <a:rPr lang="es-ES" sz="1400" dirty="0"/>
                        <a:t>3</a:t>
                      </a:r>
                    </a:p>
                  </a:txBody>
                  <a:tcPr/>
                </a:tc>
                <a:extLst>
                  <a:ext uri="{0D108BD9-81ED-4DB2-BD59-A6C34878D82A}">
                    <a16:rowId xmlns:a16="http://schemas.microsoft.com/office/drawing/2014/main" val="10003"/>
                  </a:ext>
                </a:extLst>
              </a:tr>
              <a:tr h="306587">
                <a:tc>
                  <a:txBody>
                    <a:bodyPr/>
                    <a:lstStyle/>
                    <a:p>
                      <a:r>
                        <a:rPr lang="es-ES" sz="1400" dirty="0"/>
                        <a:t>402</a:t>
                      </a:r>
                    </a:p>
                  </a:txBody>
                  <a:tcPr/>
                </a:tc>
                <a:tc>
                  <a:txBody>
                    <a:bodyPr/>
                    <a:lstStyle/>
                    <a:p>
                      <a:r>
                        <a:rPr lang="es-ES" sz="1400" dirty="0"/>
                        <a:t>Biología</a:t>
                      </a:r>
                    </a:p>
                  </a:txBody>
                  <a:tcPr/>
                </a:tc>
                <a:tc>
                  <a:txBody>
                    <a:bodyPr/>
                    <a:lstStyle/>
                    <a:p>
                      <a:r>
                        <a:rPr lang="es-ES" sz="1400" dirty="0"/>
                        <a:t>1</a:t>
                      </a:r>
                    </a:p>
                  </a:txBody>
                  <a:tcPr/>
                </a:tc>
                <a:extLst>
                  <a:ext uri="{0D108BD9-81ED-4DB2-BD59-A6C34878D82A}">
                    <a16:rowId xmlns:a16="http://schemas.microsoft.com/office/drawing/2014/main" val="10004"/>
                  </a:ext>
                </a:extLst>
              </a:tr>
              <a:tr h="306587">
                <a:tc>
                  <a:txBody>
                    <a:bodyPr/>
                    <a:lstStyle/>
                    <a:p>
                      <a:r>
                        <a:rPr lang="es-ES" sz="1400" dirty="0"/>
                        <a:t>402</a:t>
                      </a:r>
                    </a:p>
                  </a:txBody>
                  <a:tcPr/>
                </a:tc>
                <a:tc>
                  <a:txBody>
                    <a:bodyPr/>
                    <a:lstStyle/>
                    <a:p>
                      <a:r>
                        <a:rPr lang="es-ES" sz="1400" dirty="0"/>
                        <a:t>Geografía</a:t>
                      </a:r>
                    </a:p>
                  </a:txBody>
                  <a:tcPr/>
                </a:tc>
                <a:tc>
                  <a:txBody>
                    <a:bodyPr/>
                    <a:lstStyle/>
                    <a:p>
                      <a:r>
                        <a:rPr lang="es-ES" sz="1400" dirty="0"/>
                        <a:t>2</a:t>
                      </a:r>
                    </a:p>
                  </a:txBody>
                  <a:tcPr/>
                </a:tc>
                <a:extLst>
                  <a:ext uri="{0D108BD9-81ED-4DB2-BD59-A6C34878D82A}">
                    <a16:rowId xmlns:a16="http://schemas.microsoft.com/office/drawing/2014/main" val="10005"/>
                  </a:ext>
                </a:extLst>
              </a:tr>
              <a:tr h="306587">
                <a:tc>
                  <a:txBody>
                    <a:bodyPr/>
                    <a:lstStyle/>
                    <a:p>
                      <a:r>
                        <a:rPr lang="es-ES" sz="1400" dirty="0"/>
                        <a:t>402</a:t>
                      </a:r>
                    </a:p>
                  </a:txBody>
                  <a:tcPr/>
                </a:tc>
                <a:tc>
                  <a:txBody>
                    <a:bodyPr/>
                    <a:lstStyle/>
                    <a:p>
                      <a:r>
                        <a:rPr lang="es-ES" sz="1400" dirty="0"/>
                        <a:t>Cálculo</a:t>
                      </a:r>
                    </a:p>
                  </a:txBody>
                  <a:tcPr/>
                </a:tc>
                <a:tc>
                  <a:txBody>
                    <a:bodyPr/>
                    <a:lstStyle/>
                    <a:p>
                      <a:r>
                        <a:rPr lang="es-ES" sz="1400" dirty="0"/>
                        <a:t>3</a:t>
                      </a:r>
                    </a:p>
                  </a:txBody>
                  <a:tcPr/>
                </a:tc>
                <a:extLst>
                  <a:ext uri="{0D108BD9-81ED-4DB2-BD59-A6C34878D82A}">
                    <a16:rowId xmlns:a16="http://schemas.microsoft.com/office/drawing/2014/main" val="10006"/>
                  </a:ext>
                </a:extLst>
              </a:tr>
            </a:tbl>
          </a:graphicData>
        </a:graphic>
      </p:graphicFrame>
      <p:sp>
        <p:nvSpPr>
          <p:cNvPr id="36" name="CuadroTexto 35"/>
          <p:cNvSpPr txBox="1"/>
          <p:nvPr/>
        </p:nvSpPr>
        <p:spPr>
          <a:xfrm>
            <a:off x="772887" y="2917371"/>
            <a:ext cx="1535613" cy="369332"/>
          </a:xfrm>
          <a:prstGeom prst="rect">
            <a:avLst/>
          </a:prstGeom>
          <a:noFill/>
        </p:spPr>
        <p:txBody>
          <a:bodyPr wrap="none" rtlCol="0">
            <a:spAutoFit/>
          </a:bodyPr>
          <a:lstStyle/>
          <a:p>
            <a:r>
              <a:rPr lang="es-ES" dirty="0"/>
              <a:t>Tabla Alumnos</a:t>
            </a:r>
          </a:p>
        </p:txBody>
      </p:sp>
      <p:sp>
        <p:nvSpPr>
          <p:cNvPr id="37" name="CuadroTexto 36"/>
          <p:cNvSpPr txBox="1"/>
          <p:nvPr/>
        </p:nvSpPr>
        <p:spPr>
          <a:xfrm>
            <a:off x="3202681" y="3603953"/>
            <a:ext cx="2788840" cy="369332"/>
          </a:xfrm>
          <a:prstGeom prst="rect">
            <a:avLst/>
          </a:prstGeom>
          <a:noFill/>
        </p:spPr>
        <p:txBody>
          <a:bodyPr wrap="none" rtlCol="0">
            <a:spAutoFit/>
          </a:bodyPr>
          <a:lstStyle/>
          <a:p>
            <a:r>
              <a:rPr lang="es-ES" dirty="0"/>
              <a:t>Tabla Alumnos - Asignaturas</a:t>
            </a:r>
          </a:p>
        </p:txBody>
      </p:sp>
      <p:graphicFrame>
        <p:nvGraphicFramePr>
          <p:cNvPr id="42" name="Tabla 41"/>
          <p:cNvGraphicFramePr>
            <a:graphicFrameLocks noGrp="1"/>
          </p:cNvGraphicFramePr>
          <p:nvPr>
            <p:extLst>
              <p:ext uri="{D42A27DB-BD31-4B8C-83A1-F6EECF244321}">
                <p14:modId xmlns:p14="http://schemas.microsoft.com/office/powerpoint/2010/main" val="4283355936"/>
              </p:ext>
            </p:extLst>
          </p:nvPr>
        </p:nvGraphicFramePr>
        <p:xfrm>
          <a:off x="3309259" y="2372303"/>
          <a:ext cx="2754085" cy="914400"/>
        </p:xfrm>
        <a:graphic>
          <a:graphicData uri="http://schemas.openxmlformats.org/drawingml/2006/table">
            <a:tbl>
              <a:tblPr firstRow="1" bandRow="1">
                <a:tableStyleId>{5C22544A-7EE6-4342-B048-85BDC9FD1C3A}</a:tableStyleId>
              </a:tblPr>
              <a:tblGrid>
                <a:gridCol w="865177">
                  <a:extLst>
                    <a:ext uri="{9D8B030D-6E8A-4147-A177-3AD203B41FA5}">
                      <a16:colId xmlns:a16="http://schemas.microsoft.com/office/drawing/2014/main" val="20000"/>
                    </a:ext>
                  </a:extLst>
                </a:gridCol>
                <a:gridCol w="697424">
                  <a:extLst>
                    <a:ext uri="{9D8B030D-6E8A-4147-A177-3AD203B41FA5}">
                      <a16:colId xmlns:a16="http://schemas.microsoft.com/office/drawing/2014/main" val="20001"/>
                    </a:ext>
                  </a:extLst>
                </a:gridCol>
                <a:gridCol w="1191484">
                  <a:extLst>
                    <a:ext uri="{9D8B030D-6E8A-4147-A177-3AD203B41FA5}">
                      <a16:colId xmlns:a16="http://schemas.microsoft.com/office/drawing/2014/main" val="20002"/>
                    </a:ext>
                  </a:extLst>
                </a:gridCol>
              </a:tblGrid>
              <a:tr h="2975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a:t>Alumno</a:t>
                      </a:r>
                    </a:p>
                  </a:txBody>
                  <a:tcPr/>
                </a:tc>
                <a:tc>
                  <a:txBody>
                    <a:bodyPr/>
                    <a:lstStyle/>
                    <a:p>
                      <a:r>
                        <a:rPr lang="es-ES" sz="1400" dirty="0"/>
                        <a:t>Aula</a:t>
                      </a:r>
                    </a:p>
                  </a:txBody>
                  <a:tcPr/>
                </a:tc>
                <a:tc>
                  <a:txBody>
                    <a:bodyPr/>
                    <a:lstStyle/>
                    <a:p>
                      <a:r>
                        <a:rPr lang="es-ES" sz="1400" dirty="0"/>
                        <a:t>Situación</a:t>
                      </a:r>
                    </a:p>
                  </a:txBody>
                  <a:tcPr/>
                </a:tc>
                <a:extLst>
                  <a:ext uri="{0D108BD9-81ED-4DB2-BD59-A6C34878D82A}">
                    <a16:rowId xmlns:a16="http://schemas.microsoft.com/office/drawing/2014/main" val="10000"/>
                  </a:ext>
                </a:extLst>
              </a:tr>
              <a:tr h="297564">
                <a:tc>
                  <a:txBody>
                    <a:bodyPr/>
                    <a:lstStyle/>
                    <a:p>
                      <a:r>
                        <a:rPr lang="es-ES" sz="1400" dirty="0"/>
                        <a:t>102</a:t>
                      </a:r>
                    </a:p>
                  </a:txBody>
                  <a:tcPr/>
                </a:tc>
                <a:tc>
                  <a:txBody>
                    <a:bodyPr/>
                    <a:lstStyle/>
                    <a:p>
                      <a:r>
                        <a:rPr lang="es-ES" sz="1400" dirty="0"/>
                        <a:t>101</a:t>
                      </a:r>
                    </a:p>
                  </a:txBody>
                  <a:tcPr/>
                </a:tc>
                <a:tc>
                  <a:txBody>
                    <a:bodyPr/>
                    <a:lstStyle/>
                    <a:p>
                      <a:r>
                        <a:rPr lang="es-ES" sz="1400" dirty="0"/>
                        <a:t>Piso</a:t>
                      </a:r>
                      <a:r>
                        <a:rPr lang="es-ES" sz="1400" baseline="0" dirty="0"/>
                        <a:t> 1</a:t>
                      </a:r>
                      <a:endParaRPr lang="es-ES" sz="1400" dirty="0"/>
                    </a:p>
                  </a:txBody>
                  <a:tcPr/>
                </a:tc>
                <a:extLst>
                  <a:ext uri="{0D108BD9-81ED-4DB2-BD59-A6C34878D82A}">
                    <a16:rowId xmlns:a16="http://schemas.microsoft.com/office/drawing/2014/main" val="10001"/>
                  </a:ext>
                </a:extLst>
              </a:tr>
              <a:tr h="297564">
                <a:tc>
                  <a:txBody>
                    <a:bodyPr/>
                    <a:lstStyle/>
                    <a:p>
                      <a:r>
                        <a:rPr lang="es-ES" sz="1400" dirty="0"/>
                        <a:t>202</a:t>
                      </a:r>
                    </a:p>
                  </a:txBody>
                  <a:tcPr/>
                </a:tc>
                <a:tc>
                  <a:txBody>
                    <a:bodyPr/>
                    <a:lstStyle/>
                    <a:p>
                      <a:r>
                        <a:rPr lang="es-ES" sz="1400" dirty="0"/>
                        <a:t>201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a:t>Piso 2</a:t>
                      </a:r>
                    </a:p>
                  </a:txBody>
                  <a:tcPr/>
                </a:tc>
                <a:extLst>
                  <a:ext uri="{0D108BD9-81ED-4DB2-BD59-A6C34878D82A}">
                    <a16:rowId xmlns:a16="http://schemas.microsoft.com/office/drawing/2014/main" val="10002"/>
                  </a:ext>
                </a:extLst>
              </a:tr>
            </a:tbl>
          </a:graphicData>
        </a:graphic>
      </p:graphicFrame>
      <p:sp>
        <p:nvSpPr>
          <p:cNvPr id="43" name="Forma libre 42"/>
          <p:cNvSpPr/>
          <p:nvPr/>
        </p:nvSpPr>
        <p:spPr>
          <a:xfrm>
            <a:off x="337457" y="1839686"/>
            <a:ext cx="2917372" cy="1611086"/>
          </a:xfrm>
          <a:custGeom>
            <a:avLst/>
            <a:gdLst>
              <a:gd name="connsiteX0" fmla="*/ 424543 w 2917371"/>
              <a:gd name="connsiteY0" fmla="*/ 1959429 h 1959429"/>
              <a:gd name="connsiteX1" fmla="*/ 0 w 2917371"/>
              <a:gd name="connsiteY1" fmla="*/ 1959429 h 1959429"/>
              <a:gd name="connsiteX2" fmla="*/ 21771 w 2917371"/>
              <a:gd name="connsiteY2" fmla="*/ 0 h 1959429"/>
              <a:gd name="connsiteX3" fmla="*/ 2917371 w 2917371"/>
              <a:gd name="connsiteY3" fmla="*/ 914400 h 1959429"/>
              <a:gd name="connsiteX0" fmla="*/ 424544 w 2917372"/>
              <a:gd name="connsiteY0" fmla="*/ 1645540 h 1645540"/>
              <a:gd name="connsiteX1" fmla="*/ 1 w 2917372"/>
              <a:gd name="connsiteY1" fmla="*/ 1645540 h 1645540"/>
              <a:gd name="connsiteX2" fmla="*/ 0 w 2917372"/>
              <a:gd name="connsiteY2" fmla="*/ 0 h 1645540"/>
              <a:gd name="connsiteX3" fmla="*/ 2917372 w 2917372"/>
              <a:gd name="connsiteY3" fmla="*/ 600511 h 1645540"/>
            </a:gdLst>
            <a:ahLst/>
            <a:cxnLst>
              <a:cxn ang="0">
                <a:pos x="connsiteX0" y="connsiteY0"/>
              </a:cxn>
              <a:cxn ang="0">
                <a:pos x="connsiteX1" y="connsiteY1"/>
              </a:cxn>
              <a:cxn ang="0">
                <a:pos x="connsiteX2" y="connsiteY2"/>
              </a:cxn>
              <a:cxn ang="0">
                <a:pos x="connsiteX3" y="connsiteY3"/>
              </a:cxn>
            </a:cxnLst>
            <a:rect l="l" t="t" r="r" b="b"/>
            <a:pathLst>
              <a:path w="2917372" h="1645540">
                <a:moveTo>
                  <a:pt x="424544" y="1645540"/>
                </a:moveTo>
                <a:lnTo>
                  <a:pt x="1" y="1645540"/>
                </a:lnTo>
                <a:cubicBezTo>
                  <a:pt x="1" y="1097027"/>
                  <a:pt x="0" y="548513"/>
                  <a:pt x="0" y="0"/>
                </a:cubicBezTo>
                <a:lnTo>
                  <a:pt x="2917372" y="6005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CuadroTexto 44"/>
          <p:cNvSpPr txBox="1"/>
          <p:nvPr/>
        </p:nvSpPr>
        <p:spPr>
          <a:xfrm>
            <a:off x="3309259" y="1882787"/>
            <a:ext cx="2212080" cy="369332"/>
          </a:xfrm>
          <a:prstGeom prst="rect">
            <a:avLst/>
          </a:prstGeom>
          <a:noFill/>
        </p:spPr>
        <p:txBody>
          <a:bodyPr wrap="none" rtlCol="0">
            <a:spAutoFit/>
          </a:bodyPr>
          <a:lstStyle/>
          <a:p>
            <a:r>
              <a:rPr lang="es-ES" dirty="0"/>
              <a:t>Tabla Alumnos - Aulas</a:t>
            </a:r>
          </a:p>
        </p:txBody>
      </p:sp>
      <p:sp>
        <p:nvSpPr>
          <p:cNvPr id="46" name="CuadroTexto 45"/>
          <p:cNvSpPr txBox="1"/>
          <p:nvPr/>
        </p:nvSpPr>
        <p:spPr>
          <a:xfrm>
            <a:off x="6750497" y="1882787"/>
            <a:ext cx="1956800" cy="1477328"/>
          </a:xfrm>
          <a:prstGeom prst="rect">
            <a:avLst/>
          </a:prstGeom>
          <a:noFill/>
        </p:spPr>
        <p:txBody>
          <a:bodyPr wrap="square" rtlCol="0">
            <a:spAutoFit/>
          </a:bodyPr>
          <a:lstStyle/>
          <a:p>
            <a:r>
              <a:rPr lang="es-ES" dirty="0"/>
              <a:t>Tabla Aulas:</a:t>
            </a:r>
          </a:p>
          <a:p>
            <a:r>
              <a:rPr lang="es-ES" dirty="0"/>
              <a:t>Añadiríamos nueva información especifica de cada aula</a:t>
            </a:r>
          </a:p>
        </p:txBody>
      </p:sp>
      <p:sp>
        <p:nvSpPr>
          <p:cNvPr id="47" name="CuadroTexto 46"/>
          <p:cNvSpPr txBox="1"/>
          <p:nvPr/>
        </p:nvSpPr>
        <p:spPr>
          <a:xfrm>
            <a:off x="6630755" y="4223657"/>
            <a:ext cx="1956800" cy="1477328"/>
          </a:xfrm>
          <a:prstGeom prst="rect">
            <a:avLst/>
          </a:prstGeom>
          <a:noFill/>
        </p:spPr>
        <p:txBody>
          <a:bodyPr wrap="square" rtlCol="0">
            <a:spAutoFit/>
          </a:bodyPr>
          <a:lstStyle/>
          <a:p>
            <a:r>
              <a:rPr lang="es-ES" dirty="0"/>
              <a:t>Tabla Asignaturas:</a:t>
            </a:r>
          </a:p>
          <a:p>
            <a:r>
              <a:rPr lang="es-ES" dirty="0"/>
              <a:t>Añadiríamos nueva información especifica de cada asignatura</a:t>
            </a:r>
          </a:p>
        </p:txBody>
      </p:sp>
      <p:cxnSp>
        <p:nvCxnSpPr>
          <p:cNvPr id="49" name="Conector recto de flecha 48"/>
          <p:cNvCxnSpPr>
            <a:stCxn id="42" idx="3"/>
            <a:endCxn id="46" idx="1"/>
          </p:cNvCxnSpPr>
          <p:nvPr/>
        </p:nvCxnSpPr>
        <p:spPr>
          <a:xfrm flipV="1">
            <a:off x="6063344" y="2621451"/>
            <a:ext cx="687153" cy="20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a:endCxn id="47" idx="1"/>
          </p:cNvCxnSpPr>
          <p:nvPr/>
        </p:nvCxnSpPr>
        <p:spPr>
          <a:xfrm>
            <a:off x="5780315" y="4962321"/>
            <a:ext cx="850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orma libre 53"/>
          <p:cNvSpPr/>
          <p:nvPr/>
        </p:nvSpPr>
        <p:spPr>
          <a:xfrm>
            <a:off x="326571" y="3505200"/>
            <a:ext cx="2895600" cy="1436914"/>
          </a:xfrm>
          <a:custGeom>
            <a:avLst/>
            <a:gdLst>
              <a:gd name="connsiteX0" fmla="*/ 435429 w 2895600"/>
              <a:gd name="connsiteY0" fmla="*/ 0 h 1436914"/>
              <a:gd name="connsiteX1" fmla="*/ 10886 w 2895600"/>
              <a:gd name="connsiteY1" fmla="*/ 10886 h 1436914"/>
              <a:gd name="connsiteX2" fmla="*/ 0 w 2895600"/>
              <a:gd name="connsiteY2" fmla="*/ 1436914 h 1436914"/>
              <a:gd name="connsiteX3" fmla="*/ 2895600 w 2895600"/>
              <a:gd name="connsiteY3" fmla="*/ 762000 h 1436914"/>
            </a:gdLst>
            <a:ahLst/>
            <a:cxnLst>
              <a:cxn ang="0">
                <a:pos x="connsiteX0" y="connsiteY0"/>
              </a:cxn>
              <a:cxn ang="0">
                <a:pos x="connsiteX1" y="connsiteY1"/>
              </a:cxn>
              <a:cxn ang="0">
                <a:pos x="connsiteX2" y="connsiteY2"/>
              </a:cxn>
              <a:cxn ang="0">
                <a:pos x="connsiteX3" y="connsiteY3"/>
              </a:cxn>
            </a:cxnLst>
            <a:rect l="l" t="t" r="r" b="b"/>
            <a:pathLst>
              <a:path w="2895600" h="1436914">
                <a:moveTo>
                  <a:pt x="435429" y="0"/>
                </a:moveTo>
                <a:lnTo>
                  <a:pt x="10886" y="10886"/>
                </a:lnTo>
                <a:cubicBezTo>
                  <a:pt x="7257" y="486229"/>
                  <a:pt x="3629" y="961571"/>
                  <a:pt x="0" y="1436914"/>
                </a:cubicBezTo>
                <a:lnTo>
                  <a:pt x="2895600" y="7620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54"/>
          <p:cNvSpPr/>
          <p:nvPr/>
        </p:nvSpPr>
        <p:spPr>
          <a:xfrm>
            <a:off x="4855029" y="2252119"/>
            <a:ext cx="1295400" cy="1253081"/>
          </a:xfrm>
          <a:prstGeom prst="rect">
            <a:avLst/>
          </a:prstGeom>
          <a:solidFill>
            <a:srgbClr val="5B9BD5">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3227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1055" y="379587"/>
            <a:ext cx="6544537"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Normalización: </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resultado del caso práctico (2)</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81055" y="2220686"/>
            <a:ext cx="2083916" cy="1200329"/>
          </a:xfrm>
          <a:prstGeom prst="rect">
            <a:avLst/>
          </a:prstGeom>
          <a:noFill/>
        </p:spPr>
        <p:txBody>
          <a:bodyPr wrap="square" rtlCol="0">
            <a:spAutoFit/>
          </a:bodyPr>
          <a:lstStyle/>
          <a:p>
            <a:r>
              <a:rPr lang="es-ES" dirty="0"/>
              <a:t>La representación de estos datos en el modelo e/r sería la siguiente</a:t>
            </a:r>
          </a:p>
        </p:txBody>
      </p:sp>
      <p:pic>
        <p:nvPicPr>
          <p:cNvPr id="5122"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3442" y="1604546"/>
            <a:ext cx="4875541" cy="486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3725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(2).</a:t>
            </a:r>
          </a:p>
        </p:txBody>
      </p:sp>
      <p:sp>
        <p:nvSpPr>
          <p:cNvPr id="3" name="CuadroTexto 2"/>
          <p:cNvSpPr txBox="1"/>
          <p:nvPr/>
        </p:nvSpPr>
        <p:spPr>
          <a:xfrm>
            <a:off x="1036749" y="1648251"/>
            <a:ext cx="2729708" cy="3970318"/>
          </a:xfrm>
          <a:prstGeom prst="rect">
            <a:avLst/>
          </a:prstGeom>
          <a:noFill/>
        </p:spPr>
        <p:txBody>
          <a:bodyPr wrap="square" rtlCol="0">
            <a:spAutoFit/>
          </a:bodyPr>
          <a:lstStyle/>
          <a:p>
            <a:r>
              <a:rPr lang="es-ES" b="1" dirty="0"/>
              <a:t>Añadir “profesores” en el modelo anterior</a:t>
            </a:r>
            <a:r>
              <a:rPr lang="es-ES" dirty="0"/>
              <a:t>.</a:t>
            </a:r>
          </a:p>
          <a:p>
            <a:r>
              <a:rPr lang="es-ES" dirty="0"/>
              <a:t>Si incorporamos información sobre profesores podríamos utilizar dos modelos de datos diferentes en función de las circunstancias.</a:t>
            </a:r>
          </a:p>
          <a:p>
            <a:pPr marL="285750" indent="-285750">
              <a:buFont typeface="Arial" panose="020B0604020202020204" pitchFamily="34" charset="0"/>
              <a:buChar char="•"/>
            </a:pPr>
            <a:r>
              <a:rPr lang="es-ES" dirty="0"/>
              <a:t>Representar los diagramas e/r de ambos modelos</a:t>
            </a:r>
          </a:p>
          <a:p>
            <a:pPr marL="285750" indent="-285750">
              <a:buFont typeface="Arial" panose="020B0604020202020204" pitchFamily="34" charset="0"/>
              <a:buChar char="•"/>
            </a:pPr>
            <a:r>
              <a:rPr lang="es-ES" dirty="0"/>
              <a:t>Explica en que caso sería válido cada uno de los modelos</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pic>
        <p:nvPicPr>
          <p:cNvPr id="10" name="Imagen 9"/>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0000"/>
          <a:stretch/>
        </p:blipFill>
        <p:spPr>
          <a:xfrm>
            <a:off x="3189317" y="1382485"/>
            <a:ext cx="5659494" cy="4844143"/>
          </a:xfrm>
          <a:prstGeom prst="rect">
            <a:avLst/>
          </a:prstGeom>
        </p:spPr>
      </p:pic>
    </p:spTree>
    <p:extLst>
      <p:ext uri="{BB962C8B-B14F-4D97-AF65-F5344CB8AC3E}">
        <p14:creationId xmlns:p14="http://schemas.microsoft.com/office/powerpoint/2010/main" val="2302994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2</a:t>
            </a:r>
          </a:p>
        </p:txBody>
      </p:sp>
      <p:sp>
        <p:nvSpPr>
          <p:cNvPr id="5" name="4 Marcador de contenido"/>
          <p:cNvSpPr>
            <a:spLocks noGrp="1"/>
          </p:cNvSpPr>
          <p:nvPr>
            <p:ph idx="1"/>
          </p:nvPr>
        </p:nvSpPr>
        <p:spPr/>
        <p:txBody>
          <a:bodyPr/>
          <a:lstStyle/>
          <a:p>
            <a:r>
              <a:rPr lang="es-ES" dirty="0"/>
              <a:t>Repaso y profundización de la sesión anterior</a:t>
            </a:r>
          </a:p>
          <a:p>
            <a:r>
              <a:rPr lang="es-ES" dirty="0"/>
              <a:t>Caso práctico: una escuela (continuación)</a:t>
            </a:r>
          </a:p>
          <a:p>
            <a:r>
              <a:rPr lang="es-ES" dirty="0"/>
              <a:t>Normalización. Formas Normales</a:t>
            </a:r>
          </a:p>
          <a:p>
            <a:pPr lvl="1"/>
            <a:r>
              <a:rPr lang="es-ES" dirty="0"/>
              <a:t>Primera forma. Valores atómicos y claves</a:t>
            </a:r>
          </a:p>
          <a:p>
            <a:pPr lvl="1"/>
            <a:r>
              <a:rPr lang="es-ES" dirty="0"/>
              <a:t>Segunda forma. Dependencia funcional</a:t>
            </a:r>
          </a:p>
          <a:p>
            <a:pPr lvl="1"/>
            <a:r>
              <a:rPr lang="es-ES" dirty="0"/>
              <a:t>Tercera forma. Independencia funcional transitiva </a:t>
            </a:r>
          </a:p>
          <a:p>
            <a:r>
              <a:rPr lang="es-ES" dirty="0"/>
              <a:t>Normalización. Caso práctico</a:t>
            </a:r>
          </a:p>
          <a:p>
            <a:r>
              <a:rPr lang="es-ES" dirty="0"/>
              <a:t>Ejercicio: ampliación del caso </a:t>
            </a:r>
            <a:r>
              <a:rPr lang="es-ES" dirty="0" err="1"/>
              <a:t>pesentado</a:t>
            </a:r>
            <a:endParaRPr lang="es-ES" dirty="0"/>
          </a:p>
        </p:txBody>
      </p:sp>
    </p:spTree>
    <p:extLst>
      <p:ext uri="{BB962C8B-B14F-4D97-AF65-F5344CB8AC3E}">
        <p14:creationId xmlns:p14="http://schemas.microsoft.com/office/powerpoint/2010/main" val="1060947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Vista de una BD “real” (1)</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156"/>
          <p:cNvPicPr>
            <a:picLocks noChangeAspect="1" noChangeArrowheads="1"/>
          </p:cNvPicPr>
          <p:nvPr/>
        </p:nvPicPr>
        <p:blipFill>
          <a:blip r:embed="rId4">
            <a:extLst>
              <a:ext uri="{28A0092B-C50C-407E-A947-70E740481C1C}">
                <a14:useLocalDpi xmlns:a14="http://schemas.microsoft.com/office/drawing/2010/main" val="0"/>
              </a:ext>
            </a:extLst>
          </a:blip>
          <a:srcRect r="23804"/>
          <a:stretch>
            <a:fillRect/>
          </a:stretch>
        </p:blipFill>
        <p:spPr bwMode="auto">
          <a:xfrm>
            <a:off x="4386114" y="1628800"/>
            <a:ext cx="4550840" cy="493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528812"/>
            <a:ext cx="3789510" cy="1859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346" y="2487875"/>
            <a:ext cx="2117530" cy="407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3 Conector recto de flecha"/>
          <p:cNvCxnSpPr/>
          <p:nvPr/>
        </p:nvCxnSpPr>
        <p:spPr>
          <a:xfrm>
            <a:off x="2483768" y="1844824"/>
            <a:ext cx="504056" cy="64305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CuadroTexto 7"/>
          <p:cNvSpPr txBox="1"/>
          <p:nvPr/>
        </p:nvSpPr>
        <p:spPr>
          <a:xfrm>
            <a:off x="395536" y="3648083"/>
            <a:ext cx="1578428" cy="1754326"/>
          </a:xfrm>
          <a:prstGeom prst="rect">
            <a:avLst/>
          </a:prstGeom>
          <a:noFill/>
        </p:spPr>
        <p:txBody>
          <a:bodyPr wrap="square" rtlCol="0">
            <a:spAutoFit/>
          </a:bodyPr>
          <a:lstStyle/>
          <a:p>
            <a:r>
              <a:rPr lang="es-ES" dirty="0"/>
              <a:t>Modelo de BD sencillo, incluido en SAP NetWeaver – Desarrollo. </a:t>
            </a:r>
          </a:p>
        </p:txBody>
      </p:sp>
    </p:spTree>
    <p:extLst>
      <p:ext uri="{BB962C8B-B14F-4D97-AF65-F5344CB8AC3E}">
        <p14:creationId xmlns:p14="http://schemas.microsoft.com/office/powerpoint/2010/main" val="2487954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7498" y="379587"/>
            <a:ext cx="6408094"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Vista de una BD “real” (2)</a:t>
            </a:r>
          </a:p>
        </p:txBody>
      </p:sp>
      <p:pic>
        <p:nvPicPr>
          <p:cNvPr id="11" name="Picture 2" descr="https://cdn1.iconfinder.com/data/icons/ColoBrush_Pack/256/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82" y="245199"/>
            <a:ext cx="1198915" cy="1198915"/>
          </a:xfrm>
          <a:prstGeom prst="rect">
            <a:avLst/>
          </a:prstGeom>
          <a:noFill/>
          <a:extLst>
            <a:ext uri="{909E8E84-426E-40DD-AFC4-6F175D3DCCD1}">
              <a14:hiddenFill xmlns:a14="http://schemas.microsoft.com/office/drawing/2010/main">
                <a:solidFill>
                  <a:srgbClr val="FFFFFF"/>
                </a:solidFill>
              </a14:hiddenFill>
            </a:ext>
          </a:extLst>
        </p:spPr>
      </p:pic>
      <p:sp>
        <p:nvSpPr>
          <p:cNvPr id="14" name="13 Rectángulo"/>
          <p:cNvSpPr/>
          <p:nvPr/>
        </p:nvSpPr>
        <p:spPr>
          <a:xfrm>
            <a:off x="395536" y="1628800"/>
            <a:ext cx="8208912" cy="4917206"/>
          </a:xfrm>
          <a:prstGeom prst="rect">
            <a:avLst/>
          </a:prstGeom>
          <a:noFill/>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pic>
        <p:nvPicPr>
          <p:cNvPr id="15" name="Picture 12" descr="Avion jet 2 turbinas 3d con materiales aplicados (dwg : Dibujo de Autocad)"/>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3980818"/>
            <a:ext cx="3500379" cy="261653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556792"/>
            <a:ext cx="1095375" cy="18589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146" y="1556792"/>
            <a:ext cx="1133475" cy="3735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1556792"/>
            <a:ext cx="1228725" cy="33924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6" y="1556792"/>
            <a:ext cx="1209675" cy="50990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7 Conector recto de flecha"/>
          <p:cNvCxnSpPr>
            <a:stCxn id="16" idx="3"/>
          </p:cNvCxnSpPr>
          <p:nvPr/>
        </p:nvCxnSpPr>
        <p:spPr>
          <a:xfrm flipV="1">
            <a:off x="2066975" y="2486273"/>
            <a:ext cx="97417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9 Conector recto de flecha"/>
          <p:cNvCxnSpPr/>
          <p:nvPr/>
        </p:nvCxnSpPr>
        <p:spPr>
          <a:xfrm>
            <a:off x="4067944" y="2486273"/>
            <a:ext cx="1031718"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12 Conector recto de flecha"/>
          <p:cNvCxnSpPr/>
          <p:nvPr/>
        </p:nvCxnSpPr>
        <p:spPr>
          <a:xfrm>
            <a:off x="6204579" y="2486273"/>
            <a:ext cx="1031717"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7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(3).</a:t>
            </a:r>
          </a:p>
        </p:txBody>
      </p:sp>
      <p:sp>
        <p:nvSpPr>
          <p:cNvPr id="3" name="CuadroTexto 2"/>
          <p:cNvSpPr txBox="1"/>
          <p:nvPr/>
        </p:nvSpPr>
        <p:spPr>
          <a:xfrm>
            <a:off x="1196048" y="1719574"/>
            <a:ext cx="7097945" cy="1477328"/>
          </a:xfrm>
          <a:prstGeom prst="rect">
            <a:avLst/>
          </a:prstGeom>
          <a:noFill/>
        </p:spPr>
        <p:txBody>
          <a:bodyPr wrap="square" rtlCol="0">
            <a:spAutoFit/>
          </a:bodyPr>
          <a:lstStyle/>
          <a:p>
            <a:r>
              <a:rPr lang="es-ES" b="1" dirty="0"/>
              <a:t>Diseño completo de un modelo de basas de datos (1).</a:t>
            </a:r>
            <a:endParaRPr lang="es-ES" dirty="0"/>
          </a:p>
          <a:p>
            <a:pPr marL="285750" indent="-285750">
              <a:buFont typeface="Arial" panose="020B0604020202020204" pitchFamily="34" charset="0"/>
              <a:buChar char="•"/>
            </a:pPr>
            <a:r>
              <a:rPr lang="es-ES" dirty="0"/>
              <a:t>Primeramente plantear verbalmente los requisito exigidos al sistema</a:t>
            </a:r>
          </a:p>
          <a:p>
            <a:pPr marL="285750" indent="-285750">
              <a:buFont typeface="Arial" panose="020B0604020202020204" pitchFamily="34" charset="0"/>
              <a:buChar char="•"/>
            </a:pPr>
            <a:r>
              <a:rPr lang="es-ES" dirty="0"/>
              <a:t>Proponer un modelo que cumplimente dichos requisitos y plasmarlo en un </a:t>
            </a:r>
            <a:r>
              <a:rPr lang="es-ES"/>
              <a:t>diagrama e/r</a:t>
            </a:r>
            <a:endParaRPr lang="es-ES" dirty="0"/>
          </a:p>
          <a:p>
            <a:pPr marL="285750" indent="-285750">
              <a:buFont typeface="Arial" panose="020B0604020202020204" pitchFamily="34" charset="0"/>
              <a:buChar char="•"/>
            </a:pPr>
            <a:r>
              <a:rPr lang="es-ES" dirty="0"/>
              <a:t>Construir el correspondiente sistema de tablas y normalizarlo.</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Rectángulo 3"/>
          <p:cNvSpPr/>
          <p:nvPr/>
        </p:nvSpPr>
        <p:spPr>
          <a:xfrm>
            <a:off x="1196048" y="3491993"/>
            <a:ext cx="5643361" cy="923330"/>
          </a:xfrm>
          <a:prstGeom prst="rect">
            <a:avLst/>
          </a:prstGeom>
        </p:spPr>
        <p:txBody>
          <a:bodyPr wrap="square">
            <a:spAutoFit/>
          </a:bodyPr>
          <a:lstStyle/>
          <a:p>
            <a:r>
              <a:rPr lang="es-ES" b="1" dirty="0"/>
              <a:t>Opciones</a:t>
            </a:r>
          </a:p>
          <a:p>
            <a:pPr marL="285750" indent="-285750">
              <a:buFont typeface="Arial" panose="020B0604020202020204" pitchFamily="34" charset="0"/>
              <a:buChar char="•"/>
            </a:pPr>
            <a:r>
              <a:rPr lang="es-ES" dirty="0"/>
              <a:t>Un sistema para gestionar venta de billetes de avión.</a:t>
            </a:r>
          </a:p>
          <a:p>
            <a:pPr marL="285750" indent="-285750">
              <a:buFont typeface="Arial" panose="020B0604020202020204" pitchFamily="34" charset="0"/>
              <a:buChar char="•"/>
            </a:pPr>
            <a:r>
              <a:rPr lang="es-ES" dirty="0"/>
              <a:t>Un sistema para gestionar una biblioteca.</a:t>
            </a:r>
          </a:p>
        </p:txBody>
      </p:sp>
    </p:spTree>
    <p:extLst>
      <p:ext uri="{BB962C8B-B14F-4D97-AF65-F5344CB8AC3E}">
        <p14:creationId xmlns:p14="http://schemas.microsoft.com/office/powerpoint/2010/main" val="845430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83957"/>
          </a:xfrm>
        </p:spPr>
        <p:txBody>
          <a:bodyPr>
            <a:normAutofit/>
          </a:bodyPr>
          <a:lstStyle/>
          <a:p>
            <a:pPr lvl="0" algn="ctr" defTabSz="762000">
              <a:lnSpc>
                <a:spcPct val="100000"/>
              </a:lnSpc>
              <a:spcBef>
                <a:spcPts val="0"/>
              </a:spcBef>
              <a:defRPr/>
            </a:pPr>
            <a:r>
              <a:rPr lang="es-ES" sz="3600" b="1" i="1" dirty="0">
                <a:solidFill>
                  <a:srgbClr val="04617B"/>
                </a:solidFill>
                <a:effectLst>
                  <a:outerShdw blurRad="38100" dist="38100" dir="2700000" algn="tl">
                    <a:srgbClr val="C0C0C0"/>
                  </a:outerShdw>
                </a:effectLst>
                <a:latin typeface="Constantia"/>
                <a:cs typeface="+mn-cs"/>
              </a:rPr>
              <a:t>Arquitectura cliente-servidor</a:t>
            </a:r>
            <a:endParaRPr lang="es-ES" sz="5400" dirty="0"/>
          </a:p>
        </p:txBody>
      </p:sp>
      <p:sp>
        <p:nvSpPr>
          <p:cNvPr id="19" name="Rectángulo 18"/>
          <p:cNvSpPr/>
          <p:nvPr/>
        </p:nvSpPr>
        <p:spPr>
          <a:xfrm>
            <a:off x="628650" y="1598861"/>
            <a:ext cx="3621505" cy="646331"/>
          </a:xfrm>
          <a:prstGeom prst="rect">
            <a:avLst/>
          </a:prstGeom>
        </p:spPr>
        <p:txBody>
          <a:bodyPr wrap="square">
            <a:spAutoFit/>
          </a:bodyPr>
          <a:lstStyle/>
          <a:p>
            <a:r>
              <a:rPr lang="es-ES" dirty="0"/>
              <a:t>Modelo de </a:t>
            </a:r>
            <a:r>
              <a:rPr lang="es-ES" b="1" dirty="0"/>
              <a:t>aplicación distribuida </a:t>
            </a:r>
            <a:r>
              <a:rPr lang="es-ES" dirty="0"/>
              <a:t>en el que las tareas se reparten entre </a:t>
            </a:r>
          </a:p>
        </p:txBody>
      </p:sp>
      <p:sp>
        <p:nvSpPr>
          <p:cNvPr id="20" name="Rectángulo 19"/>
          <p:cNvSpPr/>
          <p:nvPr/>
        </p:nvSpPr>
        <p:spPr>
          <a:xfrm>
            <a:off x="4727575" y="1948843"/>
            <a:ext cx="3080920" cy="646331"/>
          </a:xfrm>
          <a:prstGeom prst="rect">
            <a:avLst/>
          </a:prstGeom>
        </p:spPr>
        <p:txBody>
          <a:bodyPr wrap="square">
            <a:spAutoFit/>
          </a:bodyPr>
          <a:lstStyle/>
          <a:p>
            <a:r>
              <a:rPr lang="es-ES" dirty="0"/>
              <a:t>los demandantes de recursos o servicios, llamados </a:t>
            </a:r>
            <a:r>
              <a:rPr lang="es-ES" b="1" dirty="0"/>
              <a:t>clientes</a:t>
            </a:r>
            <a:r>
              <a:rPr lang="es-ES" dirty="0"/>
              <a:t>. </a:t>
            </a:r>
          </a:p>
        </p:txBody>
      </p:sp>
      <p:sp>
        <p:nvSpPr>
          <p:cNvPr id="21" name="Rectángulo 20"/>
          <p:cNvSpPr/>
          <p:nvPr/>
        </p:nvSpPr>
        <p:spPr>
          <a:xfrm>
            <a:off x="4727575" y="1149083"/>
            <a:ext cx="3072231" cy="646331"/>
          </a:xfrm>
          <a:prstGeom prst="rect">
            <a:avLst/>
          </a:prstGeom>
        </p:spPr>
        <p:txBody>
          <a:bodyPr wrap="square">
            <a:spAutoFit/>
          </a:bodyPr>
          <a:lstStyle/>
          <a:p>
            <a:r>
              <a:rPr lang="es-ES" dirty="0"/>
              <a:t>los proveedores de recursos o servicios, llamados </a:t>
            </a:r>
            <a:r>
              <a:rPr lang="es-ES" b="1" dirty="0"/>
              <a:t>servidores</a:t>
            </a:r>
          </a:p>
        </p:txBody>
      </p:sp>
      <p:sp>
        <p:nvSpPr>
          <p:cNvPr id="22" name="Rectángulo 21"/>
          <p:cNvSpPr/>
          <p:nvPr/>
        </p:nvSpPr>
        <p:spPr>
          <a:xfrm>
            <a:off x="2114549" y="2918339"/>
            <a:ext cx="6400801" cy="1569660"/>
          </a:xfrm>
          <a:prstGeom prst="rect">
            <a:avLst/>
          </a:prstGeom>
        </p:spPr>
        <p:txBody>
          <a:bodyPr wrap="square">
            <a:spAutoFit/>
          </a:bodyPr>
          <a:lstStyle/>
          <a:p>
            <a:r>
              <a:rPr lang="es-ES" sz="1600" dirty="0"/>
              <a:t>Es quien inicia solicitudes o peticiones, tienen por tanto un papel activo en la comunicación (dispositivo maestro o amo).</a:t>
            </a:r>
          </a:p>
          <a:p>
            <a:r>
              <a:rPr lang="es-ES" sz="1600" dirty="0"/>
              <a:t>Espera y recibe las respuestas del servidor.</a:t>
            </a:r>
          </a:p>
          <a:p>
            <a:r>
              <a:rPr lang="es-ES" sz="1600" dirty="0"/>
              <a:t>Por lo general, puede conectarse a varios servidores a la vez.</a:t>
            </a:r>
          </a:p>
          <a:p>
            <a:r>
              <a:rPr lang="es-ES" sz="1600" dirty="0"/>
              <a:t>Normalmente interactúa directamente con los usuarios finales mediante una interfaz gráfica de usuario.</a:t>
            </a:r>
          </a:p>
        </p:txBody>
      </p:sp>
      <p:sp>
        <p:nvSpPr>
          <p:cNvPr id="23" name="CuadroTexto 22"/>
          <p:cNvSpPr txBox="1"/>
          <p:nvPr/>
        </p:nvSpPr>
        <p:spPr>
          <a:xfrm>
            <a:off x="628650" y="3518503"/>
            <a:ext cx="829394" cy="369332"/>
          </a:xfrm>
          <a:prstGeom prst="rect">
            <a:avLst/>
          </a:prstGeom>
          <a:noFill/>
        </p:spPr>
        <p:txBody>
          <a:bodyPr wrap="none" rtlCol="0">
            <a:spAutoFit/>
          </a:bodyPr>
          <a:lstStyle/>
          <a:p>
            <a:r>
              <a:rPr lang="es-ES" dirty="0"/>
              <a:t>Cliente</a:t>
            </a:r>
          </a:p>
        </p:txBody>
      </p:sp>
      <p:sp>
        <p:nvSpPr>
          <p:cNvPr id="24" name="Rectángulo 23"/>
          <p:cNvSpPr/>
          <p:nvPr/>
        </p:nvSpPr>
        <p:spPr>
          <a:xfrm>
            <a:off x="2114549" y="4687594"/>
            <a:ext cx="6870032" cy="1846659"/>
          </a:xfrm>
          <a:prstGeom prst="rect">
            <a:avLst/>
          </a:prstGeom>
        </p:spPr>
        <p:txBody>
          <a:bodyPr wrap="square">
            <a:spAutoFit/>
          </a:bodyPr>
          <a:lstStyle/>
          <a:p>
            <a:r>
              <a:rPr lang="es-ES" sz="1600" dirty="0"/>
              <a:t>Al iniciarse esperan a que lleguen las solicitudes de los clientes, desempeñan entonces un papel pasivo en la comunicación (dispositivo esclavo).</a:t>
            </a:r>
          </a:p>
          <a:p>
            <a:r>
              <a:rPr lang="es-ES" sz="1600" dirty="0"/>
              <a:t>Tras la recepción de una solicitud, la procesan y luego envían la respuesta al cliente.</a:t>
            </a:r>
          </a:p>
          <a:p>
            <a:r>
              <a:rPr lang="es-ES" sz="1600" dirty="0"/>
              <a:t>Por lo general, aceptan conexiones desde un gran número de clientes (en ciertos casos el número máximo de peticiones puede estar limitado).</a:t>
            </a:r>
          </a:p>
          <a:p>
            <a:r>
              <a:rPr lang="es-ES" sz="1600" dirty="0"/>
              <a:t>No es frecuente que interactúen directamente con los usuarios finales.</a:t>
            </a:r>
          </a:p>
        </p:txBody>
      </p:sp>
      <p:sp>
        <p:nvSpPr>
          <p:cNvPr id="25" name="CuadroTexto 24"/>
          <p:cNvSpPr txBox="1"/>
          <p:nvPr/>
        </p:nvSpPr>
        <p:spPr>
          <a:xfrm>
            <a:off x="628650" y="5426257"/>
            <a:ext cx="957955" cy="369332"/>
          </a:xfrm>
          <a:prstGeom prst="rect">
            <a:avLst/>
          </a:prstGeom>
          <a:noFill/>
        </p:spPr>
        <p:txBody>
          <a:bodyPr wrap="none" rtlCol="0">
            <a:spAutoFit/>
          </a:bodyPr>
          <a:lstStyle/>
          <a:p>
            <a:r>
              <a:rPr lang="es-ES" dirty="0"/>
              <a:t>Servidor</a:t>
            </a:r>
          </a:p>
        </p:txBody>
      </p:sp>
      <p:sp>
        <p:nvSpPr>
          <p:cNvPr id="26" name="Abrir llave 25"/>
          <p:cNvSpPr/>
          <p:nvPr/>
        </p:nvSpPr>
        <p:spPr>
          <a:xfrm>
            <a:off x="1586605" y="3018481"/>
            <a:ext cx="374542" cy="1369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Abrir llave 26"/>
          <p:cNvSpPr/>
          <p:nvPr/>
        </p:nvSpPr>
        <p:spPr>
          <a:xfrm>
            <a:off x="1586605" y="4822854"/>
            <a:ext cx="374542" cy="15761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8" name="Abrir llave 27"/>
          <p:cNvSpPr/>
          <p:nvPr/>
        </p:nvSpPr>
        <p:spPr>
          <a:xfrm>
            <a:off x="4250155" y="1348678"/>
            <a:ext cx="225592" cy="11466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981080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MySQL</a:t>
            </a:r>
          </a:p>
        </p:txBody>
      </p:sp>
      <p:sp>
        <p:nvSpPr>
          <p:cNvPr id="3" name="Rectángulo 2"/>
          <p:cNvSpPr/>
          <p:nvPr/>
        </p:nvSpPr>
        <p:spPr>
          <a:xfrm>
            <a:off x="915663" y="1818203"/>
            <a:ext cx="7339695" cy="923330"/>
          </a:xfrm>
          <a:prstGeom prst="rect">
            <a:avLst/>
          </a:prstGeom>
        </p:spPr>
        <p:txBody>
          <a:bodyPr wrap="square">
            <a:spAutoFit/>
          </a:bodyPr>
          <a:lstStyle/>
          <a:p>
            <a:pPr marL="285750" indent="-285750">
              <a:buFont typeface="Arial" panose="020B0604020202020204" pitchFamily="34" charset="0"/>
              <a:buChar char="•"/>
            </a:pPr>
            <a:r>
              <a:rPr lang="es-ES" b="1" dirty="0"/>
              <a:t>Sistema Gestor de la Base de Datos Relacional </a:t>
            </a:r>
            <a:r>
              <a:rPr lang="es-ES" dirty="0"/>
              <a:t>(SGBDR) o </a:t>
            </a:r>
            <a:r>
              <a:rPr lang="en-US" i="1" dirty="0"/>
              <a:t>relational database management system</a:t>
            </a:r>
            <a:r>
              <a:rPr lang="en-US" dirty="0"/>
              <a:t> (RDBMS) </a:t>
            </a:r>
            <a:r>
              <a:rPr lang="es-ES" dirty="0"/>
              <a:t>basado</a:t>
            </a:r>
            <a:r>
              <a:rPr lang="en-US" dirty="0"/>
              <a:t> en </a:t>
            </a:r>
            <a:r>
              <a:rPr lang="en-US" b="1" dirty="0">
                <a:solidFill>
                  <a:srgbClr val="4A7598"/>
                </a:solidFill>
              </a:rPr>
              <a:t>SQL</a:t>
            </a:r>
            <a:r>
              <a:rPr lang="en-US" dirty="0">
                <a:solidFill>
                  <a:srgbClr val="4A7598"/>
                </a:solidFill>
              </a:rPr>
              <a:t> </a:t>
            </a:r>
            <a:r>
              <a:rPr lang="en-US" dirty="0"/>
              <a:t>(Structured Query Language)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15663" y="2969016"/>
            <a:ext cx="6935274" cy="646331"/>
          </a:xfrm>
          <a:prstGeom prst="rect">
            <a:avLst/>
          </a:prstGeom>
        </p:spPr>
        <p:txBody>
          <a:bodyPr wrap="square">
            <a:spAutoFit/>
          </a:bodyPr>
          <a:lstStyle/>
          <a:p>
            <a:pPr marL="285750" indent="-285750">
              <a:buFont typeface="Arial" panose="020B0604020202020204" pitchFamily="34" charset="0"/>
              <a:buChar char="•"/>
            </a:pPr>
            <a:r>
              <a:rPr lang="es-ES" dirty="0"/>
              <a:t>Es un software de </a:t>
            </a:r>
            <a:r>
              <a:rPr lang="es-ES" b="1" dirty="0"/>
              <a:t>código abierto</a:t>
            </a:r>
            <a:r>
              <a:rPr lang="es-ES" dirty="0"/>
              <a:t> escrito en C y C++, accesible para cualquiera para usarlo y modificarlo. </a:t>
            </a:r>
          </a:p>
        </p:txBody>
      </p:sp>
      <p:sp>
        <p:nvSpPr>
          <p:cNvPr id="6" name="Rectángulo 5"/>
          <p:cNvSpPr/>
          <p:nvPr/>
        </p:nvSpPr>
        <p:spPr>
          <a:xfrm>
            <a:off x="915663" y="3842830"/>
            <a:ext cx="7339695" cy="923330"/>
          </a:xfrm>
          <a:prstGeom prst="rect">
            <a:avLst/>
          </a:prstGeom>
        </p:spPr>
        <p:txBody>
          <a:bodyPr wrap="square">
            <a:spAutoFit/>
          </a:bodyPr>
          <a:lstStyle/>
          <a:p>
            <a:pPr marL="285750" indent="-285750">
              <a:buFont typeface="Arial" panose="020B0604020202020204" pitchFamily="34" charset="0"/>
              <a:buChar char="•"/>
            </a:pPr>
            <a:r>
              <a:rPr lang="es-ES" dirty="0"/>
              <a:t>MySQL usa una </a:t>
            </a:r>
            <a:r>
              <a:rPr lang="es-ES" b="1" dirty="0"/>
              <a:t>GPL</a:t>
            </a:r>
            <a:r>
              <a:rPr lang="es-ES" dirty="0"/>
              <a:t> (GNU Licencia Publica General), por lo que puede usarse gratuitamente a menos que lo incluyamos en un software comercial.</a:t>
            </a:r>
          </a:p>
        </p:txBody>
      </p:sp>
      <p:sp>
        <p:nvSpPr>
          <p:cNvPr id="7" name="Rectángulo 6"/>
          <p:cNvSpPr/>
          <p:nvPr/>
        </p:nvSpPr>
        <p:spPr>
          <a:xfrm>
            <a:off x="915662" y="4993643"/>
            <a:ext cx="6313751" cy="646331"/>
          </a:xfrm>
          <a:prstGeom prst="rect">
            <a:avLst/>
          </a:prstGeom>
        </p:spPr>
        <p:txBody>
          <a:bodyPr wrap="square">
            <a:spAutoFit/>
          </a:bodyPr>
          <a:lstStyle/>
          <a:p>
            <a:pPr marL="285750" indent="-285750">
              <a:buFont typeface="Arial" panose="020B0604020202020204" pitchFamily="34" charset="0"/>
              <a:buChar char="•"/>
            </a:pPr>
            <a:r>
              <a:rPr lang="es-ES" dirty="0"/>
              <a:t>La versión libre fue escrita por Michael </a:t>
            </a:r>
            <a:r>
              <a:rPr lang="es-ES" dirty="0" err="1"/>
              <a:t>Windenis</a:t>
            </a:r>
            <a:r>
              <a:rPr lang="es-ES" dirty="0"/>
              <a:t> (“</a:t>
            </a:r>
            <a:r>
              <a:rPr lang="es-MX" dirty="0" err="1"/>
              <a:t>Monty</a:t>
            </a:r>
            <a:r>
              <a:rPr lang="es-ES" dirty="0"/>
              <a:t>”), inicialmente como </a:t>
            </a:r>
            <a:r>
              <a:rPr lang="es-ES" dirty="0" err="1"/>
              <a:t>mSQL</a:t>
            </a:r>
            <a:endParaRPr lang="es-ES" dirty="0"/>
          </a:p>
        </p:txBody>
      </p:sp>
      <p:sp>
        <p:nvSpPr>
          <p:cNvPr id="8" name="Rectángulo 7"/>
          <p:cNvSpPr/>
          <p:nvPr/>
        </p:nvSpPr>
        <p:spPr>
          <a:xfrm>
            <a:off x="915661" y="5867457"/>
            <a:ext cx="3917595" cy="369332"/>
          </a:xfrm>
          <a:prstGeom prst="rect">
            <a:avLst/>
          </a:prstGeom>
        </p:spPr>
        <p:txBody>
          <a:bodyPr wrap="square">
            <a:spAutoFit/>
          </a:bodyPr>
          <a:lstStyle/>
          <a:p>
            <a:pPr marL="285750" indent="-285750">
              <a:buFont typeface="Arial" panose="020B0604020202020204" pitchFamily="34" charset="0"/>
              <a:buChar char="•"/>
            </a:pPr>
            <a:r>
              <a:rPr lang="es-ES" dirty="0"/>
              <a:t>El nombre del delfín es “</a:t>
            </a:r>
            <a:r>
              <a:rPr lang="es-ES" dirty="0" err="1"/>
              <a:t>Sakila</a:t>
            </a:r>
            <a:r>
              <a:rPr lang="es-ES" dirty="0"/>
              <a:t>”</a:t>
            </a:r>
          </a:p>
        </p:txBody>
      </p:sp>
    </p:spTree>
    <p:extLst>
      <p:ext uri="{BB962C8B-B14F-4D97-AF65-F5344CB8AC3E}">
        <p14:creationId xmlns:p14="http://schemas.microsoft.com/office/powerpoint/2010/main" val="1373497408"/>
      </p:ext>
    </p:extLst>
  </p:cSld>
  <p:clrMapOvr>
    <a:masterClrMapping/>
  </p:clrMapOvr>
  <mc:AlternateContent xmlns:mc="http://schemas.openxmlformats.org/markup-compatibility/2006" xmlns:p14="http://schemas.microsoft.com/office/powerpoint/2010/main">
    <mc:Choice Requires="p14">
      <p:transition spd="slow" p14:dur="5000">
        <p14:vortex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Características de MySQL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29343" y="1546669"/>
            <a:ext cx="7326086" cy="4524315"/>
          </a:xfrm>
          <a:prstGeom prst="rect">
            <a:avLst/>
          </a:prstGeom>
        </p:spPr>
        <p:txBody>
          <a:bodyPr wrap="square">
            <a:spAutoFit/>
          </a:bodyPr>
          <a:lstStyle/>
          <a:p>
            <a:r>
              <a:rPr lang="es-ES" b="1" dirty="0">
                <a:solidFill>
                  <a:srgbClr val="4A7598"/>
                </a:solidFill>
              </a:rPr>
              <a:t>Interioridades y potabilidad</a:t>
            </a:r>
          </a:p>
          <a:p>
            <a:pPr marL="285750" indent="-285750">
              <a:buFont typeface="Wingdings" panose="05000000000000000000" pitchFamily="2" charset="2"/>
              <a:buChar char="ü"/>
            </a:pPr>
            <a:r>
              <a:rPr lang="es-ES" dirty="0"/>
              <a:t>El principal objetivo de MySQL es </a:t>
            </a:r>
            <a:r>
              <a:rPr lang="es-ES" b="1" dirty="0"/>
              <a:t>velocidad y robustez</a:t>
            </a:r>
            <a:r>
              <a:rPr lang="es-ES" dirty="0"/>
              <a:t>. </a:t>
            </a:r>
          </a:p>
          <a:p>
            <a:pPr marL="285750" indent="-285750">
              <a:buFont typeface="Wingdings" panose="05000000000000000000" pitchFamily="2" charset="2"/>
              <a:buChar char="ü"/>
            </a:pPr>
            <a:r>
              <a:rPr lang="es-ES" dirty="0"/>
              <a:t>Escrito en C y C++, testado con GCC 2.7.2.1. Usa GNU </a:t>
            </a:r>
            <a:r>
              <a:rPr lang="es-ES" dirty="0" err="1"/>
              <a:t>autoconfort</a:t>
            </a:r>
            <a:r>
              <a:rPr lang="es-ES" dirty="0"/>
              <a:t> para potabilidad. </a:t>
            </a:r>
          </a:p>
          <a:p>
            <a:pPr marL="285750" indent="-285750">
              <a:buFont typeface="Wingdings" panose="05000000000000000000" pitchFamily="2" charset="2"/>
              <a:buChar char="ü"/>
            </a:pPr>
            <a:r>
              <a:rPr lang="es-ES" dirty="0"/>
              <a:t> Puede trabajar en </a:t>
            </a:r>
            <a:r>
              <a:rPr lang="es-ES" b="1" dirty="0"/>
              <a:t>distintas plataformas </a:t>
            </a:r>
            <a:r>
              <a:rPr lang="es-ES" dirty="0"/>
              <a:t>y S.O. distintos, incluyendo </a:t>
            </a:r>
            <a:r>
              <a:rPr lang="en-US" dirty="0"/>
              <a:t>Windows, Mac OS X, Linux, FreeBSD y Solaris</a:t>
            </a:r>
            <a:r>
              <a:rPr lang="es-ES" dirty="0"/>
              <a:t>. </a:t>
            </a:r>
          </a:p>
          <a:p>
            <a:pPr marL="285750" indent="-285750">
              <a:buFont typeface="Wingdings" panose="05000000000000000000" pitchFamily="2" charset="2"/>
              <a:buChar char="ü"/>
            </a:pPr>
            <a:r>
              <a:rPr lang="es-ES" dirty="0"/>
              <a:t>Dispone de </a:t>
            </a:r>
            <a:r>
              <a:rPr lang="es-ES" b="1" dirty="0" err="1"/>
              <a:t>APIs</a:t>
            </a:r>
            <a:r>
              <a:rPr lang="es-ES" b="1" dirty="0"/>
              <a:t> para numerosos lenguajes</a:t>
            </a:r>
            <a:r>
              <a:rPr lang="es-ES" dirty="0"/>
              <a:t>: C, C++, Eiffel, Java, Perl, PHP, </a:t>
            </a:r>
            <a:r>
              <a:rPr lang="es-ES" dirty="0" err="1"/>
              <a:t>Python</a:t>
            </a:r>
            <a:r>
              <a:rPr lang="es-ES" dirty="0"/>
              <a:t> y  TCL. </a:t>
            </a:r>
          </a:p>
          <a:p>
            <a:pPr marL="285750" indent="-285750">
              <a:buFont typeface="Wingdings" panose="05000000000000000000" pitchFamily="2" charset="2"/>
              <a:buChar char="ü"/>
            </a:pPr>
            <a:r>
              <a:rPr lang="es-ES" dirty="0"/>
              <a:t>Usa tablas en disco B-</a:t>
            </a:r>
            <a:r>
              <a:rPr lang="es-ES" dirty="0" err="1"/>
              <a:t>Tree</a:t>
            </a:r>
            <a:r>
              <a:rPr lang="es-ES" dirty="0"/>
              <a:t> muy </a:t>
            </a:r>
            <a:r>
              <a:rPr lang="es-ES" dirty="0" err="1"/>
              <a:t>rapidas</a:t>
            </a:r>
            <a:r>
              <a:rPr lang="es-ES" dirty="0"/>
              <a:t> con compresión de índice. Su sistema de archivo de </a:t>
            </a:r>
            <a:r>
              <a:rPr lang="es-ES" b="1" dirty="0"/>
              <a:t>almacenamiento plano</a:t>
            </a:r>
            <a:r>
              <a:rPr lang="es-ES" dirty="0"/>
              <a:t>, aumenta la eficiencia de la lectura, permitiendo un acceso muy rápido a al información</a:t>
            </a:r>
          </a:p>
          <a:p>
            <a:pPr marL="285750" indent="-285750">
              <a:buFont typeface="Wingdings" panose="05000000000000000000" pitchFamily="2" charset="2"/>
              <a:buChar char="ü"/>
            </a:pPr>
            <a:r>
              <a:rPr lang="es-ES" dirty="0"/>
              <a:t>Su diseño inicial </a:t>
            </a:r>
            <a:r>
              <a:rPr lang="es-ES" b="1" dirty="0" err="1"/>
              <a:t>multihilos</a:t>
            </a:r>
            <a:r>
              <a:rPr lang="es-ES" dirty="0"/>
              <a:t> (</a:t>
            </a:r>
            <a:r>
              <a:rPr lang="es-ES" dirty="0" err="1"/>
              <a:t>multithreaded</a:t>
            </a:r>
            <a:r>
              <a:rPr lang="es-ES" dirty="0"/>
              <a:t>) le permite sacar gran ventaja del </a:t>
            </a:r>
            <a:r>
              <a:rPr lang="es-ES" b="1" dirty="0"/>
              <a:t>multiproceso</a:t>
            </a:r>
            <a:r>
              <a:rPr lang="es-ES" dirty="0"/>
              <a:t>, cuando están disponibles varias </a:t>
            </a:r>
            <a:r>
              <a:rPr lang="es-ES" dirty="0" err="1"/>
              <a:t>CPUs</a:t>
            </a:r>
            <a:r>
              <a:rPr lang="es-ES" dirty="0"/>
              <a:t>. </a:t>
            </a:r>
          </a:p>
          <a:p>
            <a:pPr marL="285750" indent="-285750">
              <a:buFont typeface="Wingdings" panose="05000000000000000000" pitchFamily="2" charset="2"/>
              <a:buChar char="ü"/>
            </a:pPr>
            <a:r>
              <a:rPr lang="es-ES" dirty="0"/>
              <a:t>Utiliza (ANSI) SQL 2 con algunas extensiones.</a:t>
            </a:r>
          </a:p>
          <a:p>
            <a:pPr marL="285750" indent="-285750">
              <a:buFont typeface="Wingdings" panose="05000000000000000000" pitchFamily="2" charset="2"/>
              <a:buChar char="ü"/>
            </a:pPr>
            <a:r>
              <a:rPr lang="es-ES" dirty="0"/>
              <a:t>Desde la versión 3 incorpora la opción de activar transacciones</a:t>
            </a:r>
          </a:p>
          <a:p>
            <a:pPr marL="285750" indent="-285750">
              <a:buFont typeface="Wingdings" panose="05000000000000000000" pitchFamily="2" charset="2"/>
              <a:buChar char="ü"/>
            </a:pPr>
            <a:r>
              <a:rPr lang="es-ES" dirty="0"/>
              <a:t>Desde la versión 4 incorpora procedimientos almacenados</a:t>
            </a:r>
          </a:p>
        </p:txBody>
      </p:sp>
    </p:spTree>
    <p:extLst>
      <p:ext uri="{BB962C8B-B14F-4D97-AF65-F5344CB8AC3E}">
        <p14:creationId xmlns:p14="http://schemas.microsoft.com/office/powerpoint/2010/main" val="257941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Características de MySQL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59971" y="1679139"/>
            <a:ext cx="7500257" cy="3970318"/>
          </a:xfrm>
          <a:prstGeom prst="rect">
            <a:avLst/>
          </a:prstGeom>
        </p:spPr>
        <p:txBody>
          <a:bodyPr wrap="square">
            <a:spAutoFit/>
          </a:bodyPr>
          <a:lstStyle/>
          <a:p>
            <a:r>
              <a:rPr lang="es-ES" b="1" dirty="0">
                <a:solidFill>
                  <a:srgbClr val="4A7598"/>
                </a:solidFill>
              </a:rPr>
              <a:t>Escalabilidad y límites</a:t>
            </a:r>
          </a:p>
          <a:p>
            <a:pPr marL="285750" indent="-285750">
              <a:buFont typeface="Wingdings" panose="05000000000000000000" pitchFamily="2" charset="2"/>
              <a:buChar char="ü"/>
            </a:pPr>
            <a:r>
              <a:rPr lang="es-ES" dirty="0"/>
              <a:t>Registros de longitud fija y variable. </a:t>
            </a:r>
          </a:p>
          <a:p>
            <a:pPr marL="285750" indent="-285750">
              <a:buFont typeface="Wingdings" panose="05000000000000000000" pitchFamily="2" charset="2"/>
              <a:buChar char="ü"/>
            </a:pPr>
            <a:r>
              <a:rPr lang="es-ES" dirty="0"/>
              <a:t>Se permite hasta 64 índices por tabla. Cada índice puede consistir desde 1 hasta 16 columnas o partes de columnas. El máximo ancho de límite son 1000 bytes. Un índice puede usar prefijos de una columna para los tipos de columna CHAR, VARCHAR, BLOB, o TEXT. </a:t>
            </a:r>
          </a:p>
          <a:p>
            <a:pPr marL="285750" indent="-285750">
              <a:buFont typeface="Wingdings" panose="05000000000000000000" pitchFamily="2" charset="2"/>
              <a:buChar char="ü"/>
            </a:pPr>
            <a:r>
              <a:rPr lang="es-ES" dirty="0"/>
              <a:t>Diversos tipos de columnas como enteros de 1, 2, 3, 4, y 8 bytes, coma flotante, doble precisión, carácter, fechas, enumerados, etc. </a:t>
            </a:r>
          </a:p>
          <a:p>
            <a:pPr marL="285750" indent="-285750">
              <a:buFont typeface="Wingdings" panose="05000000000000000000" pitchFamily="2" charset="2"/>
              <a:buChar char="ü"/>
            </a:pPr>
            <a:r>
              <a:rPr lang="es-ES" dirty="0"/>
              <a:t>Todas las columnas pueden tener valores por defecto.</a:t>
            </a:r>
          </a:p>
          <a:p>
            <a:pPr marL="285750" indent="-285750">
              <a:buFont typeface="Wingdings" panose="05000000000000000000" pitchFamily="2" charset="2"/>
              <a:buChar char="ü"/>
            </a:pPr>
            <a:r>
              <a:rPr lang="es-ES" dirty="0"/>
              <a:t>Utilidad (</a:t>
            </a:r>
            <a:r>
              <a:rPr lang="es-ES" i="1" noProof="1"/>
              <a:t>Isamchk</a:t>
            </a:r>
            <a:r>
              <a:rPr lang="es-ES" dirty="0"/>
              <a:t>) para chequear, optimizar y reparar tablas. </a:t>
            </a:r>
          </a:p>
          <a:p>
            <a:pPr marL="285750" indent="-285750">
              <a:buFont typeface="Wingdings" panose="05000000000000000000" pitchFamily="2" charset="2"/>
              <a:buChar char="ü"/>
            </a:pPr>
            <a:r>
              <a:rPr lang="es-ES" dirty="0"/>
              <a:t>Todos los datos están grabados en formato ISO8859_1. </a:t>
            </a:r>
          </a:p>
          <a:p>
            <a:pPr marL="285750" indent="-285750">
              <a:buFont typeface="Wingdings" panose="05000000000000000000" pitchFamily="2" charset="2"/>
              <a:buChar char="ü"/>
            </a:pPr>
            <a:r>
              <a:rPr lang="es-ES" dirty="0"/>
              <a:t>Permite consultas (</a:t>
            </a:r>
            <a:r>
              <a:rPr lang="en-US" i="1" dirty="0"/>
              <a:t>queries</a:t>
            </a:r>
            <a:r>
              <a:rPr lang="es-ES" dirty="0"/>
              <a:t>) en las que se unen tablas de diferentes bases de datos</a:t>
            </a:r>
          </a:p>
          <a:p>
            <a:pPr marL="285750" indent="-285750">
              <a:buFont typeface="Wingdings" panose="05000000000000000000" pitchFamily="2" charset="2"/>
              <a:buChar char="ü"/>
            </a:pPr>
            <a:r>
              <a:rPr lang="es-ES" dirty="0"/>
              <a:t>Soporta los </a:t>
            </a:r>
            <a:r>
              <a:rPr lang="en-US" i="1" dirty="0"/>
              <a:t>outer joins </a:t>
            </a:r>
            <a:r>
              <a:rPr lang="es-ES" dirty="0"/>
              <a:t>tanto a derecha como a izquierda</a:t>
            </a:r>
          </a:p>
        </p:txBody>
      </p:sp>
    </p:spTree>
    <p:extLst>
      <p:ext uri="{BB962C8B-B14F-4D97-AF65-F5344CB8AC3E}">
        <p14:creationId xmlns:p14="http://schemas.microsoft.com/office/powerpoint/2010/main" val="2547767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Características de MySQL (3)</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59971" y="1679139"/>
            <a:ext cx="7500257" cy="2585323"/>
          </a:xfrm>
          <a:prstGeom prst="rect">
            <a:avLst/>
          </a:prstGeom>
        </p:spPr>
        <p:txBody>
          <a:bodyPr wrap="square">
            <a:spAutoFit/>
          </a:bodyPr>
          <a:lstStyle/>
          <a:p>
            <a:r>
              <a:rPr lang="es-ES" b="1" dirty="0">
                <a:solidFill>
                  <a:srgbClr val="4A7598"/>
                </a:solidFill>
              </a:rPr>
              <a:t>Conectividad</a:t>
            </a:r>
          </a:p>
          <a:p>
            <a:pPr marL="285750" indent="-285750">
              <a:buFont typeface="Wingdings" panose="05000000000000000000" pitchFamily="2" charset="2"/>
              <a:buChar char="ü"/>
            </a:pPr>
            <a:r>
              <a:rPr lang="es-ES" dirty="0"/>
              <a:t>Los clientes usan TCP/IP (para cualquier plataforma). En </a:t>
            </a:r>
            <a:r>
              <a:rPr lang="es-ES" dirty="0" err="1"/>
              <a:t>windows</a:t>
            </a:r>
            <a:r>
              <a:rPr lang="es-ES" dirty="0"/>
              <a:t> pueden usar </a:t>
            </a:r>
            <a:r>
              <a:rPr lang="es-ES" dirty="0" err="1"/>
              <a:t>names</a:t>
            </a:r>
            <a:r>
              <a:rPr lang="es-ES" dirty="0"/>
              <a:t> pipes y en Unix utilizan socket </a:t>
            </a:r>
            <a:r>
              <a:rPr lang="es-ES" dirty="0" err="1"/>
              <a:t>unix</a:t>
            </a:r>
            <a:r>
              <a:rPr lang="es-ES" dirty="0"/>
              <a:t> para conectarse al servidor. </a:t>
            </a:r>
          </a:p>
          <a:p>
            <a:pPr marL="285750" indent="-285750">
              <a:buFont typeface="Wingdings" panose="05000000000000000000" pitchFamily="2" charset="2"/>
              <a:buChar char="ü"/>
            </a:pPr>
            <a:r>
              <a:rPr lang="es-ES" dirty="0"/>
              <a:t>El servidor soporta mensajes de error en distintas lenguas (permite escoger el lenguaje). </a:t>
            </a:r>
          </a:p>
          <a:p>
            <a:pPr marL="285750" indent="-285750">
              <a:buFont typeface="Wingdings" panose="05000000000000000000" pitchFamily="2" charset="2"/>
              <a:buChar char="ü"/>
            </a:pPr>
            <a:r>
              <a:rPr lang="es-ES" dirty="0"/>
              <a:t>Todos los comandos tienen -</a:t>
            </a:r>
            <a:r>
              <a:rPr lang="es-ES" dirty="0" err="1"/>
              <a:t>help</a:t>
            </a:r>
            <a:r>
              <a:rPr lang="es-ES" dirty="0"/>
              <a:t> o -? Para las ayudas. </a:t>
            </a:r>
          </a:p>
          <a:p>
            <a:pPr marL="285750" indent="-285750">
              <a:buFont typeface="Wingdings" panose="05000000000000000000" pitchFamily="2" charset="2"/>
              <a:buChar char="ü"/>
            </a:pPr>
            <a:r>
              <a:rPr lang="es-ES" dirty="0"/>
              <a:t>Soporta ODBC(Open </a:t>
            </a:r>
            <a:r>
              <a:rPr lang="es-ES" dirty="0" err="1"/>
              <a:t>Database</a:t>
            </a:r>
            <a:r>
              <a:rPr lang="es-ES" dirty="0"/>
              <a:t> </a:t>
            </a:r>
            <a:r>
              <a:rPr lang="es-ES" dirty="0" err="1"/>
              <a:t>Connectivity</a:t>
            </a:r>
            <a:r>
              <a:rPr lang="es-ES" dirty="0"/>
              <a:t>): se puede utilizar ACCESS para conectar con el servidor MySQL y los clientes pueden ejecutarse en Windows o Unix. </a:t>
            </a:r>
          </a:p>
        </p:txBody>
      </p:sp>
      <p:sp>
        <p:nvSpPr>
          <p:cNvPr id="6" name="Rectángulo 5"/>
          <p:cNvSpPr/>
          <p:nvPr/>
        </p:nvSpPr>
        <p:spPr>
          <a:xfrm>
            <a:off x="859971" y="4676047"/>
            <a:ext cx="7097486" cy="1200329"/>
          </a:xfrm>
          <a:prstGeom prst="rect">
            <a:avLst/>
          </a:prstGeom>
        </p:spPr>
        <p:txBody>
          <a:bodyPr wrap="square">
            <a:spAutoFit/>
          </a:bodyPr>
          <a:lstStyle/>
          <a:p>
            <a:r>
              <a:rPr lang="es-ES" b="1" dirty="0">
                <a:solidFill>
                  <a:srgbClr val="4A7598"/>
                </a:solidFill>
              </a:rPr>
              <a:t>Seguridad</a:t>
            </a:r>
          </a:p>
          <a:p>
            <a:pPr marL="285750" indent="-285750">
              <a:buFont typeface="Wingdings" panose="05000000000000000000" pitchFamily="2" charset="2"/>
              <a:buChar char="ü"/>
            </a:pPr>
            <a:r>
              <a:rPr lang="es-ES" dirty="0"/>
              <a:t>Sistema de contraseñas y privilegios muy flexible y segura ( se </a:t>
            </a:r>
            <a:r>
              <a:rPr lang="es-ES" dirty="0" err="1"/>
              <a:t>encriptan</a:t>
            </a:r>
            <a:r>
              <a:rPr lang="es-ES" dirty="0"/>
              <a:t> cuando se conectan a un servidor). </a:t>
            </a:r>
          </a:p>
          <a:p>
            <a:pPr marL="285750" indent="-285750">
              <a:buFont typeface="Wingdings" panose="05000000000000000000" pitchFamily="2" charset="2"/>
              <a:buChar char="ü"/>
            </a:pPr>
            <a:r>
              <a:rPr lang="es-ES" dirty="0"/>
              <a:t>Todas la palabras de paso viajan </a:t>
            </a:r>
            <a:r>
              <a:rPr lang="es-ES" dirty="0" err="1"/>
              <a:t>encriptadas</a:t>
            </a:r>
            <a:r>
              <a:rPr lang="es-ES" dirty="0"/>
              <a:t> en la red</a:t>
            </a:r>
          </a:p>
        </p:txBody>
      </p:sp>
    </p:spTree>
    <p:extLst>
      <p:ext uri="{BB962C8B-B14F-4D97-AF65-F5344CB8AC3E}">
        <p14:creationId xmlns:p14="http://schemas.microsoft.com/office/powerpoint/2010/main" val="3025075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Perfiles de interacción con MySQL</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28717" y="2061383"/>
            <a:ext cx="2220686" cy="646331"/>
          </a:xfrm>
          <a:prstGeom prst="rect">
            <a:avLst/>
          </a:prstGeom>
          <a:noFill/>
        </p:spPr>
        <p:txBody>
          <a:bodyPr wrap="square" rtlCol="0">
            <a:spAutoFit/>
          </a:bodyPr>
          <a:lstStyle/>
          <a:p>
            <a:r>
              <a:rPr lang="es-ES" dirty="0"/>
              <a:t>Administradores de Bases de Datos (DBA) </a:t>
            </a:r>
          </a:p>
        </p:txBody>
      </p:sp>
      <p:sp>
        <p:nvSpPr>
          <p:cNvPr id="4" name="CuadroTexto 3"/>
          <p:cNvSpPr txBox="1"/>
          <p:nvPr/>
        </p:nvSpPr>
        <p:spPr>
          <a:xfrm>
            <a:off x="4227375" y="2061382"/>
            <a:ext cx="4024528" cy="646331"/>
          </a:xfrm>
          <a:prstGeom prst="rect">
            <a:avLst/>
          </a:prstGeom>
          <a:noFill/>
        </p:spPr>
        <p:txBody>
          <a:bodyPr wrap="square" rtlCol="0">
            <a:spAutoFit/>
          </a:bodyPr>
          <a:lstStyle/>
          <a:p>
            <a:r>
              <a:rPr lang="es-ES" dirty="0"/>
              <a:t>instalación, mantenimiento, seguridad y optimo funcionamiento de la DB</a:t>
            </a:r>
          </a:p>
        </p:txBody>
      </p:sp>
      <p:sp>
        <p:nvSpPr>
          <p:cNvPr id="7" name="CuadroTexto 6"/>
          <p:cNvSpPr txBox="1"/>
          <p:nvPr/>
        </p:nvSpPr>
        <p:spPr>
          <a:xfrm>
            <a:off x="628717" y="3278458"/>
            <a:ext cx="1853521" cy="369332"/>
          </a:xfrm>
          <a:prstGeom prst="rect">
            <a:avLst/>
          </a:prstGeom>
          <a:noFill/>
        </p:spPr>
        <p:txBody>
          <a:bodyPr wrap="none" rtlCol="0">
            <a:spAutoFit/>
          </a:bodyPr>
          <a:lstStyle/>
          <a:p>
            <a:r>
              <a:rPr lang="es-ES" dirty="0"/>
              <a:t>Arquitectos de DB</a:t>
            </a:r>
          </a:p>
        </p:txBody>
      </p:sp>
      <p:sp>
        <p:nvSpPr>
          <p:cNvPr id="8" name="CuadroTexto 7"/>
          <p:cNvSpPr txBox="1"/>
          <p:nvPr/>
        </p:nvSpPr>
        <p:spPr>
          <a:xfrm>
            <a:off x="4227375" y="3145142"/>
            <a:ext cx="4351087" cy="646331"/>
          </a:xfrm>
          <a:prstGeom prst="rect">
            <a:avLst/>
          </a:prstGeom>
          <a:noFill/>
        </p:spPr>
        <p:txBody>
          <a:bodyPr wrap="square" rtlCol="0">
            <a:spAutoFit/>
          </a:bodyPr>
          <a:lstStyle/>
          <a:p>
            <a:r>
              <a:rPr lang="es-ES" dirty="0"/>
              <a:t>diseño de bases de datos optimizadas de acuerdo con el modelo relacional</a:t>
            </a:r>
          </a:p>
        </p:txBody>
      </p:sp>
      <p:sp>
        <p:nvSpPr>
          <p:cNvPr id="9" name="CuadroTexto 8"/>
          <p:cNvSpPr txBox="1"/>
          <p:nvPr/>
        </p:nvSpPr>
        <p:spPr>
          <a:xfrm>
            <a:off x="628717" y="4386454"/>
            <a:ext cx="1645130" cy="369332"/>
          </a:xfrm>
          <a:prstGeom prst="rect">
            <a:avLst/>
          </a:prstGeom>
          <a:noFill/>
        </p:spPr>
        <p:txBody>
          <a:bodyPr wrap="none" rtlCol="0">
            <a:spAutoFit/>
          </a:bodyPr>
          <a:lstStyle/>
          <a:p>
            <a:r>
              <a:rPr lang="es-ES" dirty="0"/>
              <a:t>Desarrolladores</a:t>
            </a:r>
          </a:p>
        </p:txBody>
      </p:sp>
      <p:sp>
        <p:nvSpPr>
          <p:cNvPr id="10" name="CuadroTexto 9"/>
          <p:cNvSpPr txBox="1"/>
          <p:nvPr/>
        </p:nvSpPr>
        <p:spPr>
          <a:xfrm>
            <a:off x="4154360" y="4109455"/>
            <a:ext cx="4170557" cy="923330"/>
          </a:xfrm>
          <a:prstGeom prst="rect">
            <a:avLst/>
          </a:prstGeom>
          <a:noFill/>
        </p:spPr>
        <p:txBody>
          <a:bodyPr wrap="square" rtlCol="0">
            <a:spAutoFit/>
          </a:bodyPr>
          <a:lstStyle/>
          <a:p>
            <a:r>
              <a:rPr lang="es-ES" dirty="0"/>
              <a:t>desarrollo de las aplicaciones que alimentan de datos el sistema al tiempo que hacen uso de ellos</a:t>
            </a:r>
          </a:p>
        </p:txBody>
      </p:sp>
      <p:cxnSp>
        <p:nvCxnSpPr>
          <p:cNvPr id="12" name="Conector recto de flecha 11"/>
          <p:cNvCxnSpPr>
            <a:stCxn id="3" idx="3"/>
            <a:endCxn id="4" idx="1"/>
          </p:cNvCxnSpPr>
          <p:nvPr/>
        </p:nvCxnSpPr>
        <p:spPr>
          <a:xfrm flipV="1">
            <a:off x="2849403" y="2384548"/>
            <a:ext cx="13779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7" idx="3"/>
            <a:endCxn id="8" idx="1"/>
          </p:cNvCxnSpPr>
          <p:nvPr/>
        </p:nvCxnSpPr>
        <p:spPr>
          <a:xfrm>
            <a:off x="2482238" y="3463124"/>
            <a:ext cx="1745137" cy="5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9" idx="3"/>
            <a:endCxn id="10" idx="1"/>
          </p:cNvCxnSpPr>
          <p:nvPr/>
        </p:nvCxnSpPr>
        <p:spPr>
          <a:xfrm>
            <a:off x="2273847" y="4571120"/>
            <a:ext cx="188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1471960" y="5494450"/>
            <a:ext cx="4953215" cy="369332"/>
          </a:xfrm>
          <a:prstGeom prst="rect">
            <a:avLst/>
          </a:prstGeom>
          <a:noFill/>
        </p:spPr>
        <p:txBody>
          <a:bodyPr wrap="none" rtlCol="0">
            <a:spAutoFit/>
          </a:bodyPr>
          <a:lstStyle/>
          <a:p>
            <a:r>
              <a:rPr lang="es-ES" dirty="0"/>
              <a:t>Herramientas óptimas para cada uno de los perfiles</a:t>
            </a:r>
          </a:p>
        </p:txBody>
      </p:sp>
    </p:spTree>
    <p:extLst>
      <p:ext uri="{BB962C8B-B14F-4D97-AF65-F5344CB8AC3E}">
        <p14:creationId xmlns:p14="http://schemas.microsoft.com/office/powerpoint/2010/main" val="2535080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Sesión 3</a:t>
            </a:r>
          </a:p>
        </p:txBody>
      </p:sp>
      <p:sp>
        <p:nvSpPr>
          <p:cNvPr id="5" name="4 Marcador de contenido"/>
          <p:cNvSpPr>
            <a:spLocks noGrp="1"/>
          </p:cNvSpPr>
          <p:nvPr>
            <p:ph idx="1"/>
          </p:nvPr>
        </p:nvSpPr>
        <p:spPr/>
        <p:txBody>
          <a:bodyPr/>
          <a:lstStyle/>
          <a:p>
            <a:r>
              <a:rPr lang="es-ES" dirty="0"/>
              <a:t>BBDD. Modelos de relaciones entre tablas</a:t>
            </a:r>
          </a:p>
          <a:p>
            <a:pPr lvl="1"/>
            <a:r>
              <a:rPr lang="es-ES" dirty="0"/>
              <a:t>Jerarquías. Ejemplo práctico: Aerolíneas</a:t>
            </a:r>
          </a:p>
          <a:p>
            <a:pPr lvl="1"/>
            <a:r>
              <a:rPr lang="es-ES" dirty="0"/>
              <a:t>Redes. Ejemplo práctico: autores y obras</a:t>
            </a:r>
          </a:p>
          <a:p>
            <a:r>
              <a:rPr lang="es-ES" dirty="0"/>
              <a:t>Practica: implementación del segundo caso.</a:t>
            </a:r>
            <a:br>
              <a:rPr lang="es-ES" dirty="0"/>
            </a:br>
            <a:r>
              <a:rPr lang="es-ES" dirty="0"/>
              <a:t>Una biblioteca: autores, obras, soportes (libros)…</a:t>
            </a:r>
          </a:p>
          <a:p>
            <a:pPr lvl="1"/>
            <a:r>
              <a:rPr lang="es-ES" dirty="0"/>
              <a:t>Requerimientos. Tabla plana. Relaciones</a:t>
            </a:r>
          </a:p>
          <a:p>
            <a:pPr lvl="1"/>
            <a:r>
              <a:rPr lang="es-ES" dirty="0"/>
              <a:t>Diagramas e/r. </a:t>
            </a:r>
          </a:p>
          <a:p>
            <a:pPr lvl="1"/>
            <a:r>
              <a:rPr lang="es-ES" dirty="0"/>
              <a:t>Relaciones, claves y diagramas de tablas</a:t>
            </a:r>
          </a:p>
          <a:p>
            <a:r>
              <a:rPr lang="es-ES" dirty="0" err="1"/>
              <a:t>MySQL</a:t>
            </a:r>
            <a:r>
              <a:rPr lang="es-ES" dirty="0"/>
              <a:t>. Características</a:t>
            </a:r>
          </a:p>
          <a:p>
            <a:endParaRPr lang="es-ES" dirty="0"/>
          </a:p>
        </p:txBody>
      </p:sp>
    </p:spTree>
    <p:extLst>
      <p:ext uri="{BB962C8B-B14F-4D97-AF65-F5344CB8AC3E}">
        <p14:creationId xmlns:p14="http://schemas.microsoft.com/office/powerpoint/2010/main" val="3632723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MySQL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849479" y="1573731"/>
            <a:ext cx="7263123" cy="1200329"/>
          </a:xfrm>
          <a:prstGeom prst="rect">
            <a:avLst/>
          </a:prstGeom>
        </p:spPr>
        <p:txBody>
          <a:bodyPr wrap="square">
            <a:spAutoFit/>
          </a:bodyPr>
          <a:lstStyle/>
          <a:p>
            <a:r>
              <a:rPr lang="es-ES" dirty="0"/>
              <a:t>En la </a:t>
            </a:r>
            <a:r>
              <a:rPr lang="es-ES" dirty="0" err="1"/>
              <a:t>wed</a:t>
            </a:r>
            <a:r>
              <a:rPr lang="es-ES" dirty="0"/>
              <a:t> de MySQL </a:t>
            </a:r>
            <a:r>
              <a:rPr lang="es-ES" dirty="0">
                <a:hlinkClick r:id="rId4"/>
              </a:rPr>
              <a:t>http://www.mysql.com/ </a:t>
            </a:r>
            <a:r>
              <a:rPr lang="es-ES" dirty="0"/>
              <a:t>(subsidiaria de Oracle) se incluye junto a numerosos productos comerciales, el acceso a MySQL </a:t>
            </a:r>
            <a:r>
              <a:rPr lang="es-ES" dirty="0" err="1"/>
              <a:t>Community</a:t>
            </a:r>
            <a:r>
              <a:rPr lang="es-ES" dirty="0"/>
              <a:t> </a:t>
            </a:r>
            <a:r>
              <a:rPr lang="es-ES" dirty="0" err="1"/>
              <a:t>Edition</a:t>
            </a:r>
            <a:r>
              <a:rPr lang="es-ES" dirty="0"/>
              <a:t>, donde se incluyen aquellos que continúan con licencia GPL). Entre ellos MySQL </a:t>
            </a:r>
            <a:r>
              <a:rPr lang="es-ES" dirty="0" err="1"/>
              <a:t>Installer</a:t>
            </a:r>
            <a:r>
              <a:rPr lang="es-ES" dirty="0"/>
              <a:t> 5.6.14 y los siguientes</a:t>
            </a:r>
          </a:p>
        </p:txBody>
      </p:sp>
      <p:sp>
        <p:nvSpPr>
          <p:cNvPr id="10" name="Rectángulo 9"/>
          <p:cNvSpPr/>
          <p:nvPr/>
        </p:nvSpPr>
        <p:spPr>
          <a:xfrm>
            <a:off x="932171" y="3080237"/>
            <a:ext cx="3547766" cy="369332"/>
          </a:xfrm>
          <a:prstGeom prst="rect">
            <a:avLst/>
          </a:prstGeom>
        </p:spPr>
        <p:txBody>
          <a:bodyPr wrap="none">
            <a:spAutoFit/>
          </a:bodyPr>
          <a:lstStyle/>
          <a:p>
            <a:r>
              <a:rPr lang="es-ES" b="1" u="sng" dirty="0">
                <a:solidFill>
                  <a:srgbClr val="00759F"/>
                </a:solidFill>
                <a:latin typeface="verdana" panose="020B0604030504040204" pitchFamily="34" charset="0"/>
                <a:hlinkClick r:id="rId5"/>
              </a:rPr>
              <a:t>MySQL </a:t>
            </a:r>
            <a:r>
              <a:rPr lang="es-ES" b="1" u="sng" dirty="0" err="1">
                <a:solidFill>
                  <a:srgbClr val="00759F"/>
                </a:solidFill>
                <a:latin typeface="verdana" panose="020B0604030504040204" pitchFamily="34" charset="0"/>
                <a:hlinkClick r:id="rId5"/>
              </a:rPr>
              <a:t>Community</a:t>
            </a:r>
            <a:r>
              <a:rPr lang="es-ES" b="1" u="sng" dirty="0">
                <a:solidFill>
                  <a:srgbClr val="00759F"/>
                </a:solidFill>
                <a:latin typeface="verdana" panose="020B0604030504040204" pitchFamily="34" charset="0"/>
                <a:hlinkClick r:id="rId5"/>
              </a:rPr>
              <a:t> Server</a:t>
            </a:r>
            <a:endParaRPr lang="es-ES" dirty="0"/>
          </a:p>
        </p:txBody>
      </p:sp>
      <p:sp>
        <p:nvSpPr>
          <p:cNvPr id="11" name="Rectángulo 10"/>
          <p:cNvSpPr/>
          <p:nvPr/>
        </p:nvSpPr>
        <p:spPr>
          <a:xfrm>
            <a:off x="932171" y="3718074"/>
            <a:ext cx="4317977" cy="369332"/>
          </a:xfrm>
          <a:prstGeom prst="rect">
            <a:avLst/>
          </a:prstGeom>
        </p:spPr>
        <p:txBody>
          <a:bodyPr wrap="none">
            <a:spAutoFit/>
          </a:bodyPr>
          <a:lstStyle/>
          <a:p>
            <a:r>
              <a:rPr lang="es-ES" b="1" u="sng" dirty="0">
                <a:solidFill>
                  <a:srgbClr val="00759F"/>
                </a:solidFill>
                <a:latin typeface="verdana" panose="020B0604030504040204" pitchFamily="34" charset="0"/>
                <a:hlinkClick r:id="rId6"/>
              </a:rPr>
              <a:t>MySQL </a:t>
            </a:r>
            <a:r>
              <a:rPr lang="es-ES" b="1" u="sng" dirty="0" err="1">
                <a:solidFill>
                  <a:srgbClr val="00759F"/>
                </a:solidFill>
                <a:latin typeface="verdana" panose="020B0604030504040204" pitchFamily="34" charset="0"/>
                <a:hlinkClick r:id="rId6"/>
              </a:rPr>
              <a:t>Workbench</a:t>
            </a:r>
            <a:r>
              <a:rPr lang="es-ES" dirty="0"/>
              <a:t> (</a:t>
            </a:r>
            <a:r>
              <a:rPr lang="es-ES" dirty="0" err="1"/>
              <a:t>Database</a:t>
            </a:r>
            <a:r>
              <a:rPr lang="es-ES" dirty="0"/>
              <a:t> </a:t>
            </a:r>
            <a:r>
              <a:rPr lang="es-ES" dirty="0" err="1"/>
              <a:t>design</a:t>
            </a:r>
            <a:r>
              <a:rPr lang="es-ES" dirty="0"/>
              <a:t>)</a:t>
            </a:r>
          </a:p>
        </p:txBody>
      </p:sp>
      <p:sp>
        <p:nvSpPr>
          <p:cNvPr id="12" name="Rectángulo 11"/>
          <p:cNvSpPr/>
          <p:nvPr/>
        </p:nvSpPr>
        <p:spPr>
          <a:xfrm>
            <a:off x="932171" y="4355911"/>
            <a:ext cx="5442857" cy="369332"/>
          </a:xfrm>
          <a:prstGeom prst="rect">
            <a:avLst/>
          </a:prstGeom>
        </p:spPr>
        <p:txBody>
          <a:bodyPr wrap="square">
            <a:spAutoFit/>
          </a:bodyPr>
          <a:lstStyle/>
          <a:p>
            <a:r>
              <a:rPr lang="en-US" b="1" u="sng" dirty="0">
                <a:solidFill>
                  <a:srgbClr val="00759F"/>
                </a:solidFill>
                <a:latin typeface="verdana" panose="020B0604030504040204" pitchFamily="34" charset="0"/>
                <a:hlinkClick r:id="rId7"/>
              </a:rPr>
              <a:t>MySQL on Windows (Installer &amp; Tools)</a:t>
            </a:r>
            <a:r>
              <a:rPr lang="en-US" dirty="0">
                <a:solidFill>
                  <a:srgbClr val="555555"/>
                </a:solidFill>
                <a:latin typeface="verdana" panose="020B0604030504040204" pitchFamily="34" charset="0"/>
              </a:rPr>
              <a:t> </a:t>
            </a:r>
            <a:endParaRPr lang="es-ES" b="1" dirty="0"/>
          </a:p>
        </p:txBody>
      </p:sp>
      <p:pic>
        <p:nvPicPr>
          <p:cNvPr id="24578" name="Picture 2" descr="http://lc.efn.uncor.edu/wordpress/wp-content/uploads/2013/05/mysql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4286" y="3902740"/>
            <a:ext cx="4657725"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60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MySQL (1)</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696685" y="1468101"/>
            <a:ext cx="3287486" cy="1130073"/>
          </a:xfrm>
          <a:prstGeom prst="rect">
            <a:avLst/>
          </a:prstGeom>
        </p:spPr>
      </p:pic>
      <p:pic>
        <p:nvPicPr>
          <p:cNvPr id="37896" name="Picture 8" descr="MySQL Installer - Choose Setup Ty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659" y="1720224"/>
            <a:ext cx="4319356" cy="323951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6"/>
          <a:stretch>
            <a:fillRect/>
          </a:stretch>
        </p:blipFill>
        <p:spPr>
          <a:xfrm>
            <a:off x="696685" y="3244224"/>
            <a:ext cx="4327071" cy="3245303"/>
          </a:xfrm>
          <a:prstGeom prst="rect">
            <a:avLst/>
          </a:prstGeom>
        </p:spPr>
      </p:pic>
    </p:spTree>
    <p:extLst>
      <p:ext uri="{BB962C8B-B14F-4D97-AF65-F5344CB8AC3E}">
        <p14:creationId xmlns:p14="http://schemas.microsoft.com/office/powerpoint/2010/main" val="2650760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26709" y="1636776"/>
            <a:ext cx="6451777" cy="4868962"/>
          </a:xfrm>
          <a:prstGeom prst="rect">
            <a:avLst/>
          </a:prstGeom>
        </p:spPr>
      </p:pic>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 SERVER: configuración (1)</a:t>
            </a:r>
          </a:p>
        </p:txBody>
      </p:sp>
      <p:pic>
        <p:nvPicPr>
          <p:cNvPr id="1026" name="Picture 2" descr="http://www.aliencoders.com/sites/default/files/1/mysq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78021" y="2615954"/>
            <a:ext cx="22343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es-ES" dirty="0">
                <a:solidFill>
                  <a:prstClr val="white"/>
                </a:solidFill>
              </a:rPr>
              <a:t>Configuración TCP / IP</a:t>
            </a:r>
          </a:p>
        </p:txBody>
      </p:sp>
      <p:sp>
        <p:nvSpPr>
          <p:cNvPr id="9" name="CuadroTexto 8"/>
          <p:cNvSpPr txBox="1"/>
          <p:nvPr/>
        </p:nvSpPr>
        <p:spPr>
          <a:xfrm>
            <a:off x="6899915" y="2615954"/>
            <a:ext cx="195313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es-ES" dirty="0">
                <a:solidFill>
                  <a:prstClr val="white"/>
                </a:solidFill>
              </a:rPr>
              <a:t>Tipo de equipo en el que se instala el servicio</a:t>
            </a:r>
          </a:p>
        </p:txBody>
      </p:sp>
      <p:sp>
        <p:nvSpPr>
          <p:cNvPr id="10" name="CuadroTexto 9"/>
          <p:cNvSpPr txBox="1"/>
          <p:nvPr/>
        </p:nvSpPr>
        <p:spPr>
          <a:xfrm>
            <a:off x="6141068" y="5436090"/>
            <a:ext cx="267483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es-ES" dirty="0">
                <a:solidFill>
                  <a:prstClr val="white"/>
                </a:solidFill>
              </a:rPr>
              <a:t>Opciones que se muestran</a:t>
            </a:r>
          </a:p>
        </p:txBody>
      </p:sp>
      <p:cxnSp>
        <p:nvCxnSpPr>
          <p:cNvPr id="7" name="Conector recto de flecha 6"/>
          <p:cNvCxnSpPr>
            <a:stCxn id="5" idx="2"/>
          </p:cNvCxnSpPr>
          <p:nvPr/>
        </p:nvCxnSpPr>
        <p:spPr>
          <a:xfrm>
            <a:off x="1595218" y="2985286"/>
            <a:ext cx="1537030" cy="7831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1" name="Conector recto de flecha 10"/>
          <p:cNvCxnSpPr>
            <a:stCxn id="10" idx="1"/>
          </p:cNvCxnSpPr>
          <p:nvPr/>
        </p:nvCxnSpPr>
        <p:spPr>
          <a:xfrm flipH="1" flipV="1">
            <a:off x="5336692" y="5436090"/>
            <a:ext cx="804376" cy="1846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Conector recto de flecha 12"/>
          <p:cNvCxnSpPr>
            <a:stCxn id="9" idx="1"/>
          </p:cNvCxnSpPr>
          <p:nvPr/>
        </p:nvCxnSpPr>
        <p:spPr>
          <a:xfrm flipH="1">
            <a:off x="6152231" y="3077619"/>
            <a:ext cx="747684" cy="12341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5" name="CuadroTexto 14"/>
          <p:cNvSpPr txBox="1"/>
          <p:nvPr/>
        </p:nvSpPr>
        <p:spPr>
          <a:xfrm>
            <a:off x="478020" y="5098473"/>
            <a:ext cx="2654227"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s-ES" dirty="0"/>
              <a:t>Al instalar el server se muestran las siguientes opciones de configuración</a:t>
            </a:r>
          </a:p>
        </p:txBody>
      </p:sp>
    </p:spTree>
    <p:extLst>
      <p:ext uri="{BB962C8B-B14F-4D97-AF65-F5344CB8AC3E}">
        <p14:creationId xmlns:p14="http://schemas.microsoft.com/office/powerpoint/2010/main" val="335530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 SERVER: configuración (2)</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467220" y="1675920"/>
            <a:ext cx="6249266" cy="4698580"/>
          </a:xfrm>
          <a:prstGeom prst="rect">
            <a:avLst/>
          </a:prstGeom>
        </p:spPr>
      </p:pic>
      <p:pic>
        <p:nvPicPr>
          <p:cNvPr id="6" name="Imagen 5"/>
          <p:cNvPicPr>
            <a:picLocks noChangeAspect="1"/>
          </p:cNvPicPr>
          <p:nvPr/>
        </p:nvPicPr>
        <p:blipFill>
          <a:blip r:embed="rId5"/>
          <a:stretch>
            <a:fillRect/>
          </a:stretch>
        </p:blipFill>
        <p:spPr>
          <a:xfrm>
            <a:off x="4255077" y="2922443"/>
            <a:ext cx="4152900" cy="2952750"/>
          </a:xfrm>
          <a:prstGeom prst="rect">
            <a:avLst/>
          </a:prstGeom>
        </p:spPr>
      </p:pic>
    </p:spTree>
    <p:extLst>
      <p:ext uri="{BB962C8B-B14F-4D97-AF65-F5344CB8AC3E}">
        <p14:creationId xmlns:p14="http://schemas.microsoft.com/office/powerpoint/2010/main" val="1786283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0366" y="256842"/>
            <a:ext cx="7886700" cy="95834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Arquitectura de software en 2 capas</a:t>
            </a:r>
          </a:p>
        </p:txBody>
      </p:sp>
      <p:pic>
        <p:nvPicPr>
          <p:cNvPr id="37890" name="Picture 2" descr="http://dianakids.tripod.com/diseno/bd01a_files/image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05" y="2501314"/>
            <a:ext cx="3117556" cy="211379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2323183" y="1640687"/>
            <a:ext cx="3864969" cy="369332"/>
          </a:xfrm>
          <a:prstGeom prst="rect">
            <a:avLst/>
          </a:prstGeom>
          <a:noFill/>
        </p:spPr>
        <p:txBody>
          <a:bodyPr wrap="none" rtlCol="0">
            <a:spAutoFit/>
          </a:bodyPr>
          <a:lstStyle/>
          <a:p>
            <a:r>
              <a:rPr lang="es-ES" dirty="0"/>
              <a:t>Arquitectura cliente servidor en 2 capas</a:t>
            </a:r>
          </a:p>
        </p:txBody>
      </p:sp>
      <p:sp>
        <p:nvSpPr>
          <p:cNvPr id="4" name="CuadroTexto 3"/>
          <p:cNvSpPr txBox="1"/>
          <p:nvPr/>
        </p:nvSpPr>
        <p:spPr>
          <a:xfrm>
            <a:off x="4499642" y="3080868"/>
            <a:ext cx="2796400" cy="923330"/>
          </a:xfrm>
          <a:prstGeom prst="rect">
            <a:avLst/>
          </a:prstGeom>
          <a:noFill/>
        </p:spPr>
        <p:txBody>
          <a:bodyPr wrap="square" rtlCol="0">
            <a:spAutoFit/>
          </a:bodyPr>
          <a:lstStyle/>
          <a:p>
            <a:pPr marL="285750" indent="-285750">
              <a:buFont typeface="Arial" panose="020B0604020202020204" pitchFamily="34" charset="0"/>
              <a:buChar char="•"/>
            </a:pPr>
            <a:r>
              <a:rPr lang="es-ES" dirty="0"/>
              <a:t>Cliente</a:t>
            </a:r>
          </a:p>
          <a:p>
            <a:pPr marL="285750" indent="-285750">
              <a:buFont typeface="Arial" panose="020B0604020202020204" pitchFamily="34" charset="0"/>
              <a:buChar char="•"/>
            </a:pPr>
            <a:r>
              <a:rPr lang="es-ES" dirty="0"/>
              <a:t>Servidor de aplicaciones y de datos</a:t>
            </a:r>
          </a:p>
        </p:txBody>
      </p:sp>
      <p:sp>
        <p:nvSpPr>
          <p:cNvPr id="10" name="Rectángulo 9"/>
          <p:cNvSpPr/>
          <p:nvPr/>
        </p:nvSpPr>
        <p:spPr>
          <a:xfrm>
            <a:off x="2516355" y="5223546"/>
            <a:ext cx="5141745" cy="646331"/>
          </a:xfrm>
          <a:prstGeom prst="rect">
            <a:avLst/>
          </a:prstGeom>
        </p:spPr>
        <p:txBody>
          <a:bodyPr wrap="square">
            <a:spAutoFit/>
          </a:bodyPr>
          <a:lstStyle/>
          <a:p>
            <a:pPr defTabSz="914400"/>
            <a:r>
              <a:rPr lang="es-ES" dirty="0"/>
              <a:t>Las </a:t>
            </a:r>
            <a:r>
              <a:rPr lang="es-ES" b="1" dirty="0"/>
              <a:t>bases de datos (BD)</a:t>
            </a:r>
            <a:r>
              <a:rPr lang="es-ES" dirty="0"/>
              <a:t> están en el origen de esta arquitectura cliente servidor en 2 capas</a:t>
            </a:r>
          </a:p>
        </p:txBody>
      </p:sp>
    </p:spTree>
    <p:extLst>
      <p:ext uri="{BB962C8B-B14F-4D97-AF65-F5344CB8AC3E}">
        <p14:creationId xmlns:p14="http://schemas.microsoft.com/office/powerpoint/2010/main" val="3472497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 SERVER: configuración (3)</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431223" y="2019300"/>
            <a:ext cx="4152900" cy="2952750"/>
          </a:xfrm>
          <a:prstGeom prst="rect">
            <a:avLst/>
          </a:prstGeom>
        </p:spPr>
      </p:pic>
      <p:pic>
        <p:nvPicPr>
          <p:cNvPr id="4" name="Imagen 3"/>
          <p:cNvPicPr>
            <a:picLocks noChangeAspect="1"/>
          </p:cNvPicPr>
          <p:nvPr/>
        </p:nvPicPr>
        <p:blipFill>
          <a:blip r:embed="rId5"/>
          <a:stretch>
            <a:fillRect/>
          </a:stretch>
        </p:blipFill>
        <p:spPr>
          <a:xfrm>
            <a:off x="4754707" y="2019300"/>
            <a:ext cx="3790950" cy="3733800"/>
          </a:xfrm>
          <a:prstGeom prst="rect">
            <a:avLst/>
          </a:prstGeom>
        </p:spPr>
      </p:pic>
    </p:spTree>
    <p:extLst>
      <p:ext uri="{BB962C8B-B14F-4D97-AF65-F5344CB8AC3E}">
        <p14:creationId xmlns:p14="http://schemas.microsoft.com/office/powerpoint/2010/main" val="776866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 SERVER: </a:t>
            </a:r>
            <a:r>
              <a:rPr lang="es-ES" sz="3600" b="1" i="1">
                <a:solidFill>
                  <a:srgbClr val="04617B"/>
                </a:solidFill>
                <a:effectLst>
                  <a:outerShdw blurRad="38100" dist="38100" dir="2700000" algn="tl">
                    <a:srgbClr val="C0C0C0"/>
                  </a:outerShdw>
                </a:effectLst>
                <a:latin typeface="Constantia"/>
                <a:cs typeface="+mn-cs"/>
              </a:rPr>
              <a:t>configuración (4)</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2633472" y="1779673"/>
            <a:ext cx="5961334" cy="4472852"/>
          </a:xfrm>
          <a:prstGeom prst="rect">
            <a:avLst/>
          </a:prstGeom>
        </p:spPr>
      </p:pic>
      <p:sp>
        <p:nvSpPr>
          <p:cNvPr id="4" name="CuadroTexto 3"/>
          <p:cNvSpPr txBox="1"/>
          <p:nvPr/>
        </p:nvSpPr>
        <p:spPr>
          <a:xfrm>
            <a:off x="333375" y="4657725"/>
            <a:ext cx="2911438"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Opciones respecto al servicio</a:t>
            </a:r>
          </a:p>
        </p:txBody>
      </p:sp>
    </p:spTree>
    <p:extLst>
      <p:ext uri="{BB962C8B-B14F-4D97-AF65-F5344CB8AC3E}">
        <p14:creationId xmlns:p14="http://schemas.microsoft.com/office/powerpoint/2010/main" val="1308760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MySQL SERVER: configuración (5)</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2779776" y="1767247"/>
            <a:ext cx="5910198" cy="4465810"/>
          </a:xfrm>
          <a:prstGeom prst="rect">
            <a:avLst/>
          </a:prstGeom>
        </p:spPr>
      </p:pic>
      <p:sp>
        <p:nvSpPr>
          <p:cNvPr id="3" name="CuadroTexto 2"/>
          <p:cNvSpPr txBox="1"/>
          <p:nvPr/>
        </p:nvSpPr>
        <p:spPr>
          <a:xfrm>
            <a:off x="1099045" y="4515303"/>
            <a:ext cx="231181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Detalles relativos a los ficheros de registro</a:t>
            </a:r>
          </a:p>
        </p:txBody>
      </p:sp>
    </p:spTree>
    <p:extLst>
      <p:ext uri="{BB962C8B-B14F-4D97-AF65-F5344CB8AC3E}">
        <p14:creationId xmlns:p14="http://schemas.microsoft.com/office/powerpoint/2010/main" val="1246168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260622" y="1672337"/>
            <a:ext cx="4319356" cy="3239517"/>
          </a:xfrm>
          <a:prstGeom prst="rect">
            <a:avLst/>
          </a:prstGeom>
        </p:spPr>
      </p:pic>
      <p:sp>
        <p:nvSpPr>
          <p:cNvPr id="2" name="Título 1"/>
          <p:cNvSpPr>
            <a:spLocks noGrp="1"/>
          </p:cNvSpPr>
          <p:nvPr>
            <p:ph type="title"/>
          </p:nvPr>
        </p:nvSpPr>
        <p:spPr>
          <a:xfrm>
            <a:off x="199159" y="337417"/>
            <a:ext cx="7030255" cy="9301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Instalación de MySQL: </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resumen configuración</a:t>
            </a:r>
          </a:p>
        </p:txBody>
      </p:sp>
      <p:pic>
        <p:nvPicPr>
          <p:cNvPr id="1026" name="Picture 2" descr="http://www.aliencoders.com/sites/default/files/1/mysql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ostools.net/uploads/apidocs/mysql-5.5-en/images/mi-mysql-server-configuration-setup-w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659" y="3233338"/>
            <a:ext cx="4319356" cy="32395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827313" y="2339066"/>
            <a:ext cx="22343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Configuración TCP / IP</a:t>
            </a:r>
          </a:p>
        </p:txBody>
      </p:sp>
      <p:sp>
        <p:nvSpPr>
          <p:cNvPr id="9" name="CuadroTexto 8"/>
          <p:cNvSpPr txBox="1"/>
          <p:nvPr/>
        </p:nvSpPr>
        <p:spPr>
          <a:xfrm>
            <a:off x="4916916" y="4326772"/>
            <a:ext cx="154614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a:t>Configuración del servicio</a:t>
            </a:r>
          </a:p>
        </p:txBody>
      </p:sp>
      <p:sp>
        <p:nvSpPr>
          <p:cNvPr id="10" name="CuadroTexto 9"/>
          <p:cNvSpPr txBox="1"/>
          <p:nvPr/>
        </p:nvSpPr>
        <p:spPr>
          <a:xfrm>
            <a:off x="5390024" y="5768598"/>
            <a:ext cx="2724592"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a:t>Configuración de seguridad</a:t>
            </a:r>
          </a:p>
        </p:txBody>
      </p:sp>
      <p:cxnSp>
        <p:nvCxnSpPr>
          <p:cNvPr id="7" name="Conector recto de flecha 6"/>
          <p:cNvCxnSpPr>
            <a:stCxn id="5" idx="2"/>
          </p:cNvCxnSpPr>
          <p:nvPr/>
        </p:nvCxnSpPr>
        <p:spPr>
          <a:xfrm>
            <a:off x="1944510" y="2708398"/>
            <a:ext cx="918433" cy="136285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1" name="Conector recto de flecha 10"/>
          <p:cNvCxnSpPr>
            <a:stCxn id="10" idx="1"/>
          </p:cNvCxnSpPr>
          <p:nvPr/>
        </p:nvCxnSpPr>
        <p:spPr>
          <a:xfrm flipH="1" flipV="1">
            <a:off x="4169229" y="5856514"/>
            <a:ext cx="1220795" cy="9675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Conector recto de flecha 12"/>
          <p:cNvCxnSpPr>
            <a:stCxn id="9" idx="1"/>
          </p:cNvCxnSpPr>
          <p:nvPr/>
        </p:nvCxnSpPr>
        <p:spPr>
          <a:xfrm flipH="1">
            <a:off x="4169229" y="4649938"/>
            <a:ext cx="747687" cy="26191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76756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Interfaces de MySQL Cliente</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522515" y="1468101"/>
            <a:ext cx="3140297" cy="1200329"/>
          </a:xfrm>
          <a:prstGeom prst="rect">
            <a:avLst/>
          </a:prstGeom>
          <a:noFill/>
        </p:spPr>
        <p:txBody>
          <a:bodyPr wrap="square" rtlCol="0">
            <a:spAutoFit/>
          </a:bodyPr>
          <a:lstStyle/>
          <a:p>
            <a:r>
              <a:rPr lang="es-ES" dirty="0"/>
              <a:t>La instalación completa de MySQL incluye la parte cliente, que también puede instalarse independientemente después</a:t>
            </a:r>
          </a:p>
        </p:txBody>
      </p:sp>
      <p:pic>
        <p:nvPicPr>
          <p:cNvPr id="7" name="Imagen 6"/>
          <p:cNvPicPr>
            <a:picLocks noChangeAspect="1"/>
          </p:cNvPicPr>
          <p:nvPr/>
        </p:nvPicPr>
        <p:blipFill>
          <a:blip r:embed="rId4"/>
          <a:stretch>
            <a:fillRect/>
          </a:stretch>
        </p:blipFill>
        <p:spPr>
          <a:xfrm>
            <a:off x="3831772" y="1468101"/>
            <a:ext cx="5027162" cy="3558268"/>
          </a:xfrm>
          <a:prstGeom prst="rect">
            <a:avLst/>
          </a:prstGeom>
        </p:spPr>
      </p:pic>
      <p:pic>
        <p:nvPicPr>
          <p:cNvPr id="8" name="Imagen 7"/>
          <p:cNvPicPr>
            <a:picLocks noChangeAspect="1"/>
          </p:cNvPicPr>
          <p:nvPr/>
        </p:nvPicPr>
        <p:blipFill>
          <a:blip r:embed="rId5"/>
          <a:stretch>
            <a:fillRect/>
          </a:stretch>
        </p:blipFill>
        <p:spPr>
          <a:xfrm>
            <a:off x="337458" y="3007930"/>
            <a:ext cx="5027162" cy="3583530"/>
          </a:xfrm>
          <a:prstGeom prst="rect">
            <a:avLst/>
          </a:prstGeom>
        </p:spPr>
      </p:pic>
      <p:sp>
        <p:nvSpPr>
          <p:cNvPr id="9" name="CuadroTexto 8"/>
          <p:cNvSpPr txBox="1"/>
          <p:nvPr/>
        </p:nvSpPr>
        <p:spPr>
          <a:xfrm>
            <a:off x="5838896" y="5624248"/>
            <a:ext cx="2665986" cy="369332"/>
          </a:xfrm>
          <a:prstGeom prst="rect">
            <a:avLst/>
          </a:prstGeom>
          <a:noFill/>
        </p:spPr>
        <p:txBody>
          <a:bodyPr wrap="none" rtlCol="0">
            <a:spAutoFit/>
          </a:bodyPr>
          <a:lstStyle/>
          <a:p>
            <a:r>
              <a:rPr lang="es-ES" dirty="0"/>
              <a:t>Incluye MySQL </a:t>
            </a:r>
            <a:r>
              <a:rPr lang="es-ES" dirty="0" err="1"/>
              <a:t>Workbench</a:t>
            </a:r>
            <a:endParaRPr lang="es-ES" dirty="0"/>
          </a:p>
        </p:txBody>
      </p:sp>
    </p:spTree>
    <p:extLst>
      <p:ext uri="{BB962C8B-B14F-4D97-AF65-F5344CB8AC3E}">
        <p14:creationId xmlns:p14="http://schemas.microsoft.com/office/powerpoint/2010/main" val="4283741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6507" y="199575"/>
            <a:ext cx="7121979" cy="13255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Cliente MySQL “en línea”</a:t>
            </a:r>
          </a:p>
        </p:txBody>
      </p:sp>
      <p:sp>
        <p:nvSpPr>
          <p:cNvPr id="5" name="CuadroTexto 4"/>
          <p:cNvSpPr txBox="1"/>
          <p:nvPr/>
        </p:nvSpPr>
        <p:spPr>
          <a:xfrm>
            <a:off x="998764" y="1756702"/>
            <a:ext cx="3747407" cy="646331"/>
          </a:xfrm>
          <a:prstGeom prst="rect">
            <a:avLst/>
          </a:prstGeom>
          <a:noFill/>
        </p:spPr>
        <p:txBody>
          <a:bodyPr wrap="square" rtlCol="0">
            <a:spAutoFit/>
          </a:bodyPr>
          <a:lstStyle/>
          <a:p>
            <a:r>
              <a:rPr lang="es-ES" dirty="0"/>
              <a:t>La instalación del cliente crea accesos directos a la línea de comandos</a:t>
            </a:r>
          </a:p>
        </p:txBody>
      </p:sp>
      <p:pic>
        <p:nvPicPr>
          <p:cNvPr id="7"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909518" y="2551837"/>
            <a:ext cx="4478910" cy="1477328"/>
          </a:xfrm>
          <a:prstGeom prst="rect">
            <a:avLst/>
          </a:prstGeom>
          <a:noFill/>
        </p:spPr>
        <p:txBody>
          <a:bodyPr wrap="square" rtlCol="0">
            <a:spAutoFit/>
          </a:bodyPr>
          <a:lstStyle/>
          <a:p>
            <a:r>
              <a:rPr lang="es-ES" dirty="0"/>
              <a:t>Alternativamente basta con acceder al directorio de MySQL: "C:\Program Files\MySQL\MySQL Server 5.6\</a:t>
            </a:r>
            <a:r>
              <a:rPr lang="es-ES" dirty="0" err="1"/>
              <a:t>bin</a:t>
            </a:r>
            <a:r>
              <a:rPr lang="es-ES" dirty="0"/>
              <a:t>"</a:t>
            </a:r>
            <a:br>
              <a:rPr lang="es-ES" dirty="0"/>
            </a:br>
            <a:r>
              <a:rPr lang="es-ES" dirty="0"/>
              <a:t>iniciando una ventana de comandos y , con el comando </a:t>
            </a:r>
            <a:r>
              <a:rPr lang="es-ES" dirty="0" err="1"/>
              <a:t>mysql</a:t>
            </a:r>
            <a:r>
              <a:rPr lang="es-ES" dirty="0"/>
              <a:t> iniciar el interface en línea</a:t>
            </a:r>
            <a:endParaRPr lang="es-ES" i="1" dirty="0"/>
          </a:p>
        </p:txBody>
      </p:sp>
      <p:sp>
        <p:nvSpPr>
          <p:cNvPr id="9" name="Rectángulo 8"/>
          <p:cNvSpPr/>
          <p:nvPr/>
        </p:nvSpPr>
        <p:spPr>
          <a:xfrm>
            <a:off x="5660096" y="4448594"/>
            <a:ext cx="3124199" cy="1815882"/>
          </a:xfrm>
          <a:prstGeom prst="rect">
            <a:avLst/>
          </a:prstGeom>
        </p:spPr>
        <p:txBody>
          <a:bodyPr wrap="square">
            <a:spAutoFit/>
          </a:bodyPr>
          <a:lstStyle/>
          <a:p>
            <a:r>
              <a:rPr lang="es-ES" sz="1400" dirty="0">
                <a:latin typeface="Courier New" panose="02070309020205020404" pitchFamily="49" charset="0"/>
                <a:cs typeface="Courier New" panose="02070309020205020404" pitchFamily="49" charset="0"/>
              </a:rPr>
              <a:t>C:\&gt; C:\mysql\bin\mysqlshow</a:t>
            </a:r>
          </a:p>
          <a:p>
            <a:r>
              <a:rPr lang="es-ES" sz="1400" dirty="0">
                <a:latin typeface="Courier New" panose="02070309020205020404" pitchFamily="49" charset="0"/>
                <a:cs typeface="Courier New" panose="02070309020205020404" pitchFamily="49" charset="0"/>
              </a:rPr>
              <a:t>+--------------------+</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Databases</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information_schema</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mysql</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 test (opcional)    |</a:t>
            </a:r>
          </a:p>
          <a:p>
            <a:r>
              <a:rPr lang="es-ES" sz="1400" dirty="0">
                <a:latin typeface="Courier New" panose="02070309020205020404" pitchFamily="49" charset="0"/>
                <a:cs typeface="Courier New" panose="02070309020205020404" pitchFamily="49" charset="0"/>
              </a:rPr>
              <a:t>+--------------------+</a:t>
            </a:r>
          </a:p>
        </p:txBody>
      </p:sp>
      <p:pic>
        <p:nvPicPr>
          <p:cNvPr id="12" name="Imagen 11"/>
          <p:cNvPicPr>
            <a:picLocks noChangeAspect="1"/>
          </p:cNvPicPr>
          <p:nvPr/>
        </p:nvPicPr>
        <p:blipFill>
          <a:blip r:embed="rId4"/>
          <a:stretch>
            <a:fillRect/>
          </a:stretch>
        </p:blipFill>
        <p:spPr>
          <a:xfrm>
            <a:off x="5907746" y="2995612"/>
            <a:ext cx="1314450" cy="866775"/>
          </a:xfrm>
          <a:prstGeom prst="rect">
            <a:avLst/>
          </a:prstGeom>
        </p:spPr>
      </p:pic>
      <p:pic>
        <p:nvPicPr>
          <p:cNvPr id="3" name="Imagen 2"/>
          <p:cNvPicPr>
            <a:picLocks noChangeAspect="1"/>
          </p:cNvPicPr>
          <p:nvPr/>
        </p:nvPicPr>
        <p:blipFill>
          <a:blip r:embed="rId5">
            <a:clrChange>
              <a:clrFrom>
                <a:srgbClr val="FFFFFF"/>
              </a:clrFrom>
              <a:clrTo>
                <a:srgbClr val="FFFFFF">
                  <a:alpha val="0"/>
                </a:srgbClr>
              </a:clrTo>
            </a:clrChange>
          </a:blip>
          <a:stretch>
            <a:fillRect/>
          </a:stretch>
        </p:blipFill>
        <p:spPr>
          <a:xfrm>
            <a:off x="5388428" y="1446456"/>
            <a:ext cx="1590675" cy="1266825"/>
          </a:xfrm>
          <a:prstGeom prst="rect">
            <a:avLst/>
          </a:prstGeom>
        </p:spPr>
      </p:pic>
      <p:sp>
        <p:nvSpPr>
          <p:cNvPr id="4" name="Rectángulo 3"/>
          <p:cNvSpPr/>
          <p:nvPr/>
        </p:nvSpPr>
        <p:spPr>
          <a:xfrm>
            <a:off x="848095" y="4448594"/>
            <a:ext cx="4572000" cy="1754326"/>
          </a:xfrm>
          <a:prstGeom prst="rect">
            <a:avLst/>
          </a:prstGeom>
        </p:spPr>
        <p:txBody>
          <a:bodyPr>
            <a:spAutoFit/>
          </a:bodyPr>
          <a:lstStyle/>
          <a:p>
            <a:r>
              <a:rPr lang="es-ES" dirty="0"/>
              <a:t>Existen también utilidades que se ejecutan desde el </a:t>
            </a:r>
            <a:r>
              <a:rPr lang="es-ES" dirty="0" err="1"/>
              <a:t>prompt</a:t>
            </a:r>
            <a:r>
              <a:rPr lang="es-ES" dirty="0"/>
              <a:t> del SO</a:t>
            </a:r>
          </a:p>
          <a:p>
            <a:pPr marL="285750" indent="-285750">
              <a:buFont typeface="Arial" panose="020B0604020202020204" pitchFamily="34" charset="0"/>
              <a:buChar char="•"/>
            </a:pPr>
            <a:r>
              <a:rPr lang="es-ES" dirty="0"/>
              <a:t>Obtener una lista de las BD existentes con </a:t>
            </a:r>
            <a:r>
              <a:rPr lang="es-ES" dirty="0" err="1"/>
              <a:t>mysqlshow</a:t>
            </a:r>
            <a:endParaRPr lang="es-ES" dirty="0"/>
          </a:p>
          <a:p>
            <a:pPr marL="285750" indent="-285750">
              <a:buFont typeface="Arial" panose="020B0604020202020204" pitchFamily="34" charset="0"/>
              <a:buChar char="•"/>
            </a:pPr>
            <a:r>
              <a:rPr lang="es-ES" dirty="0"/>
              <a:t>Obtener una lista de las tablas incluidas en la DB </a:t>
            </a:r>
            <a:r>
              <a:rPr lang="es-ES" dirty="0" err="1"/>
              <a:t>mysql</a:t>
            </a:r>
            <a:r>
              <a:rPr lang="es-ES" dirty="0"/>
              <a:t> con </a:t>
            </a:r>
            <a:r>
              <a:rPr lang="es-ES" dirty="0" err="1"/>
              <a:t>mysqlshow</a:t>
            </a:r>
            <a:r>
              <a:rPr lang="es-ES" dirty="0"/>
              <a:t> </a:t>
            </a:r>
            <a:r>
              <a:rPr lang="es-ES" dirty="0" err="1"/>
              <a:t>mysql</a:t>
            </a:r>
            <a:endParaRPr lang="es-ES" dirty="0"/>
          </a:p>
        </p:txBody>
      </p:sp>
    </p:spTree>
    <p:extLst>
      <p:ext uri="{BB962C8B-B14F-4D97-AF65-F5344CB8AC3E}">
        <p14:creationId xmlns:p14="http://schemas.microsoft.com/office/powerpoint/2010/main" val="2363779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MySQL </a:t>
            </a:r>
            <a:r>
              <a:rPr lang="es-ES" sz="3600" b="1" i="1" dirty="0" err="1">
                <a:solidFill>
                  <a:srgbClr val="04617B"/>
                </a:solidFill>
                <a:effectLst>
                  <a:outerShdw blurRad="38100" dist="38100" dir="2700000" algn="tl">
                    <a:srgbClr val="C0C0C0"/>
                  </a:outerShdw>
                </a:effectLst>
                <a:latin typeface="Constantia"/>
                <a:cs typeface="+mn-cs"/>
              </a:rPr>
              <a:t>Workbench</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5307980" y="1468101"/>
            <a:ext cx="3381994" cy="2289594"/>
          </a:xfrm>
          <a:prstGeom prst="rect">
            <a:avLst/>
          </a:prstGeom>
        </p:spPr>
      </p:pic>
      <p:pic>
        <p:nvPicPr>
          <p:cNvPr id="4" name="Imagen 3"/>
          <p:cNvPicPr>
            <a:picLocks noChangeAspect="1"/>
          </p:cNvPicPr>
          <p:nvPr/>
        </p:nvPicPr>
        <p:blipFill>
          <a:blip r:embed="rId5"/>
          <a:stretch>
            <a:fillRect/>
          </a:stretch>
        </p:blipFill>
        <p:spPr>
          <a:xfrm>
            <a:off x="648380" y="2162351"/>
            <a:ext cx="6256337" cy="4322348"/>
          </a:xfrm>
          <a:prstGeom prst="rect">
            <a:avLst/>
          </a:prstGeom>
        </p:spPr>
      </p:pic>
      <p:sp>
        <p:nvSpPr>
          <p:cNvPr id="7" name="CuadroTexto 6"/>
          <p:cNvSpPr txBox="1"/>
          <p:nvPr/>
        </p:nvSpPr>
        <p:spPr>
          <a:xfrm>
            <a:off x="5307980" y="5157869"/>
            <a:ext cx="299642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Interfaz gráfico del cliente MySQL: fusiona los antiguos “</a:t>
            </a:r>
            <a:r>
              <a:rPr lang="en-US" i="1" dirty="0">
                <a:solidFill>
                  <a:prstClr val="white"/>
                </a:solidFill>
              </a:rPr>
              <a:t>Administrator”</a:t>
            </a:r>
            <a:r>
              <a:rPr lang="es-ES" dirty="0">
                <a:solidFill>
                  <a:prstClr val="white"/>
                </a:solidFill>
              </a:rPr>
              <a:t> y “</a:t>
            </a:r>
            <a:r>
              <a:rPr lang="en-US" i="1" dirty="0">
                <a:solidFill>
                  <a:prstClr val="white"/>
                </a:solidFill>
              </a:rPr>
              <a:t>Query Browser</a:t>
            </a:r>
            <a:r>
              <a:rPr lang="es-ES" dirty="0">
                <a:solidFill>
                  <a:prstClr val="white"/>
                </a:solidFill>
              </a:rPr>
              <a:t>”</a:t>
            </a:r>
          </a:p>
        </p:txBody>
      </p:sp>
      <p:sp>
        <p:nvSpPr>
          <p:cNvPr id="8" name="Flecha curvada hacia la derecha 7"/>
          <p:cNvSpPr/>
          <p:nvPr/>
        </p:nvSpPr>
        <p:spPr>
          <a:xfrm rot="1168312">
            <a:off x="4812900" y="1769877"/>
            <a:ext cx="458836" cy="5895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Tree>
    <p:extLst>
      <p:ext uri="{BB962C8B-B14F-4D97-AF65-F5344CB8AC3E}">
        <p14:creationId xmlns:p14="http://schemas.microsoft.com/office/powerpoint/2010/main" val="1401083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(4).</a:t>
            </a:r>
          </a:p>
        </p:txBody>
      </p:sp>
      <p:sp>
        <p:nvSpPr>
          <p:cNvPr id="3" name="CuadroTexto 2"/>
          <p:cNvSpPr txBox="1"/>
          <p:nvPr/>
        </p:nvSpPr>
        <p:spPr>
          <a:xfrm>
            <a:off x="1036749" y="1640881"/>
            <a:ext cx="6747769" cy="1477328"/>
          </a:xfrm>
          <a:prstGeom prst="rect">
            <a:avLst/>
          </a:prstGeom>
          <a:noFill/>
        </p:spPr>
        <p:txBody>
          <a:bodyPr wrap="square" rtlCol="0">
            <a:spAutoFit/>
          </a:bodyPr>
          <a:lstStyle/>
          <a:p>
            <a:r>
              <a:rPr lang="es-ES" b="1" dirty="0"/>
              <a:t>Instalación / configuración de MySQL</a:t>
            </a:r>
            <a:r>
              <a:rPr lang="es-ES" dirty="0"/>
              <a:t>.</a:t>
            </a:r>
          </a:p>
          <a:p>
            <a:pPr marL="285750" indent="-285750">
              <a:buFont typeface="Arial" panose="020B0604020202020204" pitchFamily="34" charset="0"/>
              <a:buChar char="•"/>
            </a:pPr>
            <a:r>
              <a:rPr lang="es-ES" dirty="0"/>
              <a:t>Instalar </a:t>
            </a:r>
            <a:r>
              <a:rPr lang="es-ES" dirty="0" err="1"/>
              <a:t>MySQL</a:t>
            </a:r>
            <a:r>
              <a:rPr lang="es-ES" dirty="0"/>
              <a:t> en el equipo (o en una MV) seleccionando la instalación completa; incluir la creación de un usuario administrador con acceso remoto</a:t>
            </a:r>
          </a:p>
          <a:p>
            <a:pPr marL="285750" indent="-285750">
              <a:buFont typeface="Arial" panose="020B0604020202020204" pitchFamily="34" charset="0"/>
              <a:buChar char="•"/>
            </a:pPr>
            <a:r>
              <a:rPr lang="es-ES" dirty="0"/>
              <a:t>Comprobar su correcto funcionamiento desde el interfaz gráfico</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
        <p:nvSpPr>
          <p:cNvPr id="4" name="Rectángulo 3"/>
          <p:cNvSpPr/>
          <p:nvPr/>
        </p:nvSpPr>
        <p:spPr>
          <a:xfrm>
            <a:off x="1181892" y="5665569"/>
            <a:ext cx="6169594" cy="646331"/>
          </a:xfrm>
          <a:prstGeom prst="rect">
            <a:avLst/>
          </a:prstGeom>
        </p:spPr>
        <p:txBody>
          <a:bodyPr wrap="square">
            <a:spAutoFit/>
          </a:bodyPr>
          <a:lstStyle/>
          <a:p>
            <a:r>
              <a:rPr lang="es-ES" b="1" dirty="0"/>
              <a:t>Opción</a:t>
            </a:r>
            <a:r>
              <a:rPr lang="es-ES" dirty="0"/>
              <a:t>: instalar un interfaz gráfico de terceros, como </a:t>
            </a:r>
            <a:r>
              <a:rPr lang="es-ES" dirty="0" err="1"/>
              <a:t>Toad</a:t>
            </a:r>
            <a:r>
              <a:rPr lang="es-ES" dirty="0"/>
              <a:t> y comprobar su funcionamiento</a:t>
            </a:r>
          </a:p>
        </p:txBody>
      </p:sp>
      <p:sp>
        <p:nvSpPr>
          <p:cNvPr id="5" name="Rectángulo 4"/>
          <p:cNvSpPr/>
          <p:nvPr/>
        </p:nvSpPr>
        <p:spPr>
          <a:xfrm>
            <a:off x="1181892" y="4967515"/>
            <a:ext cx="5843022" cy="646331"/>
          </a:xfrm>
          <a:prstGeom prst="rect">
            <a:avLst/>
          </a:prstGeom>
        </p:spPr>
        <p:txBody>
          <a:bodyPr wrap="square">
            <a:spAutoFit/>
          </a:bodyPr>
          <a:lstStyle/>
          <a:p>
            <a:r>
              <a:rPr lang="es-ES" b="1" dirty="0"/>
              <a:t>Opción </a:t>
            </a:r>
            <a:r>
              <a:rPr lang="es-ES" dirty="0"/>
              <a:t>Instalar el cliente </a:t>
            </a:r>
            <a:r>
              <a:rPr lang="es-ES" dirty="0" err="1"/>
              <a:t>MySQL</a:t>
            </a:r>
            <a:r>
              <a:rPr lang="es-ES" dirty="0"/>
              <a:t> en otra máquina (</a:t>
            </a:r>
            <a:r>
              <a:rPr lang="es-ES" dirty="0" err="1"/>
              <a:t>e.g</a:t>
            </a:r>
            <a:r>
              <a:rPr lang="es-ES" dirty="0"/>
              <a:t>. la máquina física) y conectar al servidor</a:t>
            </a:r>
          </a:p>
        </p:txBody>
      </p:sp>
      <p:grpSp>
        <p:nvGrpSpPr>
          <p:cNvPr id="10" name="Grupo 9"/>
          <p:cNvGrpSpPr/>
          <p:nvPr/>
        </p:nvGrpSpPr>
        <p:grpSpPr>
          <a:xfrm>
            <a:off x="2073499" y="3265093"/>
            <a:ext cx="4868952" cy="1168231"/>
            <a:chOff x="2073499" y="4542171"/>
            <a:chExt cx="6101994" cy="1722268"/>
          </a:xfrm>
        </p:grpSpPr>
        <p:pic>
          <p:nvPicPr>
            <p:cNvPr id="11"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57728"/>
            <a:stretch/>
          </p:blipFill>
          <p:spPr bwMode="auto">
            <a:xfrm>
              <a:off x="2073499" y="5245768"/>
              <a:ext cx="4657725" cy="1018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lc.efn.uncor.edu/wordpress/wp-content/uploads/2013/05/mysql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23" t="-499" b="39849"/>
            <a:stretch/>
          </p:blipFill>
          <p:spPr bwMode="auto">
            <a:xfrm>
              <a:off x="6364703" y="4542171"/>
              <a:ext cx="1810790" cy="1461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3165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6507" y="199575"/>
            <a:ext cx="7121979" cy="132556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Servidores AMP</a:t>
            </a:r>
            <a:br>
              <a:rPr lang="es-ES" sz="3600" b="1" i="1" dirty="0">
                <a:solidFill>
                  <a:srgbClr val="04617B"/>
                </a:solidFill>
                <a:effectLst>
                  <a:outerShdw blurRad="38100" dist="38100" dir="2700000" algn="tl">
                    <a:srgbClr val="C0C0C0"/>
                  </a:outerShdw>
                </a:effectLst>
                <a:latin typeface="Constantia"/>
                <a:cs typeface="+mn-cs"/>
              </a:rPr>
            </a:br>
            <a:r>
              <a:rPr lang="es-ES" sz="3600" b="1" i="1" dirty="0">
                <a:solidFill>
                  <a:srgbClr val="04617B"/>
                </a:solidFill>
                <a:effectLst>
                  <a:outerShdw blurRad="38100" dist="38100" dir="2700000" algn="tl">
                    <a:srgbClr val="C0C0C0"/>
                  </a:outerShdw>
                </a:effectLst>
                <a:latin typeface="Constantia"/>
                <a:cs typeface="+mn-cs"/>
              </a:rPr>
              <a:t>(Apache - </a:t>
            </a:r>
            <a:r>
              <a:rPr lang="es-ES" sz="3600" b="1" i="1" dirty="0" err="1">
                <a:solidFill>
                  <a:srgbClr val="04617B"/>
                </a:solidFill>
                <a:effectLst>
                  <a:outerShdw blurRad="38100" dist="38100" dir="2700000" algn="tl">
                    <a:srgbClr val="C0C0C0"/>
                  </a:outerShdw>
                </a:effectLst>
                <a:latin typeface="Constantia"/>
                <a:cs typeface="+mn-cs"/>
              </a:rPr>
              <a:t>MySQL</a:t>
            </a:r>
            <a:r>
              <a:rPr lang="es-ES" sz="3600" b="1" i="1" dirty="0">
                <a:solidFill>
                  <a:srgbClr val="04617B"/>
                </a:solidFill>
                <a:effectLst>
                  <a:outerShdw blurRad="38100" dist="38100" dir="2700000" algn="tl">
                    <a:srgbClr val="C0C0C0"/>
                  </a:outerShdw>
                </a:effectLst>
                <a:latin typeface="Constantia"/>
                <a:cs typeface="+mn-cs"/>
              </a:rPr>
              <a:t> - PHP)</a:t>
            </a:r>
          </a:p>
        </p:txBody>
      </p:sp>
      <p:sp>
        <p:nvSpPr>
          <p:cNvPr id="3" name="Rectángulo 2"/>
          <p:cNvSpPr/>
          <p:nvPr/>
        </p:nvSpPr>
        <p:spPr>
          <a:xfrm>
            <a:off x="628650" y="2045004"/>
            <a:ext cx="8061324" cy="923330"/>
          </a:xfrm>
          <a:prstGeom prst="rect">
            <a:avLst/>
          </a:prstGeom>
        </p:spPr>
        <p:txBody>
          <a:bodyPr wrap="square">
            <a:spAutoFit/>
          </a:bodyPr>
          <a:lstStyle/>
          <a:p>
            <a:r>
              <a:rPr lang="es-ES" dirty="0"/>
              <a:t>Para entornos de desarrollo orientados a la Web, MySQL esta disponible como paquete, ya integrado con Apache y PHP. En el entorno Windows se denominan </a:t>
            </a:r>
            <a:r>
              <a:rPr lang="es-ES" b="1" dirty="0">
                <a:solidFill>
                  <a:schemeClr val="accent1">
                    <a:lumMod val="50000"/>
                  </a:schemeClr>
                </a:solidFill>
              </a:rPr>
              <a:t>WAPM</a:t>
            </a:r>
            <a:r>
              <a:rPr lang="es-ES" dirty="0"/>
              <a:t>, en Mac MAMP y en Linux LAMP</a:t>
            </a:r>
          </a:p>
        </p:txBody>
      </p:sp>
      <p:sp>
        <p:nvSpPr>
          <p:cNvPr id="4" name="Rectángulo 3"/>
          <p:cNvSpPr/>
          <p:nvPr/>
        </p:nvSpPr>
        <p:spPr>
          <a:xfrm>
            <a:off x="927056" y="3221116"/>
            <a:ext cx="5815310" cy="1477328"/>
          </a:xfrm>
          <a:prstGeom prst="rect">
            <a:avLst/>
          </a:prstGeom>
        </p:spPr>
        <p:txBody>
          <a:bodyPr wrap="none">
            <a:spAutoFit/>
          </a:bodyPr>
          <a:lstStyle/>
          <a:p>
            <a:pPr marL="285750" indent="-285750">
              <a:buFont typeface="Arial" panose="020B0604020202020204" pitchFamily="34" charset="0"/>
              <a:buChar char="•"/>
            </a:pPr>
            <a:r>
              <a:rPr lang="es-ES" dirty="0" err="1">
                <a:solidFill>
                  <a:srgbClr val="000000"/>
                </a:solidFill>
                <a:latin typeface="DejaVu Serif"/>
              </a:rPr>
              <a:t>EasyPHP</a:t>
            </a:r>
            <a:r>
              <a:rPr lang="es-ES" dirty="0">
                <a:solidFill>
                  <a:srgbClr val="000000"/>
                </a:solidFill>
                <a:latin typeface="DejaVu Serif"/>
              </a:rPr>
              <a:t>: </a:t>
            </a:r>
            <a:r>
              <a:rPr lang="es-ES" dirty="0">
                <a:solidFill>
                  <a:srgbClr val="000000"/>
                </a:solidFill>
                <a:latin typeface="DejaVu Serif"/>
                <a:hlinkClick r:id="rId3"/>
              </a:rPr>
              <a:t>http://easyphp.org/</a:t>
            </a:r>
            <a:endParaRPr lang="es-ES" dirty="0">
              <a:solidFill>
                <a:srgbClr val="000000"/>
              </a:solidFill>
              <a:latin typeface="DejaVu Serif"/>
            </a:endParaRPr>
          </a:p>
          <a:p>
            <a:pPr marL="285750" indent="-285750">
              <a:buFont typeface="Arial" panose="020B0604020202020204" pitchFamily="34" charset="0"/>
              <a:buChar char="•"/>
            </a:pPr>
            <a:r>
              <a:rPr lang="es-ES" dirty="0"/>
              <a:t>XAMPP: </a:t>
            </a:r>
            <a:r>
              <a:rPr lang="es-ES" dirty="0">
                <a:hlinkClick r:id="rId4"/>
              </a:rPr>
              <a:t>http://apachefriends.org/en/xampp.html</a:t>
            </a:r>
            <a:endParaRPr lang="es-ES" dirty="0"/>
          </a:p>
          <a:p>
            <a:pPr marL="285750" indent="-285750">
              <a:buFont typeface="Arial" panose="020B0604020202020204" pitchFamily="34" charset="0"/>
              <a:buChar char="•"/>
            </a:pPr>
            <a:r>
              <a:rPr lang="es-ES" dirty="0" err="1"/>
              <a:t>WAMPServer</a:t>
            </a:r>
            <a:r>
              <a:rPr lang="es-ES" dirty="0"/>
              <a:t>: </a:t>
            </a:r>
            <a:r>
              <a:rPr lang="es-ES" dirty="0">
                <a:hlinkClick r:id="rId5"/>
              </a:rPr>
              <a:t>http://wampserver.com/en/</a:t>
            </a:r>
            <a:endParaRPr lang="es-ES" dirty="0"/>
          </a:p>
          <a:p>
            <a:pPr marL="285750" indent="-285750">
              <a:buFont typeface="Arial" panose="020B0604020202020204" pitchFamily="34" charset="0"/>
              <a:buChar char="•"/>
            </a:pPr>
            <a:r>
              <a:rPr lang="es-ES" dirty="0" err="1"/>
              <a:t>Glossword</a:t>
            </a:r>
            <a:r>
              <a:rPr lang="es-ES" dirty="0"/>
              <a:t> </a:t>
            </a:r>
            <a:r>
              <a:rPr lang="es-ES" dirty="0" err="1"/>
              <a:t>WAMP:</a:t>
            </a:r>
            <a:r>
              <a:rPr lang="es-ES" dirty="0" err="1">
                <a:hlinkClick r:id="rId6"/>
              </a:rPr>
              <a:t>http</a:t>
            </a:r>
            <a:r>
              <a:rPr lang="es-ES" dirty="0">
                <a:hlinkClick r:id="rId6"/>
              </a:rPr>
              <a:t>://glossword.biz/</a:t>
            </a:r>
            <a:r>
              <a:rPr lang="es-ES" dirty="0" err="1">
                <a:hlinkClick r:id="rId6"/>
              </a:rPr>
              <a:t>glosswordwamp</a:t>
            </a:r>
            <a:r>
              <a:rPr lang="es-ES" dirty="0">
                <a:hlinkClick r:id="rId6"/>
              </a:rPr>
              <a:t>/</a:t>
            </a:r>
            <a:endParaRPr lang="es-ES" dirty="0"/>
          </a:p>
          <a:p>
            <a:pPr marL="285750" indent="-285750">
              <a:buFont typeface="Arial" panose="020B0604020202020204" pitchFamily="34" charset="0"/>
              <a:buChar char="•"/>
            </a:pPr>
            <a:endParaRPr lang="es-ES" dirty="0"/>
          </a:p>
        </p:txBody>
      </p:sp>
      <p:sp>
        <p:nvSpPr>
          <p:cNvPr id="5" name="CuadroTexto 4"/>
          <p:cNvSpPr txBox="1"/>
          <p:nvPr/>
        </p:nvSpPr>
        <p:spPr>
          <a:xfrm>
            <a:off x="1729900" y="5052407"/>
            <a:ext cx="2896755" cy="646331"/>
          </a:xfrm>
          <a:prstGeom prst="rect">
            <a:avLst/>
          </a:prstGeom>
          <a:noFill/>
        </p:spPr>
        <p:txBody>
          <a:bodyPr wrap="none" rtlCol="0">
            <a:spAutoFit/>
          </a:bodyPr>
          <a:lstStyle/>
          <a:p>
            <a:r>
              <a:rPr lang="es-ES" dirty="0" err="1"/>
              <a:t>WAMPServer</a:t>
            </a:r>
            <a:r>
              <a:rPr lang="es-ES" dirty="0"/>
              <a:t> en español</a:t>
            </a:r>
            <a:br>
              <a:rPr lang="es-ES" dirty="0"/>
            </a:br>
            <a:r>
              <a:rPr lang="es-ES" dirty="0"/>
              <a:t> </a:t>
            </a:r>
            <a:r>
              <a:rPr lang="es-ES" dirty="0">
                <a:hlinkClick r:id="rId7"/>
              </a:rPr>
              <a:t>http://www.wampserver.es/</a:t>
            </a:r>
            <a:endParaRPr lang="es-ES" dirty="0"/>
          </a:p>
        </p:txBody>
      </p:sp>
      <p:pic>
        <p:nvPicPr>
          <p:cNvPr id="35842" name="Picture 2" descr="http://www.wampserver.es/images/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062" y="4698444"/>
            <a:ext cx="3240389" cy="16558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liencoders.com/sites/default/files/1/mysql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franciscojulio.com/blog/wp-content/uploads/2012/09/WampServer-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917" y="5043295"/>
            <a:ext cx="783728" cy="78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00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6507" y="199575"/>
            <a:ext cx="7121979" cy="1325563"/>
          </a:xfrm>
        </p:spPr>
        <p:txBody>
          <a:bodyPr vert="horz" lIns="91440" tIns="45720" rIns="91440" bIns="45720" rtlCol="0" anchor="ctr">
            <a:normAutofit/>
          </a:bodyPr>
          <a:lstStyle/>
          <a:p>
            <a:pPr defTabSz="762000">
              <a:lnSpc>
                <a:spcPct val="100000"/>
              </a:lnSpc>
              <a:spcBef>
                <a:spcPts val="0"/>
              </a:spcBef>
            </a:pPr>
            <a:r>
              <a:rPr lang="es-ES" dirty="0"/>
              <a:t>Probando Cliente </a:t>
            </a:r>
            <a:r>
              <a:rPr lang="es-ES" sz="3600" b="1" i="1" dirty="0">
                <a:solidFill>
                  <a:srgbClr val="04617B"/>
                </a:solidFill>
                <a:effectLst>
                  <a:outerShdw blurRad="38100" dist="38100" dir="2700000" algn="tl">
                    <a:srgbClr val="C0C0C0"/>
                  </a:outerShdw>
                </a:effectLst>
                <a:latin typeface="Constantia"/>
                <a:cs typeface="+mn-cs"/>
              </a:rPr>
              <a:t>y Servidor </a:t>
            </a:r>
            <a:r>
              <a:rPr lang="es-ES" sz="3600" b="1" i="1" dirty="0" err="1">
                <a:solidFill>
                  <a:srgbClr val="04617B"/>
                </a:solidFill>
                <a:effectLst>
                  <a:outerShdw blurRad="38100" dist="38100" dir="2700000" algn="tl">
                    <a:srgbClr val="C0C0C0"/>
                  </a:outerShdw>
                </a:effectLst>
                <a:latin typeface="Constantia"/>
                <a:cs typeface="+mn-cs"/>
              </a:rPr>
              <a:t>wAMP</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CuadroTexto 4"/>
          <p:cNvSpPr txBox="1"/>
          <p:nvPr/>
        </p:nvSpPr>
        <p:spPr>
          <a:xfrm>
            <a:off x="742114" y="1694600"/>
            <a:ext cx="7143750" cy="646331"/>
          </a:xfrm>
          <a:prstGeom prst="rect">
            <a:avLst/>
          </a:prstGeom>
          <a:noFill/>
        </p:spPr>
        <p:txBody>
          <a:bodyPr wrap="square" rtlCol="0">
            <a:spAutoFit/>
          </a:bodyPr>
          <a:lstStyle/>
          <a:p>
            <a:r>
              <a:rPr lang="es-ES" dirty="0"/>
              <a:t>Después de instalar </a:t>
            </a:r>
            <a:r>
              <a:rPr lang="es-ES" dirty="0" err="1"/>
              <a:t>WAMPServer</a:t>
            </a:r>
            <a:r>
              <a:rPr lang="es-ES" dirty="0"/>
              <a:t>  se deben seguir los siguientes pasos respecto a MySQL</a:t>
            </a:r>
          </a:p>
        </p:txBody>
      </p:sp>
      <p:pic>
        <p:nvPicPr>
          <p:cNvPr id="7"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907072" y="3147048"/>
            <a:ext cx="4212851" cy="2308324"/>
          </a:xfrm>
          <a:prstGeom prst="rect">
            <a:avLst/>
          </a:prstGeom>
          <a:noFill/>
        </p:spPr>
        <p:txBody>
          <a:bodyPr wrap="square" rtlCol="0">
            <a:spAutoFit/>
          </a:bodyPr>
          <a:lstStyle/>
          <a:p>
            <a:pPr marL="285750" indent="-285750">
              <a:buFont typeface="Arial" panose="020B0604020202020204" pitchFamily="34" charset="0"/>
              <a:buChar char="•"/>
            </a:pPr>
            <a:r>
              <a:rPr lang="es-ES" dirty="0"/>
              <a:t>Acceder al directorio de MySQL: \</a:t>
            </a:r>
            <a:r>
              <a:rPr lang="es-ES" dirty="0" err="1"/>
              <a:t>wamp</a:t>
            </a:r>
            <a:r>
              <a:rPr lang="es-ES" dirty="0"/>
              <a:t>\</a:t>
            </a:r>
            <a:r>
              <a:rPr lang="es-ES" dirty="0" err="1"/>
              <a:t>bin</a:t>
            </a:r>
            <a:r>
              <a:rPr lang="es-ES" dirty="0"/>
              <a:t>\</a:t>
            </a:r>
            <a:r>
              <a:rPr lang="es-ES" dirty="0" err="1"/>
              <a:t>mysql</a:t>
            </a:r>
            <a:r>
              <a:rPr lang="es-ES" dirty="0"/>
              <a:t>\mysql5.5.24\</a:t>
            </a:r>
            <a:r>
              <a:rPr lang="es-ES" dirty="0" err="1"/>
              <a:t>bin</a:t>
            </a:r>
            <a:br>
              <a:rPr lang="es-ES" dirty="0"/>
            </a:br>
            <a:r>
              <a:rPr lang="es-ES" dirty="0"/>
              <a:t>iniciando una ventana de comandos</a:t>
            </a:r>
          </a:p>
          <a:p>
            <a:pPr marL="285750" indent="-285750">
              <a:buFont typeface="Arial" panose="020B0604020202020204" pitchFamily="34" charset="0"/>
              <a:buChar char="•"/>
            </a:pPr>
            <a:r>
              <a:rPr lang="es-ES" dirty="0"/>
              <a:t>Obtener una lista de las BD existentes con </a:t>
            </a:r>
            <a:r>
              <a:rPr lang="es-ES" dirty="0" err="1"/>
              <a:t>mysqlshow</a:t>
            </a:r>
            <a:endParaRPr lang="es-ES" dirty="0"/>
          </a:p>
          <a:p>
            <a:pPr marL="285750" indent="-285750">
              <a:buFont typeface="Arial" panose="020B0604020202020204" pitchFamily="34" charset="0"/>
              <a:buChar char="•"/>
            </a:pPr>
            <a:r>
              <a:rPr lang="es-ES" dirty="0"/>
              <a:t>Obtener una lista de las tablas incluidas en la DB </a:t>
            </a:r>
            <a:r>
              <a:rPr lang="es-ES" dirty="0" err="1"/>
              <a:t>mysql</a:t>
            </a:r>
            <a:r>
              <a:rPr lang="es-ES" dirty="0"/>
              <a:t> con</a:t>
            </a:r>
            <a:br>
              <a:rPr lang="es-ES" dirty="0"/>
            </a:br>
            <a:r>
              <a:rPr lang="es-ES" dirty="0" err="1"/>
              <a:t>mysqlshow</a:t>
            </a:r>
            <a:r>
              <a:rPr lang="es-ES" dirty="0"/>
              <a:t> </a:t>
            </a:r>
            <a:r>
              <a:rPr lang="es-ES" dirty="0" err="1"/>
              <a:t>mysql</a:t>
            </a:r>
            <a:endParaRPr lang="es-ES" dirty="0"/>
          </a:p>
        </p:txBody>
      </p:sp>
      <p:sp>
        <p:nvSpPr>
          <p:cNvPr id="9" name="Rectángulo 8"/>
          <p:cNvSpPr/>
          <p:nvPr/>
        </p:nvSpPr>
        <p:spPr>
          <a:xfrm>
            <a:off x="5202402" y="3200456"/>
            <a:ext cx="3124199" cy="1815882"/>
          </a:xfrm>
          <a:prstGeom prst="rect">
            <a:avLst/>
          </a:prstGeom>
        </p:spPr>
        <p:txBody>
          <a:bodyPr wrap="square">
            <a:spAutoFit/>
          </a:bodyPr>
          <a:lstStyle/>
          <a:p>
            <a:r>
              <a:rPr lang="es-ES" sz="1400" dirty="0">
                <a:latin typeface="Courier New" panose="02070309020205020404" pitchFamily="49" charset="0"/>
                <a:cs typeface="Courier New" panose="02070309020205020404" pitchFamily="49" charset="0"/>
              </a:rPr>
              <a:t>C:\&gt; C:\mysql\bin\mysqlshow</a:t>
            </a:r>
          </a:p>
          <a:p>
            <a:r>
              <a:rPr lang="es-ES" sz="1400" dirty="0">
                <a:latin typeface="Courier New" panose="02070309020205020404" pitchFamily="49" charset="0"/>
                <a:cs typeface="Courier New" panose="02070309020205020404" pitchFamily="49" charset="0"/>
              </a:rPr>
              <a:t>+--------------------+</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Databases</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information_schema</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mysql</a:t>
            </a:r>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 test (opcional)    |</a:t>
            </a:r>
          </a:p>
          <a:p>
            <a:r>
              <a:rPr lang="es-ES" sz="1400" dirty="0">
                <a:latin typeface="Courier New" panose="02070309020205020404" pitchFamily="49" charset="0"/>
                <a:cs typeface="Courier New" panose="02070309020205020404" pitchFamily="49" charset="0"/>
              </a:rPr>
              <a:t>+--------------------+</a:t>
            </a:r>
          </a:p>
        </p:txBody>
      </p:sp>
      <p:sp>
        <p:nvSpPr>
          <p:cNvPr id="10" name="Rectángulo 9"/>
          <p:cNvSpPr/>
          <p:nvPr/>
        </p:nvSpPr>
        <p:spPr>
          <a:xfrm>
            <a:off x="907072" y="2411996"/>
            <a:ext cx="6978792" cy="646331"/>
          </a:xfrm>
          <a:prstGeom prst="rect">
            <a:avLst/>
          </a:prstGeom>
        </p:spPr>
        <p:txBody>
          <a:bodyPr wrap="square">
            <a:spAutoFit/>
          </a:bodyPr>
          <a:lstStyle/>
          <a:p>
            <a:pPr marL="285750" indent="-285750">
              <a:buFont typeface="Arial" panose="020B0604020202020204" pitchFamily="34" charset="0"/>
              <a:buChar char="•"/>
            </a:pPr>
            <a:r>
              <a:rPr lang="es-ES" dirty="0"/>
              <a:t>Comprobar que se inician los servicios sin problemas (la fuente de estos suele ser Apache, cuando el puerto 80 no está libre)</a:t>
            </a:r>
          </a:p>
        </p:txBody>
      </p:sp>
      <p:sp>
        <p:nvSpPr>
          <p:cNvPr id="11" name="CuadroTexto 10"/>
          <p:cNvSpPr txBox="1"/>
          <p:nvPr/>
        </p:nvSpPr>
        <p:spPr>
          <a:xfrm>
            <a:off x="1117637" y="5579659"/>
            <a:ext cx="4270791" cy="646331"/>
          </a:xfrm>
          <a:prstGeom prst="rect">
            <a:avLst/>
          </a:prstGeom>
          <a:noFill/>
        </p:spPr>
        <p:txBody>
          <a:bodyPr wrap="square" rtlCol="0">
            <a:spAutoFit/>
          </a:bodyPr>
          <a:lstStyle/>
          <a:p>
            <a:r>
              <a:rPr lang="es-ES" dirty="0"/>
              <a:t>Finalmente, con el comando </a:t>
            </a:r>
            <a:r>
              <a:rPr lang="es-ES" dirty="0" err="1"/>
              <a:t>mysql</a:t>
            </a:r>
            <a:r>
              <a:rPr lang="es-ES" dirty="0"/>
              <a:t> es posible iniciar el interface en línea de </a:t>
            </a:r>
            <a:r>
              <a:rPr lang="es-ES" dirty="0" err="1"/>
              <a:t>mysql</a:t>
            </a:r>
            <a:endParaRPr lang="es-ES" dirty="0"/>
          </a:p>
        </p:txBody>
      </p:sp>
      <p:pic>
        <p:nvPicPr>
          <p:cNvPr id="12" name="Imagen 11"/>
          <p:cNvPicPr>
            <a:picLocks noChangeAspect="1"/>
          </p:cNvPicPr>
          <p:nvPr/>
        </p:nvPicPr>
        <p:blipFill>
          <a:blip r:embed="rId4"/>
          <a:stretch>
            <a:fillRect/>
          </a:stretch>
        </p:blipFill>
        <p:spPr>
          <a:xfrm>
            <a:off x="5842727" y="5357345"/>
            <a:ext cx="1314450" cy="866775"/>
          </a:xfrm>
          <a:prstGeom prst="rect">
            <a:avLst/>
          </a:prstGeom>
        </p:spPr>
      </p:pic>
    </p:spTree>
    <p:extLst>
      <p:ext uri="{BB962C8B-B14F-4D97-AF65-F5344CB8AC3E}">
        <p14:creationId xmlns:p14="http://schemas.microsoft.com/office/powerpoint/2010/main" val="1915722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83957"/>
          </a:xfrm>
        </p:spPr>
        <p:txBody>
          <a:bodyPr>
            <a:normAutofit/>
          </a:bodyPr>
          <a:lstStyle/>
          <a:p>
            <a:pPr lvl="0" algn="ctr" defTabSz="762000">
              <a:lnSpc>
                <a:spcPct val="100000"/>
              </a:lnSpc>
              <a:spcBef>
                <a:spcPts val="0"/>
              </a:spcBef>
              <a:defRPr/>
            </a:pPr>
            <a:r>
              <a:rPr lang="es-ES" sz="3600" b="1" i="1" dirty="0">
                <a:solidFill>
                  <a:srgbClr val="04617B"/>
                </a:solidFill>
                <a:effectLst>
                  <a:outerShdw blurRad="38100" dist="38100" dir="2700000" algn="tl">
                    <a:srgbClr val="C0C0C0"/>
                  </a:outerShdw>
                </a:effectLst>
                <a:latin typeface="Constantia"/>
                <a:cs typeface="+mn-cs"/>
              </a:rPr>
              <a:t>Bases de datos cliente-servidor</a:t>
            </a:r>
            <a:endParaRPr lang="es-ES" sz="5400" dirty="0"/>
          </a:p>
        </p:txBody>
      </p:sp>
      <p:pic>
        <p:nvPicPr>
          <p:cNvPr id="4" name="Picture 45" descr="Unbenann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034" y="2593670"/>
            <a:ext cx="8699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6" descr="User"/>
          <p:cNvPicPr>
            <a:picLocks noChangeAspect="1" noChangeArrowheads="1"/>
          </p:cNvPicPr>
          <p:nvPr/>
        </p:nvPicPr>
        <p:blipFill>
          <a:blip r:embed="rId4">
            <a:extLst>
              <a:ext uri="{28A0092B-C50C-407E-A947-70E740481C1C}">
                <a14:useLocalDpi xmlns:a14="http://schemas.microsoft.com/office/drawing/2010/main" val="0"/>
              </a:ext>
            </a:extLst>
          </a:blip>
          <a:srcRect r="-5235"/>
          <a:stretch>
            <a:fillRect/>
          </a:stretch>
        </p:blipFill>
        <p:spPr bwMode="auto">
          <a:xfrm>
            <a:off x="4462840" y="2253138"/>
            <a:ext cx="1757558" cy="13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1"/>
          <p:cNvSpPr>
            <a:spLocks noChangeArrowheads="1"/>
          </p:cNvSpPr>
          <p:nvPr/>
        </p:nvSpPr>
        <p:spPr bwMode="auto">
          <a:xfrm>
            <a:off x="7542034" y="2593670"/>
            <a:ext cx="869950" cy="2444570"/>
          </a:xfrm>
          <a:prstGeom prst="rect">
            <a:avLst/>
          </a:prstGeom>
          <a:noFill/>
          <a:ln w="12700">
            <a:solidFill>
              <a:sysClr val="windowText" lastClr="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Servidor</a:t>
            </a: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de</a:t>
            </a:r>
          </a:p>
          <a:p>
            <a:pPr lvl="0" algn="ctr" defTabSz="762000" eaLnBrk="0" hangingPunct="0">
              <a:defRPr/>
            </a:pPr>
            <a:r>
              <a:rPr lang="es-ES_tradnl" sz="1400" b="1" kern="0" dirty="0">
                <a:solidFill>
                  <a:prstClr val="black"/>
                </a:solidFill>
                <a:latin typeface="Constantia"/>
              </a:rPr>
              <a:t>Aplicación</a:t>
            </a:r>
          </a:p>
          <a:p>
            <a:pPr lvl="0" algn="ctr" defTabSz="762000" eaLnBrk="0" hangingPunct="0">
              <a:defRPr/>
            </a:pPr>
            <a:r>
              <a:rPr kumimoji="0" lang="es-ES_tradnl" sz="1400" b="1" i="0" u="none" strike="noStrike" kern="0" cap="none" spc="0" normalizeH="0" baseline="0" noProof="0" dirty="0">
                <a:ln>
                  <a:noFill/>
                </a:ln>
                <a:solidFill>
                  <a:prstClr val="black"/>
                </a:solidFill>
                <a:effectLst/>
                <a:uLnTx/>
                <a:uFillTx/>
                <a:latin typeface="Constantia"/>
              </a:rPr>
              <a:t>y</a:t>
            </a:r>
            <a:br>
              <a:rPr kumimoji="0" lang="es-ES_tradnl" sz="1400" b="1" i="0" u="none" strike="noStrike" kern="0" cap="none" spc="0" normalizeH="0" baseline="0" noProof="0" dirty="0">
                <a:ln>
                  <a:noFill/>
                </a:ln>
                <a:solidFill>
                  <a:prstClr val="black"/>
                </a:solidFill>
                <a:effectLst/>
                <a:uLnTx/>
                <a:uFillTx/>
                <a:latin typeface="Constantia"/>
              </a:rPr>
            </a:br>
            <a:r>
              <a:rPr kumimoji="0" lang="es-ES_tradnl" sz="1400" b="1" i="0" u="none" strike="noStrike" kern="0" cap="none" spc="0" normalizeH="0" baseline="0" noProof="0" dirty="0">
                <a:ln>
                  <a:noFill/>
                </a:ln>
                <a:solidFill>
                  <a:prstClr val="black"/>
                </a:solidFill>
                <a:effectLst/>
                <a:uLnTx/>
                <a:uFillTx/>
                <a:latin typeface="Constantia"/>
              </a:rPr>
              <a:t>Datos</a:t>
            </a:r>
          </a:p>
        </p:txBody>
      </p:sp>
      <p:sp>
        <p:nvSpPr>
          <p:cNvPr id="10" name="Rectangle 52"/>
          <p:cNvSpPr>
            <a:spLocks noChangeArrowheads="1"/>
          </p:cNvSpPr>
          <p:nvPr/>
        </p:nvSpPr>
        <p:spPr bwMode="auto">
          <a:xfrm>
            <a:off x="4330318" y="2138884"/>
            <a:ext cx="2022603" cy="2239045"/>
          </a:xfrm>
          <a:prstGeom prst="rect">
            <a:avLst/>
          </a:prstGeom>
          <a:noFill/>
          <a:ln w="12700">
            <a:solidFill>
              <a:sysClr val="windowText" lastClr="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prstClr val="black"/>
              </a:solidFill>
              <a:effectLst/>
              <a:uLnTx/>
              <a:uFillTx/>
              <a:latin typeface="Constantia"/>
            </a:endParaRPr>
          </a:p>
          <a:p>
            <a:pPr marL="0" marR="0" lvl="0" indent="0" algn="ctr" defTabSz="762000" eaLnBrk="0" fontAlgn="auto" latinLnBrk="0" hangingPunct="0">
              <a:lnSpc>
                <a:spcPct val="100000"/>
              </a:lnSpc>
              <a:spcBef>
                <a:spcPts val="0"/>
              </a:spcBef>
              <a:spcAft>
                <a:spcPts val="0"/>
              </a:spcAft>
              <a:buClrTx/>
              <a:buSzTx/>
              <a:buFontTx/>
              <a:buNone/>
              <a:tabLst/>
              <a:defRPr/>
            </a:pPr>
            <a:r>
              <a:rPr kumimoji="0" lang="es-ES_tradnl" sz="1400" b="1" i="0" u="none" strike="noStrike" kern="0" cap="none" spc="0" normalizeH="0" baseline="0" noProof="0" dirty="0">
                <a:ln>
                  <a:noFill/>
                </a:ln>
                <a:solidFill>
                  <a:prstClr val="black"/>
                </a:solidFill>
                <a:effectLst/>
                <a:uLnTx/>
                <a:uFillTx/>
                <a:latin typeface="Constantia"/>
              </a:rPr>
              <a:t>Cliente Desktop</a:t>
            </a:r>
          </a:p>
          <a:p>
            <a:pPr marL="0" marR="0" lvl="0" indent="0" algn="ctr" defTabSz="762000" eaLnBrk="0" fontAlgn="auto" latinLnBrk="0" hangingPunct="0">
              <a:lnSpc>
                <a:spcPct val="100000"/>
              </a:lnSpc>
              <a:spcBef>
                <a:spcPts val="0"/>
              </a:spcBef>
              <a:spcAft>
                <a:spcPts val="0"/>
              </a:spcAft>
              <a:buClrTx/>
              <a:buSzTx/>
              <a:buFontTx/>
              <a:buNone/>
              <a:tabLst/>
              <a:defRPr/>
            </a:pPr>
            <a:r>
              <a:rPr lang="es-ES_tradnl" sz="1400" b="1" kern="0" dirty="0">
                <a:solidFill>
                  <a:prstClr val="black"/>
                </a:solidFill>
                <a:latin typeface="Constantia"/>
              </a:rPr>
              <a:t>(Terminal)</a:t>
            </a:r>
            <a:endParaRPr kumimoji="0" lang="es-ES_tradnl" sz="1400" b="1" i="0" u="none" strike="noStrike" kern="0" cap="none" spc="0" normalizeH="0" baseline="0" noProof="0" dirty="0">
              <a:ln>
                <a:noFill/>
              </a:ln>
              <a:solidFill>
                <a:prstClr val="black"/>
              </a:solidFill>
              <a:effectLst/>
              <a:uLnTx/>
              <a:uFillTx/>
              <a:latin typeface="Constantia"/>
            </a:endParaRPr>
          </a:p>
        </p:txBody>
      </p:sp>
      <p:sp>
        <p:nvSpPr>
          <p:cNvPr id="11" name="Rectangle 53"/>
          <p:cNvSpPr>
            <a:spLocks noChangeArrowheads="1"/>
          </p:cNvSpPr>
          <p:nvPr/>
        </p:nvSpPr>
        <p:spPr bwMode="auto">
          <a:xfrm>
            <a:off x="4206047" y="1511313"/>
            <a:ext cx="1935804"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r>
              <a:rPr lang="es-ES_tradnl" sz="1200" b="1" dirty="0">
                <a:solidFill>
                  <a:srgbClr val="336699"/>
                </a:solidFill>
                <a:latin typeface="Constantia"/>
              </a:rPr>
              <a:t>Presentación</a:t>
            </a:r>
          </a:p>
        </p:txBody>
      </p:sp>
      <p:sp>
        <p:nvSpPr>
          <p:cNvPr id="14" name="Rectangle 56"/>
          <p:cNvSpPr>
            <a:spLocks noChangeArrowheads="1"/>
          </p:cNvSpPr>
          <p:nvPr/>
        </p:nvSpPr>
        <p:spPr bwMode="auto">
          <a:xfrm>
            <a:off x="7329309" y="1542386"/>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defTabSz="762000" eaLnBrk="0" hangingPunct="0"/>
            <a:r>
              <a:rPr lang="es-ES_tradnl" sz="1200" b="1" dirty="0">
                <a:solidFill>
                  <a:srgbClr val="336699"/>
                </a:solidFill>
                <a:latin typeface="Constantia"/>
              </a:rPr>
              <a:t>Aplicación </a:t>
            </a:r>
          </a:p>
          <a:p>
            <a:pPr algn="ctr" defTabSz="762000" eaLnBrk="0" hangingPunct="0"/>
            <a:r>
              <a:rPr lang="es-ES_tradnl" sz="1200" b="1" dirty="0">
                <a:solidFill>
                  <a:srgbClr val="336699"/>
                </a:solidFill>
                <a:latin typeface="Constantia"/>
              </a:rPr>
              <a:t>Base de Datos</a:t>
            </a:r>
          </a:p>
        </p:txBody>
      </p:sp>
      <p:cxnSp>
        <p:nvCxnSpPr>
          <p:cNvPr id="18" name="18 Conector recto de flecha"/>
          <p:cNvCxnSpPr>
            <a:stCxn id="4" idx="1"/>
          </p:cNvCxnSpPr>
          <p:nvPr/>
        </p:nvCxnSpPr>
        <p:spPr>
          <a:xfrm flipH="1" flipV="1">
            <a:off x="6485443" y="3263869"/>
            <a:ext cx="1056591" cy="15601"/>
          </a:xfrm>
          <a:prstGeom prst="straightConnector1">
            <a:avLst/>
          </a:prstGeom>
          <a:noFill/>
          <a:ln w="25400" cap="flat" cmpd="sng" algn="ctr">
            <a:solidFill>
              <a:srgbClr val="0F6FC6"/>
            </a:solidFill>
            <a:prstDash val="solid"/>
            <a:tailEnd type="arrow"/>
          </a:ln>
          <a:effectLst>
            <a:outerShdw blurRad="57150" dist="38100" dir="5400000" algn="ctr" rotWithShape="0">
              <a:srgbClr val="0F6FC6">
                <a:shade val="9000"/>
                <a:alpha val="48000"/>
                <a:satMod val="105000"/>
              </a:srgbClr>
            </a:outerShdw>
          </a:effectLst>
        </p:spPr>
      </p:cxnSp>
      <p:sp>
        <p:nvSpPr>
          <p:cNvPr id="21" name="CuadroTexto 20"/>
          <p:cNvSpPr txBox="1"/>
          <p:nvPr/>
        </p:nvSpPr>
        <p:spPr>
          <a:xfrm>
            <a:off x="628650" y="1732345"/>
            <a:ext cx="2958505" cy="1200329"/>
          </a:xfrm>
          <a:prstGeom prst="rect">
            <a:avLst/>
          </a:prstGeom>
          <a:noFill/>
        </p:spPr>
        <p:txBody>
          <a:bodyPr wrap="square" rtlCol="0">
            <a:spAutoFit/>
          </a:bodyPr>
          <a:lstStyle/>
          <a:p>
            <a:r>
              <a:rPr lang="es-ES" dirty="0"/>
              <a:t>Las BD están en el origen de la arquitectura cliente servidor en su forma más simple, con sólo 2 capas</a:t>
            </a:r>
          </a:p>
        </p:txBody>
      </p:sp>
      <p:sp>
        <p:nvSpPr>
          <p:cNvPr id="22" name="CuadroTexto 21"/>
          <p:cNvSpPr txBox="1"/>
          <p:nvPr/>
        </p:nvSpPr>
        <p:spPr>
          <a:xfrm>
            <a:off x="689994" y="3354290"/>
            <a:ext cx="2471057" cy="923330"/>
          </a:xfrm>
          <a:prstGeom prst="rect">
            <a:avLst/>
          </a:prstGeom>
          <a:noFill/>
        </p:spPr>
        <p:txBody>
          <a:bodyPr wrap="square" rtlCol="0">
            <a:spAutoFit/>
          </a:bodyPr>
          <a:lstStyle/>
          <a:p>
            <a:r>
              <a:rPr lang="es-ES" dirty="0"/>
              <a:t>Casi desde principios de la informática, uno de sus campos principales</a:t>
            </a:r>
          </a:p>
        </p:txBody>
      </p:sp>
      <p:cxnSp>
        <p:nvCxnSpPr>
          <p:cNvPr id="25" name="Conector recto de flecha 24"/>
          <p:cNvCxnSpPr>
            <a:stCxn id="22" idx="2"/>
          </p:cNvCxnSpPr>
          <p:nvPr/>
        </p:nvCxnSpPr>
        <p:spPr>
          <a:xfrm flipH="1">
            <a:off x="1925522" y="4277620"/>
            <a:ext cx="1" cy="760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95519" y="5119688"/>
            <a:ext cx="2532401" cy="923330"/>
          </a:xfrm>
          <a:prstGeom prst="rect">
            <a:avLst/>
          </a:prstGeom>
          <a:noFill/>
        </p:spPr>
        <p:txBody>
          <a:bodyPr wrap="square" rtlCol="0">
            <a:spAutoFit/>
          </a:bodyPr>
          <a:lstStyle/>
          <a:p>
            <a:r>
              <a:rPr lang="es-ES" dirty="0"/>
              <a:t>Aplicaciones de “gestión” de las grandes empresas:</a:t>
            </a:r>
            <a:br>
              <a:rPr lang="es-ES" dirty="0"/>
            </a:br>
            <a:r>
              <a:rPr lang="es-ES" dirty="0"/>
              <a:t>BD cliente / servidor</a:t>
            </a:r>
          </a:p>
        </p:txBody>
      </p:sp>
      <p:sp>
        <p:nvSpPr>
          <p:cNvPr id="32" name="CuadroTexto 31"/>
          <p:cNvSpPr txBox="1"/>
          <p:nvPr/>
        </p:nvSpPr>
        <p:spPr>
          <a:xfrm>
            <a:off x="4330318" y="4842689"/>
            <a:ext cx="2843855" cy="1477328"/>
          </a:xfrm>
          <a:prstGeom prst="rect">
            <a:avLst/>
          </a:prstGeom>
          <a:noFill/>
        </p:spPr>
        <p:txBody>
          <a:bodyPr wrap="none" rtlCol="0">
            <a:spAutoFit/>
          </a:bodyPr>
          <a:lstStyle/>
          <a:p>
            <a:r>
              <a:rPr lang="es-ES" dirty="0"/>
              <a:t>DB2 – IBM (1982)</a:t>
            </a:r>
          </a:p>
          <a:p>
            <a:r>
              <a:rPr lang="es-ES" dirty="0" err="1"/>
              <a:t>Informix</a:t>
            </a:r>
            <a:r>
              <a:rPr lang="es-ES" dirty="0"/>
              <a:t> – IBM (1981)</a:t>
            </a:r>
          </a:p>
          <a:p>
            <a:r>
              <a:rPr lang="es-ES" dirty="0"/>
              <a:t>Oracle (1977)</a:t>
            </a:r>
          </a:p>
          <a:p>
            <a:r>
              <a:rPr lang="es-ES" dirty="0"/>
              <a:t>SAP Adabas / MaxDB (1994)</a:t>
            </a:r>
          </a:p>
          <a:p>
            <a:r>
              <a:rPr lang="es-ES" dirty="0"/>
              <a:t>MS SQL Server (1989)</a:t>
            </a:r>
          </a:p>
        </p:txBody>
      </p:sp>
      <p:cxnSp>
        <p:nvCxnSpPr>
          <p:cNvPr id="34" name="Conector recto de flecha 33"/>
          <p:cNvCxnSpPr>
            <a:stCxn id="28" idx="3"/>
            <a:endCxn id="32" idx="1"/>
          </p:cNvCxnSpPr>
          <p:nvPr/>
        </p:nvCxnSpPr>
        <p:spPr>
          <a:xfrm>
            <a:off x="3127920" y="5581353"/>
            <a:ext cx="1202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564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Interfaces de MySQL en </a:t>
            </a:r>
            <a:r>
              <a:rPr lang="es-ES" sz="3600" b="1" i="1" dirty="0" err="1">
                <a:solidFill>
                  <a:srgbClr val="04617B"/>
                </a:solidFill>
                <a:effectLst>
                  <a:outerShdw blurRad="38100" dist="38100" dir="2700000" algn="tl">
                    <a:srgbClr val="C0C0C0"/>
                  </a:outerShdw>
                </a:effectLst>
                <a:latin typeface="Constantia"/>
                <a:cs typeface="+mn-cs"/>
              </a:rPr>
              <a:t>wAMP</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1876197" y="2463204"/>
            <a:ext cx="6534603" cy="3999205"/>
          </a:xfrm>
          <a:prstGeom prst="rect">
            <a:avLst/>
          </a:prstGeom>
        </p:spPr>
      </p:pic>
      <p:pic>
        <p:nvPicPr>
          <p:cNvPr id="8" name="Imagen 7"/>
          <p:cNvPicPr>
            <a:picLocks noChangeAspect="1"/>
          </p:cNvPicPr>
          <p:nvPr/>
        </p:nvPicPr>
        <p:blipFill>
          <a:blip r:embed="rId5"/>
          <a:stretch>
            <a:fillRect/>
          </a:stretch>
        </p:blipFill>
        <p:spPr>
          <a:xfrm>
            <a:off x="533399" y="4814886"/>
            <a:ext cx="2476500" cy="581025"/>
          </a:xfrm>
          <a:prstGeom prst="rect">
            <a:avLst/>
          </a:prstGeom>
          <a:ln w="57150">
            <a:solidFill>
              <a:srgbClr val="FF6600"/>
            </a:solidFill>
          </a:ln>
        </p:spPr>
      </p:pic>
      <p:sp>
        <p:nvSpPr>
          <p:cNvPr id="9" name="Rectángulo 8"/>
          <p:cNvSpPr/>
          <p:nvPr/>
        </p:nvSpPr>
        <p:spPr>
          <a:xfrm>
            <a:off x="495949" y="1503987"/>
            <a:ext cx="6982537" cy="923330"/>
          </a:xfrm>
          <a:prstGeom prst="rect">
            <a:avLst/>
          </a:prstGeom>
        </p:spPr>
        <p:txBody>
          <a:bodyPr wrap="square">
            <a:spAutoFit/>
          </a:bodyPr>
          <a:lstStyle/>
          <a:p>
            <a:r>
              <a:rPr lang="es-ES" dirty="0"/>
              <a:t>Al incluir PHP en la instalación integrada de MySQL dentro de </a:t>
            </a:r>
            <a:r>
              <a:rPr lang="es-ES" dirty="0" err="1"/>
              <a:t>wAMP</a:t>
            </a:r>
            <a:r>
              <a:rPr lang="es-ES" dirty="0"/>
              <a:t>, disponemos de </a:t>
            </a:r>
            <a:r>
              <a:rPr lang="es-ES" b="1" dirty="0" err="1">
                <a:solidFill>
                  <a:srgbClr val="4A7598"/>
                </a:solidFill>
              </a:rPr>
              <a:t>phpmyadmin</a:t>
            </a:r>
            <a:r>
              <a:rPr lang="es-ES" dirty="0">
                <a:solidFill>
                  <a:srgbClr val="4A7598"/>
                </a:solidFill>
              </a:rPr>
              <a:t> </a:t>
            </a:r>
            <a:r>
              <a:rPr lang="es-ES" dirty="0"/>
              <a:t>para acceder al DBSM, además del comando </a:t>
            </a:r>
            <a:r>
              <a:rPr lang="es-ES" dirty="0" err="1"/>
              <a:t>mysql</a:t>
            </a:r>
            <a:endParaRPr lang="es-ES" dirty="0"/>
          </a:p>
        </p:txBody>
      </p:sp>
    </p:spTree>
    <p:extLst>
      <p:ext uri="{BB962C8B-B14F-4D97-AF65-F5344CB8AC3E}">
        <p14:creationId xmlns:p14="http://schemas.microsoft.com/office/powerpoint/2010/main" val="3188835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Interfaces de MySQL añadidos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598715" y="1621971"/>
            <a:ext cx="1709056" cy="2862322"/>
          </a:xfrm>
          <a:prstGeom prst="rect">
            <a:avLst/>
          </a:prstGeom>
          <a:noFill/>
        </p:spPr>
        <p:txBody>
          <a:bodyPr wrap="square" rtlCol="0">
            <a:spAutoFit/>
          </a:bodyPr>
          <a:lstStyle/>
          <a:p>
            <a:r>
              <a:rPr lang="es-ES" dirty="0"/>
              <a:t>Existen diversos interfaces gráficos de terceros que se pueden incorporar como clientes de MySQL. como </a:t>
            </a:r>
            <a:r>
              <a:rPr lang="es-ES" dirty="0" err="1"/>
              <a:t>Toad</a:t>
            </a:r>
            <a:r>
              <a:rPr lang="es-ES" dirty="0"/>
              <a:t> de </a:t>
            </a:r>
            <a:r>
              <a:rPr lang="es-ES" dirty="0" err="1">
                <a:hlinkClick r:id="rId4"/>
              </a:rPr>
              <a:t>Questsoftware</a:t>
            </a:r>
            <a:endParaRPr lang="es-ES" dirty="0"/>
          </a:p>
        </p:txBody>
      </p:sp>
      <p:pic>
        <p:nvPicPr>
          <p:cNvPr id="6" name="Imagen 5"/>
          <p:cNvPicPr>
            <a:picLocks noChangeAspect="1"/>
          </p:cNvPicPr>
          <p:nvPr/>
        </p:nvPicPr>
        <p:blipFill>
          <a:blip r:embed="rId5"/>
          <a:stretch>
            <a:fillRect/>
          </a:stretch>
        </p:blipFill>
        <p:spPr>
          <a:xfrm>
            <a:off x="2418251" y="1621971"/>
            <a:ext cx="6271723" cy="4816783"/>
          </a:xfrm>
          <a:prstGeom prst="rect">
            <a:avLst/>
          </a:prstGeom>
        </p:spPr>
      </p:pic>
    </p:spTree>
    <p:extLst>
      <p:ext uri="{BB962C8B-B14F-4D97-AF65-F5344CB8AC3E}">
        <p14:creationId xmlns:p14="http://schemas.microsoft.com/office/powerpoint/2010/main" val="2624807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2012</a:t>
            </a:r>
          </a:p>
        </p:txBody>
      </p:sp>
      <p:pic>
        <p:nvPicPr>
          <p:cNvPr id="3" name="Imagen 2"/>
          <p:cNvPicPr>
            <a:picLocks noChangeAspect="1"/>
          </p:cNvPicPr>
          <p:nvPr/>
        </p:nvPicPr>
        <p:blipFill>
          <a:blip r:embed="rId2"/>
          <a:stretch>
            <a:fillRect/>
          </a:stretch>
        </p:blipFill>
        <p:spPr>
          <a:xfrm>
            <a:off x="719137" y="3632073"/>
            <a:ext cx="7705725" cy="1276350"/>
          </a:xfrm>
          <a:prstGeom prst="rect">
            <a:avLst/>
          </a:prstGeom>
        </p:spPr>
      </p:pic>
      <p:sp>
        <p:nvSpPr>
          <p:cNvPr id="4" name="CuadroTexto 3"/>
          <p:cNvSpPr txBox="1"/>
          <p:nvPr/>
        </p:nvSpPr>
        <p:spPr>
          <a:xfrm>
            <a:off x="1327121" y="5365442"/>
            <a:ext cx="5956611" cy="923330"/>
          </a:xfrm>
          <a:prstGeom prst="rect">
            <a:avLst/>
          </a:prstGeom>
          <a:noFill/>
        </p:spPr>
        <p:txBody>
          <a:bodyPr wrap="square" rtlCol="0">
            <a:spAutoFit/>
          </a:bodyPr>
          <a:lstStyle/>
          <a:p>
            <a:pPr defTabSz="457200"/>
            <a:r>
              <a:rPr lang="es-ES" dirty="0"/>
              <a:t>Es posible comparar las distintas ediciones en</a:t>
            </a:r>
            <a:br>
              <a:rPr lang="es-ES" dirty="0"/>
            </a:br>
            <a:r>
              <a:rPr lang="es-ES" dirty="0">
                <a:hlinkClick r:id="rId3"/>
              </a:rPr>
              <a:t>http://www.microsoft.com/es-es/sqlserver/product-info/compare.aspx</a:t>
            </a:r>
            <a:endParaRPr lang="es-ES" dirty="0"/>
          </a:p>
        </p:txBody>
      </p:sp>
      <p:pic>
        <p:nvPicPr>
          <p:cNvPr id="3074" name="Picture 2" descr="http://blogs.technet.com/cfs-file.ashx/__key/communityserver-blogs-components-weblogfiles/00-00-00-89-07/7848.SQL12_5F00_h_5F00_rg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620647"/>
            <a:ext cx="7531354" cy="1554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937248" y="3499104"/>
            <a:ext cx="1694688" cy="1609344"/>
          </a:xfrm>
          <a:prstGeom prst="rect">
            <a:avLst/>
          </a:prstGeom>
          <a:solidFill>
            <a:srgbClr val="B01513">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Tree>
    <p:extLst>
      <p:ext uri="{BB962C8B-B14F-4D97-AF65-F5344CB8AC3E}">
        <p14:creationId xmlns:p14="http://schemas.microsoft.com/office/powerpoint/2010/main" val="26985721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(1)</a:t>
            </a:r>
          </a:p>
        </p:txBody>
      </p:sp>
      <p:sp>
        <p:nvSpPr>
          <p:cNvPr id="3" name="Rectángulo 2"/>
          <p:cNvSpPr/>
          <p:nvPr/>
        </p:nvSpPr>
        <p:spPr>
          <a:xfrm>
            <a:off x="682323" y="1461420"/>
            <a:ext cx="5389294" cy="1477328"/>
          </a:xfrm>
          <a:prstGeom prst="rect">
            <a:avLst/>
          </a:prstGeom>
        </p:spPr>
        <p:txBody>
          <a:bodyPr wrap="square">
            <a:spAutoFit/>
          </a:bodyPr>
          <a:lstStyle/>
          <a:p>
            <a:pPr defTabSz="457200"/>
            <a:r>
              <a:rPr lang="en-US" b="1" dirty="0"/>
              <a:t>Microsoft SQL Server 2012 Express </a:t>
            </a:r>
          </a:p>
          <a:p>
            <a:pPr defTabSz="457200"/>
            <a:r>
              <a:rPr lang="es-ES" dirty="0"/>
              <a:t>se instala desde la  </a:t>
            </a:r>
            <a:r>
              <a:rPr lang="en-US" dirty="0"/>
              <a:t>Web Platform Installer (WPI)</a:t>
            </a:r>
          </a:p>
          <a:p>
            <a:pPr defTabSz="457200"/>
            <a:r>
              <a:rPr lang="es-ES" dirty="0"/>
              <a:t>o descargando el archivo complete desde </a:t>
            </a:r>
          </a:p>
          <a:p>
            <a:pPr defTabSz="457200"/>
            <a:r>
              <a:rPr lang="es-ES" dirty="0">
                <a:hlinkClick r:id="rId3"/>
              </a:rPr>
              <a:t>http://www.microsoft.com/es-es/download/details.aspx?id=29062</a:t>
            </a:r>
            <a:endParaRPr lang="es-ES" dirty="0"/>
          </a:p>
        </p:txBody>
      </p:sp>
      <p:pic>
        <p:nvPicPr>
          <p:cNvPr id="5" name="Imagen 4"/>
          <p:cNvPicPr>
            <a:picLocks noChangeAspect="1"/>
          </p:cNvPicPr>
          <p:nvPr/>
        </p:nvPicPr>
        <p:blipFill>
          <a:blip r:embed="rId4"/>
          <a:stretch>
            <a:fillRect/>
          </a:stretch>
        </p:blipFill>
        <p:spPr>
          <a:xfrm>
            <a:off x="3627358" y="3076335"/>
            <a:ext cx="4424362" cy="3319652"/>
          </a:xfrm>
          <a:prstGeom prst="rect">
            <a:avLst/>
          </a:prstGeom>
        </p:spPr>
      </p:pic>
      <p:pic>
        <p:nvPicPr>
          <p:cNvPr id="4" name="Imagen 3"/>
          <p:cNvPicPr>
            <a:picLocks noChangeAspect="1"/>
          </p:cNvPicPr>
          <p:nvPr/>
        </p:nvPicPr>
        <p:blipFill>
          <a:blip r:embed="rId5"/>
          <a:stretch>
            <a:fillRect/>
          </a:stretch>
        </p:blipFill>
        <p:spPr>
          <a:xfrm>
            <a:off x="4456414" y="4595718"/>
            <a:ext cx="4294908" cy="915066"/>
          </a:xfrm>
          <a:prstGeom prst="rect">
            <a:avLst/>
          </a:prstGeom>
        </p:spPr>
      </p:pic>
      <p:sp>
        <p:nvSpPr>
          <p:cNvPr id="6" name="CuadroTexto 5"/>
          <p:cNvSpPr txBox="1"/>
          <p:nvPr/>
        </p:nvSpPr>
        <p:spPr>
          <a:xfrm>
            <a:off x="897336" y="4412465"/>
            <a:ext cx="3028488"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De los ficheros de instalación disponibles, elegimos</a:t>
            </a:r>
          </a:p>
          <a:p>
            <a:pPr defTabSz="457200"/>
            <a:r>
              <a:rPr lang="es-ES" dirty="0">
                <a:solidFill>
                  <a:prstClr val="white"/>
                </a:solidFill>
              </a:rPr>
              <a:t>ESN\x64\SQLEXPRADV_x64_ESN.exe</a:t>
            </a:r>
          </a:p>
        </p:txBody>
      </p:sp>
    </p:spTree>
    <p:extLst>
      <p:ext uri="{BB962C8B-B14F-4D97-AF65-F5344CB8AC3E}">
        <p14:creationId xmlns:p14="http://schemas.microsoft.com/office/powerpoint/2010/main" val="1580084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(2)</a:t>
            </a:r>
          </a:p>
        </p:txBody>
      </p:sp>
      <p:pic>
        <p:nvPicPr>
          <p:cNvPr id="3" name="Imagen 2"/>
          <p:cNvPicPr>
            <a:picLocks noChangeAspect="1"/>
          </p:cNvPicPr>
          <p:nvPr/>
        </p:nvPicPr>
        <p:blipFill>
          <a:blip r:embed="rId2"/>
          <a:stretch>
            <a:fillRect/>
          </a:stretch>
        </p:blipFill>
        <p:spPr>
          <a:xfrm>
            <a:off x="539750" y="2253856"/>
            <a:ext cx="5003101" cy="3763069"/>
          </a:xfrm>
          <a:prstGeom prst="rect">
            <a:avLst/>
          </a:prstGeom>
        </p:spPr>
      </p:pic>
      <p:pic>
        <p:nvPicPr>
          <p:cNvPr id="4" name="Imagen 3"/>
          <p:cNvPicPr>
            <a:picLocks noChangeAspect="1"/>
          </p:cNvPicPr>
          <p:nvPr/>
        </p:nvPicPr>
        <p:blipFill>
          <a:blip r:embed="rId3"/>
          <a:stretch>
            <a:fillRect/>
          </a:stretch>
        </p:blipFill>
        <p:spPr>
          <a:xfrm>
            <a:off x="3377342" y="1817531"/>
            <a:ext cx="5309872" cy="2042258"/>
          </a:xfrm>
          <a:prstGeom prst="rect">
            <a:avLst/>
          </a:prstGeom>
        </p:spPr>
      </p:pic>
      <p:pic>
        <p:nvPicPr>
          <p:cNvPr id="5" name="Imagen 4"/>
          <p:cNvPicPr>
            <a:picLocks noChangeAspect="1"/>
          </p:cNvPicPr>
          <p:nvPr/>
        </p:nvPicPr>
        <p:blipFill>
          <a:blip r:embed="rId4"/>
          <a:stretch>
            <a:fillRect/>
          </a:stretch>
        </p:blipFill>
        <p:spPr>
          <a:xfrm>
            <a:off x="3325748" y="4135391"/>
            <a:ext cx="5413060" cy="2384403"/>
          </a:xfrm>
          <a:prstGeom prst="rect">
            <a:avLst/>
          </a:prstGeom>
        </p:spPr>
      </p:pic>
      <p:cxnSp>
        <p:nvCxnSpPr>
          <p:cNvPr id="7" name="Conector recto de flecha 6"/>
          <p:cNvCxnSpPr/>
          <p:nvPr/>
        </p:nvCxnSpPr>
        <p:spPr>
          <a:xfrm flipV="1">
            <a:off x="2256693" y="3392488"/>
            <a:ext cx="1900779" cy="15080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flipH="1">
            <a:off x="5401056" y="3859789"/>
            <a:ext cx="1255776" cy="6024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455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(3)</a:t>
            </a:r>
          </a:p>
        </p:txBody>
      </p:sp>
      <p:pic>
        <p:nvPicPr>
          <p:cNvPr id="6" name="Imagen 5"/>
          <p:cNvPicPr>
            <a:picLocks noChangeAspect="1"/>
          </p:cNvPicPr>
          <p:nvPr/>
        </p:nvPicPr>
        <p:blipFill>
          <a:blip r:embed="rId2"/>
          <a:stretch>
            <a:fillRect/>
          </a:stretch>
        </p:blipFill>
        <p:spPr>
          <a:xfrm>
            <a:off x="1963581" y="1323833"/>
            <a:ext cx="6236609" cy="4978868"/>
          </a:xfrm>
          <a:prstGeom prst="rect">
            <a:avLst/>
          </a:prstGeom>
        </p:spPr>
      </p:pic>
      <p:sp>
        <p:nvSpPr>
          <p:cNvPr id="3" name="CuadroTexto 2"/>
          <p:cNvSpPr txBox="1"/>
          <p:nvPr/>
        </p:nvSpPr>
        <p:spPr>
          <a:xfrm>
            <a:off x="784449" y="4353059"/>
            <a:ext cx="2679968"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seleccionan las características tanto de la instancia (servidor) como compartidas</a:t>
            </a:r>
          </a:p>
        </p:txBody>
      </p:sp>
    </p:spTree>
    <p:extLst>
      <p:ext uri="{BB962C8B-B14F-4D97-AF65-F5344CB8AC3E}">
        <p14:creationId xmlns:p14="http://schemas.microsoft.com/office/powerpoint/2010/main" val="2931811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(4)</a:t>
            </a:r>
          </a:p>
        </p:txBody>
      </p:sp>
      <p:pic>
        <p:nvPicPr>
          <p:cNvPr id="3" name="Imagen 2"/>
          <p:cNvPicPr>
            <a:picLocks noChangeAspect="1"/>
          </p:cNvPicPr>
          <p:nvPr/>
        </p:nvPicPr>
        <p:blipFill>
          <a:blip r:embed="rId2"/>
          <a:stretch>
            <a:fillRect/>
          </a:stretch>
        </p:blipFill>
        <p:spPr>
          <a:xfrm>
            <a:off x="484710" y="1323833"/>
            <a:ext cx="5896286" cy="4743895"/>
          </a:xfrm>
          <a:prstGeom prst="rect">
            <a:avLst/>
          </a:prstGeom>
        </p:spPr>
      </p:pic>
      <p:pic>
        <p:nvPicPr>
          <p:cNvPr id="4" name="Imagen 3"/>
          <p:cNvPicPr>
            <a:picLocks noChangeAspect="1"/>
          </p:cNvPicPr>
          <p:nvPr/>
        </p:nvPicPr>
        <p:blipFill rotWithShape="1">
          <a:blip r:embed="rId3"/>
          <a:srcRect b="15737"/>
          <a:stretch/>
        </p:blipFill>
        <p:spPr>
          <a:xfrm>
            <a:off x="2718817" y="3890852"/>
            <a:ext cx="5896286" cy="2424604"/>
          </a:xfrm>
          <a:prstGeom prst="rect">
            <a:avLst/>
          </a:prstGeom>
        </p:spPr>
      </p:pic>
    </p:spTree>
    <p:extLst>
      <p:ext uri="{BB962C8B-B14F-4D97-AF65-F5344CB8AC3E}">
        <p14:creationId xmlns:p14="http://schemas.microsoft.com/office/powerpoint/2010/main" val="1190231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(5)</a:t>
            </a:r>
          </a:p>
        </p:txBody>
      </p:sp>
      <p:pic>
        <p:nvPicPr>
          <p:cNvPr id="5" name="Imagen 4"/>
          <p:cNvPicPr>
            <a:picLocks noChangeAspect="1"/>
          </p:cNvPicPr>
          <p:nvPr/>
        </p:nvPicPr>
        <p:blipFill>
          <a:blip r:embed="rId2"/>
          <a:stretch>
            <a:fillRect/>
          </a:stretch>
        </p:blipFill>
        <p:spPr>
          <a:xfrm>
            <a:off x="2166226" y="1323833"/>
            <a:ext cx="6249733" cy="5031373"/>
          </a:xfrm>
          <a:prstGeom prst="rect">
            <a:avLst/>
          </a:prstGeom>
        </p:spPr>
      </p:pic>
      <p:sp>
        <p:nvSpPr>
          <p:cNvPr id="3" name="CuadroTexto 2"/>
          <p:cNvSpPr txBox="1"/>
          <p:nvPr/>
        </p:nvSpPr>
        <p:spPr>
          <a:xfrm>
            <a:off x="682580" y="4520485"/>
            <a:ext cx="2794716"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Se selecciona el modo de autenticación: exclusivamente Windows o mixto</a:t>
            </a:r>
          </a:p>
        </p:txBody>
      </p:sp>
    </p:spTree>
    <p:extLst>
      <p:ext uri="{BB962C8B-B14F-4D97-AF65-F5344CB8AC3E}">
        <p14:creationId xmlns:p14="http://schemas.microsoft.com/office/powerpoint/2010/main" val="450528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(6)</a:t>
            </a:r>
          </a:p>
        </p:txBody>
      </p:sp>
      <p:pic>
        <p:nvPicPr>
          <p:cNvPr id="3" name="Imagen 2"/>
          <p:cNvPicPr>
            <a:picLocks noChangeAspect="1"/>
          </p:cNvPicPr>
          <p:nvPr/>
        </p:nvPicPr>
        <p:blipFill>
          <a:blip r:embed="rId2"/>
          <a:stretch>
            <a:fillRect/>
          </a:stretch>
        </p:blipFill>
        <p:spPr>
          <a:xfrm>
            <a:off x="1231392" y="1323833"/>
            <a:ext cx="6454330" cy="5106127"/>
          </a:xfrm>
          <a:prstGeom prst="rect">
            <a:avLst/>
          </a:prstGeom>
        </p:spPr>
      </p:pic>
    </p:spTree>
    <p:extLst>
      <p:ext uri="{BB962C8B-B14F-4D97-AF65-F5344CB8AC3E}">
        <p14:creationId xmlns:p14="http://schemas.microsoft.com/office/powerpoint/2010/main" val="3991998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(7)</a:t>
            </a:r>
          </a:p>
        </p:txBody>
      </p:sp>
      <p:pic>
        <p:nvPicPr>
          <p:cNvPr id="4" name="Imagen 3"/>
          <p:cNvPicPr>
            <a:picLocks noChangeAspect="1"/>
          </p:cNvPicPr>
          <p:nvPr/>
        </p:nvPicPr>
        <p:blipFill rotWithShape="1">
          <a:blip r:embed="rId2"/>
          <a:srcRect b="28545"/>
          <a:stretch/>
        </p:blipFill>
        <p:spPr>
          <a:xfrm>
            <a:off x="968444" y="1542852"/>
            <a:ext cx="6510529" cy="3699272"/>
          </a:xfrm>
          <a:prstGeom prst="rect">
            <a:avLst/>
          </a:prstGeom>
        </p:spPr>
      </p:pic>
      <p:pic>
        <p:nvPicPr>
          <p:cNvPr id="5" name="Imagen 4"/>
          <p:cNvPicPr>
            <a:picLocks noChangeAspect="1"/>
          </p:cNvPicPr>
          <p:nvPr/>
        </p:nvPicPr>
        <p:blipFill>
          <a:blip r:embed="rId3"/>
          <a:stretch>
            <a:fillRect/>
          </a:stretch>
        </p:blipFill>
        <p:spPr>
          <a:xfrm>
            <a:off x="1574539" y="4657344"/>
            <a:ext cx="6986912" cy="1843535"/>
          </a:xfrm>
          <a:prstGeom prst="rect">
            <a:avLst/>
          </a:prstGeom>
        </p:spPr>
      </p:pic>
    </p:spTree>
    <p:extLst>
      <p:ext uri="{BB962C8B-B14F-4D97-AF65-F5344CB8AC3E}">
        <p14:creationId xmlns:p14="http://schemas.microsoft.com/office/powerpoint/2010/main" val="331544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0366" y="256842"/>
            <a:ext cx="7886700" cy="95834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Estructura en tres capas</a:t>
            </a:r>
          </a:p>
        </p:txBody>
      </p:sp>
      <p:pic>
        <p:nvPicPr>
          <p:cNvPr id="37892" name="Picture 4" descr="http://dianakids.tripod.com/diseno/bd01a_files/image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13" y="1525182"/>
            <a:ext cx="3209925" cy="25717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656184" y="2002196"/>
            <a:ext cx="3864969" cy="369332"/>
          </a:xfrm>
          <a:prstGeom prst="rect">
            <a:avLst/>
          </a:prstGeom>
          <a:noFill/>
        </p:spPr>
        <p:txBody>
          <a:bodyPr wrap="none" rtlCol="0">
            <a:spAutoFit/>
          </a:bodyPr>
          <a:lstStyle/>
          <a:p>
            <a:r>
              <a:rPr lang="es-ES" dirty="0"/>
              <a:t>Arquitectura cliente servidor en 3 capas</a:t>
            </a:r>
          </a:p>
        </p:txBody>
      </p:sp>
      <p:sp>
        <p:nvSpPr>
          <p:cNvPr id="9" name="CuadroTexto 8"/>
          <p:cNvSpPr txBox="1"/>
          <p:nvPr/>
        </p:nvSpPr>
        <p:spPr>
          <a:xfrm>
            <a:off x="1161892" y="2659652"/>
            <a:ext cx="2427268" cy="923330"/>
          </a:xfrm>
          <a:prstGeom prst="rect">
            <a:avLst/>
          </a:prstGeom>
          <a:noFill/>
        </p:spPr>
        <p:txBody>
          <a:bodyPr wrap="none" rtlCol="0">
            <a:spAutoFit/>
          </a:bodyPr>
          <a:lstStyle/>
          <a:p>
            <a:r>
              <a:rPr lang="es-ES" dirty="0"/>
              <a:t>Cliente</a:t>
            </a:r>
          </a:p>
          <a:p>
            <a:r>
              <a:rPr lang="es-ES" dirty="0"/>
              <a:t>Servidor de aplicaciones</a:t>
            </a:r>
          </a:p>
          <a:p>
            <a:r>
              <a:rPr lang="es-ES" dirty="0"/>
              <a:t>Servidor de datos</a:t>
            </a:r>
          </a:p>
        </p:txBody>
      </p:sp>
      <p:sp>
        <p:nvSpPr>
          <p:cNvPr id="10" name="Rectángulo 9"/>
          <p:cNvSpPr/>
          <p:nvPr/>
        </p:nvSpPr>
        <p:spPr>
          <a:xfrm>
            <a:off x="896131" y="4556778"/>
            <a:ext cx="7304653" cy="1477328"/>
          </a:xfrm>
          <a:prstGeom prst="rect">
            <a:avLst/>
          </a:prstGeom>
        </p:spPr>
        <p:txBody>
          <a:bodyPr wrap="square">
            <a:spAutoFit/>
          </a:bodyPr>
          <a:lstStyle/>
          <a:p>
            <a:r>
              <a:rPr lang="es-ES" dirty="0"/>
              <a:t>Modelo a nivel Software, la distribución en tres capas a menudo se refleja a nivel Hardware:</a:t>
            </a:r>
          </a:p>
          <a:p>
            <a:pPr marL="285750" indent="-285750">
              <a:buFont typeface="Arial" panose="020B0604020202020204" pitchFamily="34" charset="0"/>
              <a:buChar char="•"/>
            </a:pPr>
            <a:r>
              <a:rPr lang="es-ES" dirty="0"/>
              <a:t>Carga de trabajo de datos y lógica de las aplicaciones se concentra en los servidores, dejando a los clientes la GUI</a:t>
            </a:r>
          </a:p>
          <a:p>
            <a:pPr marL="285750" indent="-285750">
              <a:buFont typeface="Arial" panose="020B0604020202020204" pitchFamily="34" charset="0"/>
              <a:buChar char="•"/>
            </a:pPr>
            <a:r>
              <a:rPr lang="es-ES" dirty="0"/>
              <a:t>Escalabilidad. Control centralizado</a:t>
            </a:r>
          </a:p>
        </p:txBody>
      </p:sp>
    </p:spTree>
    <p:extLst>
      <p:ext uri="{BB962C8B-B14F-4D97-AF65-F5344CB8AC3E}">
        <p14:creationId xmlns:p14="http://schemas.microsoft.com/office/powerpoint/2010/main" val="4269188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Microsoft SQL Server Express (8)</a:t>
            </a:r>
          </a:p>
        </p:txBody>
      </p:sp>
      <p:pic>
        <p:nvPicPr>
          <p:cNvPr id="3" name="Imagen 2"/>
          <p:cNvPicPr>
            <a:picLocks noChangeAspect="1"/>
          </p:cNvPicPr>
          <p:nvPr/>
        </p:nvPicPr>
        <p:blipFill>
          <a:blip r:embed="rId2"/>
          <a:stretch>
            <a:fillRect/>
          </a:stretch>
        </p:blipFill>
        <p:spPr>
          <a:xfrm>
            <a:off x="951872" y="1323833"/>
            <a:ext cx="6838816" cy="5001146"/>
          </a:xfrm>
          <a:prstGeom prst="rect">
            <a:avLst/>
          </a:prstGeom>
        </p:spPr>
      </p:pic>
    </p:spTree>
    <p:extLst>
      <p:ext uri="{BB962C8B-B14F-4D97-AF65-F5344CB8AC3E}">
        <p14:creationId xmlns:p14="http://schemas.microsoft.com/office/powerpoint/2010/main" val="10110917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Inicio de </a:t>
            </a:r>
            <a:r>
              <a:rPr lang="es-ES" dirty="0" err="1"/>
              <a:t>SQLServer</a:t>
            </a:r>
            <a:r>
              <a:rPr lang="es-ES" dirty="0"/>
              <a:t> MS</a:t>
            </a:r>
            <a:br>
              <a:rPr lang="es-ES" dirty="0"/>
            </a:br>
            <a:r>
              <a:rPr lang="es-ES" sz="3200" dirty="0"/>
              <a:t>(Management Studio)</a:t>
            </a:r>
          </a:p>
        </p:txBody>
      </p:sp>
      <p:pic>
        <p:nvPicPr>
          <p:cNvPr id="3" name="Imagen 2"/>
          <p:cNvPicPr>
            <a:picLocks noChangeAspect="1"/>
          </p:cNvPicPr>
          <p:nvPr/>
        </p:nvPicPr>
        <p:blipFill>
          <a:blip r:embed="rId2"/>
          <a:stretch>
            <a:fillRect/>
          </a:stretch>
        </p:blipFill>
        <p:spPr>
          <a:xfrm>
            <a:off x="1576636" y="1980935"/>
            <a:ext cx="3985812" cy="2618537"/>
          </a:xfrm>
          <a:prstGeom prst="rect">
            <a:avLst/>
          </a:prstGeom>
        </p:spPr>
      </p:pic>
      <p:pic>
        <p:nvPicPr>
          <p:cNvPr id="4" name="Imagen 3"/>
          <p:cNvPicPr>
            <a:picLocks noChangeAspect="1"/>
          </p:cNvPicPr>
          <p:nvPr/>
        </p:nvPicPr>
        <p:blipFill>
          <a:blip r:embed="rId3"/>
          <a:stretch>
            <a:fillRect/>
          </a:stretch>
        </p:blipFill>
        <p:spPr>
          <a:xfrm>
            <a:off x="4153684" y="3290203"/>
            <a:ext cx="4067175" cy="3067050"/>
          </a:xfrm>
          <a:prstGeom prst="rect">
            <a:avLst/>
          </a:prstGeom>
        </p:spPr>
      </p:pic>
      <p:sp>
        <p:nvSpPr>
          <p:cNvPr id="5" name="CuadroTexto 4"/>
          <p:cNvSpPr txBox="1"/>
          <p:nvPr/>
        </p:nvSpPr>
        <p:spPr>
          <a:xfrm>
            <a:off x="817512" y="4079250"/>
            <a:ext cx="3194148"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s-ES" dirty="0">
                <a:solidFill>
                  <a:prstClr val="white"/>
                </a:solidFill>
              </a:rPr>
              <a:t>El inicio corresponde a una cuenta Windows, al haber instalado únicamente la autenticación Windows. Se utilizan las credenciales de la cuenta en curso</a:t>
            </a:r>
          </a:p>
        </p:txBody>
      </p:sp>
    </p:spTree>
    <p:extLst>
      <p:ext uri="{BB962C8B-B14F-4D97-AF65-F5344CB8AC3E}">
        <p14:creationId xmlns:p14="http://schemas.microsoft.com/office/powerpoint/2010/main" val="3620293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a:t>Management Studio</a:t>
            </a:r>
          </a:p>
        </p:txBody>
      </p:sp>
      <p:pic>
        <p:nvPicPr>
          <p:cNvPr id="3" name="Imagen 2"/>
          <p:cNvPicPr>
            <a:picLocks noChangeAspect="1"/>
          </p:cNvPicPr>
          <p:nvPr/>
        </p:nvPicPr>
        <p:blipFill>
          <a:blip r:embed="rId2"/>
          <a:stretch>
            <a:fillRect/>
          </a:stretch>
        </p:blipFill>
        <p:spPr>
          <a:xfrm>
            <a:off x="1559853" y="1591404"/>
            <a:ext cx="6024294" cy="4669548"/>
          </a:xfrm>
          <a:prstGeom prst="rect">
            <a:avLst/>
          </a:prstGeom>
        </p:spPr>
      </p:pic>
    </p:spTree>
    <p:extLst>
      <p:ext uri="{BB962C8B-B14F-4D97-AF65-F5344CB8AC3E}">
        <p14:creationId xmlns:p14="http://schemas.microsoft.com/office/powerpoint/2010/main" val="1298452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1535" y="417724"/>
            <a:ext cx="5141085" cy="884125"/>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Ejercicio ().</a:t>
            </a:r>
          </a:p>
        </p:txBody>
      </p:sp>
      <p:sp>
        <p:nvSpPr>
          <p:cNvPr id="3" name="CuadroTexto 2"/>
          <p:cNvSpPr txBox="1"/>
          <p:nvPr/>
        </p:nvSpPr>
        <p:spPr>
          <a:xfrm>
            <a:off x="1196048" y="1719574"/>
            <a:ext cx="7097945" cy="1477328"/>
          </a:xfrm>
          <a:prstGeom prst="rect">
            <a:avLst/>
          </a:prstGeom>
          <a:noFill/>
        </p:spPr>
        <p:txBody>
          <a:bodyPr wrap="square" rtlCol="0">
            <a:spAutoFit/>
          </a:bodyPr>
          <a:lstStyle/>
          <a:p>
            <a:r>
              <a:rPr lang="es-ES" b="1" dirty="0">
                <a:solidFill>
                  <a:prstClr val="black"/>
                </a:solidFill>
              </a:rPr>
              <a:t>Instalar SQL Server</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Instalar SQL Server en una MV seleccionando la instalación completa; incluir los usuarios Windows necesarios para un acceso remoto</a:t>
            </a:r>
          </a:p>
          <a:p>
            <a:pPr marL="285750" indent="-285750">
              <a:buFont typeface="Arial" panose="020B0604020202020204" pitchFamily="34" charset="0"/>
              <a:buChar char="•"/>
            </a:pPr>
            <a:r>
              <a:rPr lang="es-ES" dirty="0">
                <a:solidFill>
                  <a:prstClr val="black"/>
                </a:solidFill>
              </a:rPr>
              <a:t>Comprobar su correcto funcionamiento desde el interfaz gráfico</a:t>
            </a:r>
          </a:p>
          <a:p>
            <a:pPr marL="285750" indent="-285750">
              <a:buFont typeface="Arial" panose="020B0604020202020204" pitchFamily="34" charset="0"/>
              <a:buChar char="•"/>
            </a:pPr>
            <a:r>
              <a:rPr lang="es-ES" dirty="0">
                <a:solidFill>
                  <a:prstClr val="black"/>
                </a:solidFill>
              </a:rPr>
              <a:t>Acceder desde el cliente ya instalado en la máquina física</a:t>
            </a:r>
          </a:p>
        </p:txBody>
      </p:sp>
      <p:grpSp>
        <p:nvGrpSpPr>
          <p:cNvPr id="7" name="Grupo 6"/>
          <p:cNvGrpSpPr/>
          <p:nvPr/>
        </p:nvGrpSpPr>
        <p:grpSpPr>
          <a:xfrm>
            <a:off x="0" y="0"/>
            <a:ext cx="2073499" cy="6858000"/>
            <a:chOff x="0" y="0"/>
            <a:chExt cx="2073499" cy="6858000"/>
          </a:xfrm>
        </p:grpSpPr>
        <p:sp>
          <p:nvSpPr>
            <p:cNvPr id="8" name="Rectángulo 7"/>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9" name="Pentágono 8"/>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pic>
        <p:nvPicPr>
          <p:cNvPr id="10" name="Picture 2" descr="http://1.bp.blogspot.com/--UnKLSVVX38/UebM_xMUOPI/AAAAAAAAAGg/NvSjNcoKmvI/s1600/sqlserver.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6621" y="3958305"/>
            <a:ext cx="7328067" cy="269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01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Lenguaje SQL</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p:cNvSpPr txBox="1"/>
          <p:nvPr/>
        </p:nvSpPr>
        <p:spPr>
          <a:xfrm>
            <a:off x="634833" y="1650316"/>
            <a:ext cx="3408177" cy="646331"/>
          </a:xfrm>
          <a:prstGeom prst="rect">
            <a:avLst/>
          </a:prstGeom>
          <a:noFill/>
        </p:spPr>
        <p:txBody>
          <a:bodyPr wrap="none" rtlCol="0">
            <a:spAutoFit/>
          </a:bodyPr>
          <a:lstStyle/>
          <a:p>
            <a:r>
              <a:rPr lang="es-ES" b="1" dirty="0"/>
              <a:t>Lenguaje de consulta estructurados</a:t>
            </a:r>
          </a:p>
          <a:p>
            <a:r>
              <a:rPr lang="es-ES" dirty="0"/>
              <a:t> (</a:t>
            </a:r>
            <a:r>
              <a:rPr lang="en-US" i="1" dirty="0"/>
              <a:t>structured query language</a:t>
            </a:r>
            <a:r>
              <a:rPr lang="es-ES" dirty="0"/>
              <a:t>, SQL)</a:t>
            </a:r>
          </a:p>
        </p:txBody>
      </p:sp>
      <p:sp>
        <p:nvSpPr>
          <p:cNvPr id="39" name="Rectángulo 38"/>
          <p:cNvSpPr/>
          <p:nvPr/>
        </p:nvSpPr>
        <p:spPr>
          <a:xfrm>
            <a:off x="1348127" y="2500796"/>
            <a:ext cx="4460246" cy="646331"/>
          </a:xfrm>
          <a:prstGeom prst="rect">
            <a:avLst/>
          </a:prstGeom>
        </p:spPr>
        <p:txBody>
          <a:bodyPr wrap="square">
            <a:spAutoFit/>
          </a:bodyPr>
          <a:lstStyle/>
          <a:p>
            <a:pPr marL="285750" indent="-285750">
              <a:buFont typeface="Wingdings" panose="05000000000000000000" pitchFamily="2" charset="2"/>
              <a:buChar char="ü"/>
            </a:pPr>
            <a:r>
              <a:rPr lang="es-ES" b="1" dirty="0"/>
              <a:t>lenguaje declarativo</a:t>
            </a:r>
            <a:r>
              <a:rPr lang="es-ES" dirty="0"/>
              <a:t>, con una construcción sintáctica inspirada en el lenguaje humano</a:t>
            </a:r>
          </a:p>
        </p:txBody>
      </p:sp>
      <p:sp>
        <p:nvSpPr>
          <p:cNvPr id="40" name="Rectángulo 39"/>
          <p:cNvSpPr/>
          <p:nvPr/>
        </p:nvSpPr>
        <p:spPr>
          <a:xfrm>
            <a:off x="659635" y="4754279"/>
            <a:ext cx="3383375" cy="923330"/>
          </a:xfrm>
          <a:prstGeom prst="rect">
            <a:avLst/>
          </a:prstGeom>
        </p:spPr>
        <p:txBody>
          <a:bodyPr wrap="square">
            <a:spAutoFit/>
          </a:bodyPr>
          <a:lstStyle/>
          <a:p>
            <a:r>
              <a:rPr lang="es-ES" dirty="0"/>
              <a:t>Permite el acceso a bases de datos relacionales para especificar diversos tipos de operaciones </a:t>
            </a:r>
          </a:p>
        </p:txBody>
      </p:sp>
      <p:sp>
        <p:nvSpPr>
          <p:cNvPr id="41" name="Rectángulo 40"/>
          <p:cNvSpPr/>
          <p:nvPr/>
        </p:nvSpPr>
        <p:spPr>
          <a:xfrm>
            <a:off x="1348126" y="3262102"/>
            <a:ext cx="4460248" cy="646331"/>
          </a:xfrm>
          <a:prstGeom prst="rect">
            <a:avLst/>
          </a:prstGeom>
        </p:spPr>
        <p:txBody>
          <a:bodyPr wrap="square">
            <a:spAutoFit/>
          </a:bodyPr>
          <a:lstStyle/>
          <a:p>
            <a:pPr marL="285750" indent="-285750">
              <a:buFont typeface="Wingdings" panose="05000000000000000000" pitchFamily="2" charset="2"/>
              <a:buChar char="ü"/>
            </a:pPr>
            <a:r>
              <a:rPr lang="es-ES" dirty="0"/>
              <a:t>diseñado específicamente para el manejo del </a:t>
            </a:r>
            <a:r>
              <a:rPr lang="es-ES" b="1" dirty="0"/>
              <a:t>álgebra y el cálculo relacional</a:t>
            </a:r>
          </a:p>
        </p:txBody>
      </p:sp>
      <p:sp>
        <p:nvSpPr>
          <p:cNvPr id="42" name="Rectángulo 41"/>
          <p:cNvSpPr/>
          <p:nvPr/>
        </p:nvSpPr>
        <p:spPr>
          <a:xfrm>
            <a:off x="4791963" y="5237970"/>
            <a:ext cx="3154301" cy="923330"/>
          </a:xfrm>
          <a:prstGeom prst="rect">
            <a:avLst/>
          </a:prstGeom>
        </p:spPr>
        <p:txBody>
          <a:bodyPr wrap="square">
            <a:spAutoFit/>
          </a:bodyPr>
          <a:lstStyle/>
          <a:p>
            <a:r>
              <a:rPr lang="es-ES" dirty="0"/>
              <a:t>Realizar consultas “sencillas” para recuperar información de interés</a:t>
            </a:r>
          </a:p>
        </p:txBody>
      </p:sp>
      <p:sp>
        <p:nvSpPr>
          <p:cNvPr id="43" name="Rectángulo 42"/>
          <p:cNvSpPr/>
          <p:nvPr/>
        </p:nvSpPr>
        <p:spPr>
          <a:xfrm>
            <a:off x="4791963" y="4250036"/>
            <a:ext cx="2815300" cy="646331"/>
          </a:xfrm>
          <a:prstGeom prst="rect">
            <a:avLst/>
          </a:prstGeom>
        </p:spPr>
        <p:txBody>
          <a:bodyPr wrap="square">
            <a:spAutoFit/>
          </a:bodyPr>
          <a:lstStyle/>
          <a:p>
            <a:r>
              <a:rPr lang="es-ES" dirty="0"/>
              <a:t>Definir y hacer cambios en las bases de datos</a:t>
            </a:r>
          </a:p>
        </p:txBody>
      </p:sp>
      <p:sp>
        <p:nvSpPr>
          <p:cNvPr id="44" name="CuadroTexto 43"/>
          <p:cNvSpPr txBox="1"/>
          <p:nvPr/>
        </p:nvSpPr>
        <p:spPr>
          <a:xfrm>
            <a:off x="6892193" y="2505381"/>
            <a:ext cx="1054071" cy="646331"/>
          </a:xfrm>
          <a:prstGeom prst="rect">
            <a:avLst/>
          </a:prstGeom>
          <a:noFill/>
        </p:spPr>
        <p:txBody>
          <a:bodyPr wrap="none" rtlCol="0">
            <a:spAutoFit/>
          </a:bodyPr>
          <a:lstStyle/>
          <a:p>
            <a:r>
              <a:rPr lang="es-ES" dirty="0"/>
              <a:t>Sencillo y</a:t>
            </a:r>
          </a:p>
          <a:p>
            <a:r>
              <a:rPr lang="es-ES" dirty="0"/>
              <a:t> concreto</a:t>
            </a:r>
          </a:p>
        </p:txBody>
      </p:sp>
      <p:cxnSp>
        <p:nvCxnSpPr>
          <p:cNvPr id="46" name="Conector recto de flecha 45"/>
          <p:cNvCxnSpPr>
            <a:stCxn id="39" idx="3"/>
            <a:endCxn id="44" idx="1"/>
          </p:cNvCxnSpPr>
          <p:nvPr/>
        </p:nvCxnSpPr>
        <p:spPr>
          <a:xfrm>
            <a:off x="5808373" y="2823962"/>
            <a:ext cx="1083820" cy="4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CuadroTexto 47"/>
          <p:cNvSpPr txBox="1"/>
          <p:nvPr/>
        </p:nvSpPr>
        <p:spPr>
          <a:xfrm>
            <a:off x="6795906" y="3262101"/>
            <a:ext cx="1365160" cy="646331"/>
          </a:xfrm>
          <a:prstGeom prst="rect">
            <a:avLst/>
          </a:prstGeom>
          <a:noFill/>
        </p:spPr>
        <p:txBody>
          <a:bodyPr wrap="square" rtlCol="0">
            <a:spAutoFit/>
          </a:bodyPr>
          <a:lstStyle/>
          <a:p>
            <a:r>
              <a:rPr lang="es-ES" dirty="0"/>
              <a:t>Abstracto y complejo</a:t>
            </a:r>
          </a:p>
        </p:txBody>
      </p:sp>
      <p:cxnSp>
        <p:nvCxnSpPr>
          <p:cNvPr id="50" name="Conector recto de flecha 49"/>
          <p:cNvCxnSpPr>
            <a:stCxn id="41" idx="3"/>
            <a:endCxn id="48" idx="1"/>
          </p:cNvCxnSpPr>
          <p:nvPr/>
        </p:nvCxnSpPr>
        <p:spPr>
          <a:xfrm flipV="1">
            <a:off x="5808374" y="3585267"/>
            <a:ext cx="987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Abrir llave 51"/>
          <p:cNvSpPr/>
          <p:nvPr/>
        </p:nvSpPr>
        <p:spPr>
          <a:xfrm>
            <a:off x="4353059" y="4404575"/>
            <a:ext cx="321972" cy="16227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6207488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Elementos del Lenguaje SQL</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757505" y="2272300"/>
            <a:ext cx="3525644" cy="646331"/>
          </a:xfrm>
          <a:prstGeom prst="rect">
            <a:avLst/>
          </a:prstGeom>
          <a:noFill/>
        </p:spPr>
        <p:txBody>
          <a:bodyPr wrap="square" rtlCol="0">
            <a:spAutoFit/>
          </a:bodyPr>
          <a:lstStyle/>
          <a:p>
            <a:r>
              <a:rPr lang="es-ES" dirty="0"/>
              <a:t> lenguaje de definición de datos</a:t>
            </a:r>
            <a:br>
              <a:rPr lang="es-ES" dirty="0"/>
            </a:br>
            <a:r>
              <a:rPr lang="es-ES" dirty="0"/>
              <a:t>(</a:t>
            </a:r>
            <a:r>
              <a:rPr lang="es-ES" i="1" dirty="0"/>
              <a:t>Data </a:t>
            </a:r>
            <a:r>
              <a:rPr lang="es-ES" i="1" dirty="0" err="1"/>
              <a:t>Definition</a:t>
            </a:r>
            <a:r>
              <a:rPr lang="es-ES" i="1" dirty="0"/>
              <a:t> </a:t>
            </a:r>
            <a:r>
              <a:rPr lang="es-ES" i="1" dirty="0" err="1"/>
              <a:t>Language</a:t>
            </a:r>
            <a:r>
              <a:rPr lang="es-ES" dirty="0"/>
              <a:t>, o </a:t>
            </a:r>
            <a:r>
              <a:rPr lang="es-ES" i="1" dirty="0"/>
              <a:t>DDL</a:t>
            </a:r>
            <a:r>
              <a:rPr lang="es-ES" dirty="0"/>
              <a:t>),</a:t>
            </a:r>
          </a:p>
        </p:txBody>
      </p:sp>
      <p:sp>
        <p:nvSpPr>
          <p:cNvPr id="4" name="CuadroTexto 3"/>
          <p:cNvSpPr txBox="1"/>
          <p:nvPr/>
        </p:nvSpPr>
        <p:spPr>
          <a:xfrm>
            <a:off x="6283855" y="2000483"/>
            <a:ext cx="1323420" cy="1200329"/>
          </a:xfrm>
          <a:prstGeom prst="rect">
            <a:avLst/>
          </a:prstGeom>
          <a:noFill/>
        </p:spPr>
        <p:txBody>
          <a:bodyPr wrap="square" rtlCol="0">
            <a:spAutoFit/>
          </a:bodyPr>
          <a:lstStyle/>
          <a:p>
            <a:r>
              <a:rPr lang="es-ES" dirty="0"/>
              <a:t>CREATE</a:t>
            </a:r>
          </a:p>
          <a:p>
            <a:r>
              <a:rPr lang="es-ES" dirty="0"/>
              <a:t>ALTER</a:t>
            </a:r>
          </a:p>
          <a:p>
            <a:r>
              <a:rPr lang="es-ES" dirty="0"/>
              <a:t>DROP</a:t>
            </a:r>
          </a:p>
          <a:p>
            <a:r>
              <a:rPr lang="es-ES" dirty="0"/>
              <a:t>TRUNCATE</a:t>
            </a:r>
          </a:p>
        </p:txBody>
      </p:sp>
      <p:sp>
        <p:nvSpPr>
          <p:cNvPr id="7" name="CuadroTexto 6"/>
          <p:cNvSpPr txBox="1"/>
          <p:nvPr/>
        </p:nvSpPr>
        <p:spPr>
          <a:xfrm>
            <a:off x="757505" y="3585383"/>
            <a:ext cx="3748206" cy="646331"/>
          </a:xfrm>
          <a:prstGeom prst="rect">
            <a:avLst/>
          </a:prstGeom>
          <a:noFill/>
        </p:spPr>
        <p:txBody>
          <a:bodyPr wrap="none" rtlCol="0">
            <a:spAutoFit/>
          </a:bodyPr>
          <a:lstStyle/>
          <a:p>
            <a:r>
              <a:rPr lang="es-ES" dirty="0"/>
              <a:t> lenguaje de manipulación de datos</a:t>
            </a:r>
            <a:br>
              <a:rPr lang="es-ES" dirty="0"/>
            </a:br>
            <a:r>
              <a:rPr lang="es-ES" dirty="0"/>
              <a:t>(Data </a:t>
            </a:r>
            <a:r>
              <a:rPr lang="es-ES" dirty="0" err="1"/>
              <a:t>Manipulation</a:t>
            </a:r>
            <a:r>
              <a:rPr lang="es-ES" dirty="0"/>
              <a:t> </a:t>
            </a:r>
            <a:r>
              <a:rPr lang="es-ES" dirty="0" err="1"/>
              <a:t>Language</a:t>
            </a:r>
            <a:r>
              <a:rPr lang="es-ES" dirty="0"/>
              <a:t>, o DML)</a:t>
            </a:r>
          </a:p>
        </p:txBody>
      </p:sp>
      <p:sp>
        <p:nvSpPr>
          <p:cNvPr id="8" name="CuadroTexto 7"/>
          <p:cNvSpPr txBox="1"/>
          <p:nvPr/>
        </p:nvSpPr>
        <p:spPr>
          <a:xfrm>
            <a:off x="6283855" y="3446883"/>
            <a:ext cx="1221051" cy="923330"/>
          </a:xfrm>
          <a:prstGeom prst="rect">
            <a:avLst/>
          </a:prstGeom>
          <a:noFill/>
        </p:spPr>
        <p:txBody>
          <a:bodyPr wrap="square" rtlCol="0">
            <a:spAutoFit/>
          </a:bodyPr>
          <a:lstStyle/>
          <a:p>
            <a:r>
              <a:rPr lang="es-ES" dirty="0"/>
              <a:t>INSERT</a:t>
            </a:r>
          </a:p>
          <a:p>
            <a:r>
              <a:rPr lang="es-ES" dirty="0"/>
              <a:t>UPDATE</a:t>
            </a:r>
          </a:p>
          <a:p>
            <a:r>
              <a:rPr lang="es-ES" dirty="0"/>
              <a:t>DELETE</a:t>
            </a:r>
          </a:p>
        </p:txBody>
      </p:sp>
      <p:sp>
        <p:nvSpPr>
          <p:cNvPr id="9" name="CuadroTexto 8"/>
          <p:cNvSpPr txBox="1"/>
          <p:nvPr/>
        </p:nvSpPr>
        <p:spPr>
          <a:xfrm>
            <a:off x="860537" y="4830612"/>
            <a:ext cx="2987806" cy="369332"/>
          </a:xfrm>
          <a:prstGeom prst="rect">
            <a:avLst/>
          </a:prstGeom>
          <a:noFill/>
        </p:spPr>
        <p:txBody>
          <a:bodyPr wrap="none" rtlCol="0">
            <a:spAutoFit/>
          </a:bodyPr>
          <a:lstStyle/>
          <a:p>
            <a:r>
              <a:rPr lang="es-ES" dirty="0"/>
              <a:t>Lenguaje de consulta de datos</a:t>
            </a:r>
          </a:p>
        </p:txBody>
      </p:sp>
      <p:sp>
        <p:nvSpPr>
          <p:cNvPr id="10" name="CuadroTexto 9"/>
          <p:cNvSpPr txBox="1"/>
          <p:nvPr/>
        </p:nvSpPr>
        <p:spPr>
          <a:xfrm>
            <a:off x="6283855" y="4830612"/>
            <a:ext cx="932794" cy="369332"/>
          </a:xfrm>
          <a:prstGeom prst="rect">
            <a:avLst/>
          </a:prstGeom>
          <a:noFill/>
        </p:spPr>
        <p:txBody>
          <a:bodyPr wrap="square" rtlCol="0">
            <a:spAutoFit/>
          </a:bodyPr>
          <a:lstStyle/>
          <a:p>
            <a:r>
              <a:rPr lang="es-ES" dirty="0"/>
              <a:t>SELECT</a:t>
            </a:r>
          </a:p>
        </p:txBody>
      </p:sp>
      <p:cxnSp>
        <p:nvCxnSpPr>
          <p:cNvPr id="12" name="Conector recto de flecha 11"/>
          <p:cNvCxnSpPr>
            <a:stCxn id="3" idx="3"/>
            <a:endCxn id="4" idx="1"/>
          </p:cNvCxnSpPr>
          <p:nvPr/>
        </p:nvCxnSpPr>
        <p:spPr>
          <a:xfrm>
            <a:off x="4283149" y="2595466"/>
            <a:ext cx="2000706" cy="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7" idx="3"/>
            <a:endCxn id="8" idx="1"/>
          </p:cNvCxnSpPr>
          <p:nvPr/>
        </p:nvCxnSpPr>
        <p:spPr>
          <a:xfrm flipV="1">
            <a:off x="4505711" y="3908548"/>
            <a:ext cx="17781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9" idx="3"/>
            <a:endCxn id="10" idx="1"/>
          </p:cNvCxnSpPr>
          <p:nvPr/>
        </p:nvCxnSpPr>
        <p:spPr>
          <a:xfrm>
            <a:off x="3848343" y="5015278"/>
            <a:ext cx="2435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642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2514819" y="3271244"/>
            <a:ext cx="2207946" cy="923330"/>
          </a:xfrm>
          <a:prstGeom prst="rect">
            <a:avLst/>
          </a:prstGeom>
        </p:spPr>
        <p:txBody>
          <a:bodyPr wrap="square">
            <a:spAutoFit/>
          </a:bodyPr>
          <a:lstStyle/>
          <a:p>
            <a:r>
              <a:rPr lang="en-US" dirty="0"/>
              <a:t>FLOAT (M,D)</a:t>
            </a:r>
          </a:p>
          <a:p>
            <a:r>
              <a:rPr lang="en-US" dirty="0"/>
              <a:t>DOUBLE (M,D)</a:t>
            </a:r>
          </a:p>
          <a:p>
            <a:r>
              <a:rPr lang="en-US" dirty="0"/>
              <a:t>DECIMAL (M,D)</a:t>
            </a:r>
            <a:endParaRPr lang="es-ES" dirty="0"/>
          </a:p>
        </p:txBody>
      </p:sp>
      <p:sp>
        <p:nvSpPr>
          <p:cNvPr id="6" name="Rectángulo 5"/>
          <p:cNvSpPr/>
          <p:nvPr/>
        </p:nvSpPr>
        <p:spPr>
          <a:xfrm>
            <a:off x="2514819" y="1674215"/>
            <a:ext cx="2439766" cy="1477328"/>
          </a:xfrm>
          <a:prstGeom prst="rect">
            <a:avLst/>
          </a:prstGeom>
        </p:spPr>
        <p:txBody>
          <a:bodyPr wrap="square">
            <a:spAutoFit/>
          </a:bodyPr>
          <a:lstStyle/>
          <a:p>
            <a:r>
              <a:rPr lang="en-US" dirty="0"/>
              <a:t>TINYINT (BIT, BOOLEAN)</a:t>
            </a:r>
          </a:p>
          <a:p>
            <a:r>
              <a:rPr lang="en-US" dirty="0"/>
              <a:t>SMALLINT</a:t>
            </a:r>
          </a:p>
          <a:p>
            <a:r>
              <a:rPr lang="en-US" dirty="0"/>
              <a:t>MEDIUMINT</a:t>
            </a:r>
          </a:p>
          <a:p>
            <a:r>
              <a:rPr lang="en-US" dirty="0"/>
              <a:t>INT (INTEGER)</a:t>
            </a:r>
          </a:p>
          <a:p>
            <a:r>
              <a:rPr lang="en-US" dirty="0"/>
              <a:t>BIGINT</a:t>
            </a:r>
          </a:p>
        </p:txBody>
      </p:sp>
      <p:sp>
        <p:nvSpPr>
          <p:cNvPr id="22" name="Rectángulo 21"/>
          <p:cNvSpPr/>
          <p:nvPr/>
        </p:nvSpPr>
        <p:spPr>
          <a:xfrm>
            <a:off x="649822" y="2765128"/>
            <a:ext cx="1185902" cy="369332"/>
          </a:xfrm>
          <a:prstGeom prst="rect">
            <a:avLst/>
          </a:prstGeom>
        </p:spPr>
        <p:txBody>
          <a:bodyPr wrap="none">
            <a:spAutoFit/>
          </a:bodyPr>
          <a:lstStyle/>
          <a:p>
            <a:r>
              <a:rPr lang="en-US" dirty="0" err="1"/>
              <a:t>Númericos</a:t>
            </a:r>
            <a:endParaRPr lang="en-US" dirty="0"/>
          </a:p>
        </p:txBody>
      </p:sp>
      <p:sp>
        <p:nvSpPr>
          <p:cNvPr id="41" name="Rectángulo 40"/>
          <p:cNvSpPr/>
          <p:nvPr/>
        </p:nvSpPr>
        <p:spPr>
          <a:xfrm>
            <a:off x="2515989" y="4533364"/>
            <a:ext cx="1468972" cy="1477328"/>
          </a:xfrm>
          <a:prstGeom prst="rect">
            <a:avLst/>
          </a:prstGeom>
        </p:spPr>
        <p:txBody>
          <a:bodyPr wrap="square">
            <a:spAutoFit/>
          </a:bodyPr>
          <a:lstStyle/>
          <a:p>
            <a:r>
              <a:rPr lang="en-US" dirty="0"/>
              <a:t>DATE</a:t>
            </a:r>
          </a:p>
          <a:p>
            <a:r>
              <a:rPr lang="en-US" dirty="0"/>
              <a:t>TIME</a:t>
            </a:r>
          </a:p>
          <a:p>
            <a:r>
              <a:rPr lang="en-US" dirty="0"/>
              <a:t>DATETIME</a:t>
            </a:r>
          </a:p>
          <a:p>
            <a:r>
              <a:rPr lang="en-US" dirty="0"/>
              <a:t>TIMESTAMP</a:t>
            </a:r>
          </a:p>
          <a:p>
            <a:r>
              <a:rPr lang="en-US" dirty="0"/>
              <a:t>YEAR</a:t>
            </a:r>
            <a:endParaRPr lang="es-ES" dirty="0"/>
          </a:p>
        </p:txBody>
      </p:sp>
      <p:sp>
        <p:nvSpPr>
          <p:cNvPr id="42" name="CuadroTexto 41"/>
          <p:cNvSpPr txBox="1"/>
          <p:nvPr/>
        </p:nvSpPr>
        <p:spPr>
          <a:xfrm>
            <a:off x="706485" y="5087362"/>
            <a:ext cx="993862" cy="369332"/>
          </a:xfrm>
          <a:prstGeom prst="rect">
            <a:avLst/>
          </a:prstGeom>
          <a:noFill/>
        </p:spPr>
        <p:txBody>
          <a:bodyPr wrap="none" rtlCol="0">
            <a:spAutoFit/>
          </a:bodyPr>
          <a:lstStyle/>
          <a:p>
            <a:r>
              <a:rPr lang="es-ES" dirty="0"/>
              <a:t>De fecha</a:t>
            </a:r>
          </a:p>
        </p:txBody>
      </p:sp>
      <p:sp>
        <p:nvSpPr>
          <p:cNvPr id="44" name="Rectángulo 43"/>
          <p:cNvSpPr/>
          <p:nvPr/>
        </p:nvSpPr>
        <p:spPr>
          <a:xfrm>
            <a:off x="6803784" y="2298941"/>
            <a:ext cx="1732208" cy="3139321"/>
          </a:xfrm>
          <a:prstGeom prst="rect">
            <a:avLst/>
          </a:prstGeom>
        </p:spPr>
        <p:txBody>
          <a:bodyPr wrap="square">
            <a:spAutoFit/>
          </a:bodyPr>
          <a:lstStyle/>
          <a:p>
            <a:r>
              <a:rPr lang="es-ES" dirty="0"/>
              <a:t>CHAR</a:t>
            </a:r>
          </a:p>
          <a:p>
            <a:r>
              <a:rPr lang="es-ES" dirty="0"/>
              <a:t>VARCHAR</a:t>
            </a:r>
          </a:p>
          <a:p>
            <a:r>
              <a:rPr lang="es-ES" dirty="0"/>
              <a:t>TINYTEXT</a:t>
            </a:r>
          </a:p>
          <a:p>
            <a:r>
              <a:rPr lang="es-ES" dirty="0"/>
              <a:t>TEXT</a:t>
            </a:r>
          </a:p>
          <a:p>
            <a:r>
              <a:rPr lang="es-ES" dirty="0"/>
              <a:t>BLOB</a:t>
            </a:r>
          </a:p>
          <a:p>
            <a:r>
              <a:rPr lang="es-ES" dirty="0"/>
              <a:t>MEDIUMTEXT</a:t>
            </a:r>
          </a:p>
          <a:p>
            <a:r>
              <a:rPr lang="es-ES" dirty="0"/>
              <a:t>LONGTEXT</a:t>
            </a:r>
          </a:p>
          <a:p>
            <a:r>
              <a:rPr lang="es-ES" dirty="0"/>
              <a:t>BINARY</a:t>
            </a:r>
          </a:p>
          <a:p>
            <a:r>
              <a:rPr lang="es-ES" dirty="0"/>
              <a:t>VARBINARY</a:t>
            </a:r>
          </a:p>
          <a:p>
            <a:r>
              <a:rPr lang="es-ES" dirty="0"/>
              <a:t>ENUM</a:t>
            </a:r>
          </a:p>
          <a:p>
            <a:r>
              <a:rPr lang="es-ES" dirty="0"/>
              <a:t>SET</a:t>
            </a:r>
          </a:p>
        </p:txBody>
      </p:sp>
      <p:sp>
        <p:nvSpPr>
          <p:cNvPr id="45" name="CuadroTexto 44"/>
          <p:cNvSpPr txBox="1"/>
          <p:nvPr/>
        </p:nvSpPr>
        <p:spPr>
          <a:xfrm>
            <a:off x="4800603" y="3683935"/>
            <a:ext cx="1186543" cy="369332"/>
          </a:xfrm>
          <a:prstGeom prst="rect">
            <a:avLst/>
          </a:prstGeom>
          <a:noFill/>
        </p:spPr>
        <p:txBody>
          <a:bodyPr wrap="none" rtlCol="0">
            <a:spAutoFit/>
          </a:bodyPr>
          <a:lstStyle/>
          <a:p>
            <a:r>
              <a:rPr lang="es-ES" dirty="0"/>
              <a:t>De Cadena</a:t>
            </a:r>
          </a:p>
        </p:txBody>
      </p:sp>
      <p:cxnSp>
        <p:nvCxnSpPr>
          <p:cNvPr id="47" name="Conector recto de flecha 46"/>
          <p:cNvCxnSpPr>
            <a:stCxn id="22" idx="3"/>
            <a:endCxn id="6" idx="1"/>
          </p:cNvCxnSpPr>
          <p:nvPr/>
        </p:nvCxnSpPr>
        <p:spPr>
          <a:xfrm flipV="1">
            <a:off x="1835724" y="2412879"/>
            <a:ext cx="679095" cy="536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a:stCxn id="22" idx="3"/>
            <a:endCxn id="5" idx="1"/>
          </p:cNvCxnSpPr>
          <p:nvPr/>
        </p:nvCxnSpPr>
        <p:spPr>
          <a:xfrm>
            <a:off x="1835724" y="2949794"/>
            <a:ext cx="679095" cy="78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a:endCxn id="41" idx="1"/>
          </p:cNvCxnSpPr>
          <p:nvPr/>
        </p:nvCxnSpPr>
        <p:spPr>
          <a:xfrm>
            <a:off x="1835724" y="5272028"/>
            <a:ext cx="680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stCxn id="45" idx="3"/>
            <a:endCxn id="44" idx="1"/>
          </p:cNvCxnSpPr>
          <p:nvPr/>
        </p:nvCxnSpPr>
        <p:spPr>
          <a:xfrm>
            <a:off x="5987146" y="3868601"/>
            <a:ext cx="8166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66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1037737"/>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 números enteros</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26256" y="4572375"/>
            <a:ext cx="1957587" cy="646331"/>
          </a:xfrm>
          <a:prstGeom prst="rect">
            <a:avLst/>
          </a:prstGeom>
        </p:spPr>
        <p:txBody>
          <a:bodyPr wrap="square">
            <a:spAutoFit/>
          </a:bodyPr>
          <a:lstStyle/>
          <a:p>
            <a:r>
              <a:rPr lang="en-US" sz="2000" dirty="0">
                <a:solidFill>
                  <a:srgbClr val="4A7598"/>
                </a:solidFill>
              </a:rPr>
              <a:t>INT (n)</a:t>
            </a:r>
            <a:br>
              <a:rPr lang="en-US" sz="2000" dirty="0">
                <a:solidFill>
                  <a:srgbClr val="4A7598"/>
                </a:solidFill>
              </a:rPr>
            </a:br>
            <a:r>
              <a:rPr lang="en-US" sz="1600" dirty="0"/>
              <a:t>(INTEGER): 32 bits</a:t>
            </a:r>
          </a:p>
        </p:txBody>
      </p:sp>
      <p:sp>
        <p:nvSpPr>
          <p:cNvPr id="11" name="CuadroTexto 10"/>
          <p:cNvSpPr txBox="1"/>
          <p:nvPr/>
        </p:nvSpPr>
        <p:spPr>
          <a:xfrm>
            <a:off x="3985350" y="4433875"/>
            <a:ext cx="4704624" cy="923330"/>
          </a:xfrm>
          <a:prstGeom prst="rect">
            <a:avLst/>
          </a:prstGeom>
          <a:noFill/>
        </p:spPr>
        <p:txBody>
          <a:bodyPr wrap="square" rtlCol="0">
            <a:spAutoFit/>
          </a:bodyPr>
          <a:lstStyle/>
          <a:p>
            <a:r>
              <a:rPr lang="es-ES" dirty="0"/>
              <a:t>enteros de hasta 10 dígitos</a:t>
            </a:r>
          </a:p>
          <a:p>
            <a:r>
              <a:rPr lang="es-ES" dirty="0"/>
              <a:t>sin signo: 0 to 4.294.967.295</a:t>
            </a:r>
          </a:p>
          <a:p>
            <a:r>
              <a:rPr lang="es-ES" dirty="0"/>
              <a:t>con signo: –2.147.483.648 a 2.147.483.647</a:t>
            </a:r>
          </a:p>
        </p:txBody>
      </p:sp>
      <p:sp>
        <p:nvSpPr>
          <p:cNvPr id="16" name="CuadroTexto 15"/>
          <p:cNvSpPr txBox="1"/>
          <p:nvPr/>
        </p:nvSpPr>
        <p:spPr>
          <a:xfrm>
            <a:off x="3985350" y="1589178"/>
            <a:ext cx="3018134" cy="923330"/>
          </a:xfrm>
          <a:prstGeom prst="rect">
            <a:avLst/>
          </a:prstGeom>
          <a:noFill/>
        </p:spPr>
        <p:txBody>
          <a:bodyPr wrap="square" rtlCol="0">
            <a:spAutoFit/>
          </a:bodyPr>
          <a:lstStyle/>
          <a:p>
            <a:r>
              <a:rPr lang="es-ES" dirty="0"/>
              <a:t>enteros de hasta 3 dígitos</a:t>
            </a:r>
          </a:p>
          <a:p>
            <a:r>
              <a:rPr lang="es-ES" dirty="0"/>
              <a:t>sin signo: 0 to 255</a:t>
            </a:r>
          </a:p>
          <a:p>
            <a:r>
              <a:rPr lang="es-ES" dirty="0"/>
              <a:t>con signo:  –128 to 127</a:t>
            </a:r>
          </a:p>
        </p:txBody>
      </p:sp>
      <p:sp>
        <p:nvSpPr>
          <p:cNvPr id="18" name="CuadroTexto 17"/>
          <p:cNvSpPr txBox="1"/>
          <p:nvPr/>
        </p:nvSpPr>
        <p:spPr>
          <a:xfrm>
            <a:off x="3985350" y="2537410"/>
            <a:ext cx="3018134" cy="923330"/>
          </a:xfrm>
          <a:prstGeom prst="rect">
            <a:avLst/>
          </a:prstGeom>
          <a:noFill/>
        </p:spPr>
        <p:txBody>
          <a:bodyPr wrap="square" rtlCol="0">
            <a:spAutoFit/>
          </a:bodyPr>
          <a:lstStyle/>
          <a:p>
            <a:r>
              <a:rPr lang="es-ES" dirty="0"/>
              <a:t>enteros de hasta 5 dígitos</a:t>
            </a:r>
          </a:p>
          <a:p>
            <a:r>
              <a:rPr lang="es-ES" dirty="0"/>
              <a:t>sin signo: 0 a 65.535</a:t>
            </a:r>
          </a:p>
          <a:p>
            <a:r>
              <a:rPr lang="es-ES" dirty="0"/>
              <a:t>con signo: -32.768 a 32.767</a:t>
            </a:r>
          </a:p>
        </p:txBody>
      </p:sp>
      <p:sp>
        <p:nvSpPr>
          <p:cNvPr id="13" name="Rectángulo 12"/>
          <p:cNvSpPr/>
          <p:nvPr/>
        </p:nvSpPr>
        <p:spPr>
          <a:xfrm>
            <a:off x="726256" y="1727678"/>
            <a:ext cx="2266326" cy="646331"/>
          </a:xfrm>
          <a:prstGeom prst="rect">
            <a:avLst/>
          </a:prstGeom>
        </p:spPr>
        <p:txBody>
          <a:bodyPr wrap="square">
            <a:spAutoFit/>
          </a:bodyPr>
          <a:lstStyle/>
          <a:p>
            <a:r>
              <a:rPr lang="en-US" sz="2000" dirty="0">
                <a:solidFill>
                  <a:srgbClr val="4A7598"/>
                </a:solidFill>
              </a:rPr>
              <a:t>TINYINT (n)</a:t>
            </a:r>
            <a:br>
              <a:rPr lang="en-US" sz="2000" dirty="0"/>
            </a:br>
            <a:r>
              <a:rPr lang="en-US" sz="1600" dirty="0"/>
              <a:t>(BIT, BOOLEAN): 8bits</a:t>
            </a:r>
          </a:p>
        </p:txBody>
      </p:sp>
      <p:cxnSp>
        <p:nvCxnSpPr>
          <p:cNvPr id="20" name="Conector recto de flecha 19"/>
          <p:cNvCxnSpPr>
            <a:stCxn id="13" idx="3"/>
            <a:endCxn id="16" idx="1"/>
          </p:cNvCxnSpPr>
          <p:nvPr/>
        </p:nvCxnSpPr>
        <p:spPr>
          <a:xfrm flipV="1">
            <a:off x="2992582" y="2050843"/>
            <a:ext cx="9927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726256" y="2675910"/>
            <a:ext cx="1957586" cy="646331"/>
          </a:xfrm>
          <a:prstGeom prst="rect">
            <a:avLst/>
          </a:prstGeom>
        </p:spPr>
        <p:txBody>
          <a:bodyPr wrap="square">
            <a:spAutoFit/>
          </a:bodyPr>
          <a:lstStyle/>
          <a:p>
            <a:r>
              <a:rPr lang="en-US" sz="2000" dirty="0">
                <a:solidFill>
                  <a:srgbClr val="4A7598"/>
                </a:solidFill>
              </a:rPr>
              <a:t>SMALLINT(n)</a:t>
            </a:r>
            <a:br>
              <a:rPr lang="en-US" sz="2000" dirty="0">
                <a:solidFill>
                  <a:srgbClr val="4A7598"/>
                </a:solidFill>
              </a:rPr>
            </a:br>
            <a:r>
              <a:rPr lang="en-US" sz="1600" dirty="0"/>
              <a:t>16 bits</a:t>
            </a:r>
          </a:p>
        </p:txBody>
      </p:sp>
      <p:cxnSp>
        <p:nvCxnSpPr>
          <p:cNvPr id="24" name="Conector recto de flecha 23"/>
          <p:cNvCxnSpPr>
            <a:stCxn id="22" idx="3"/>
            <a:endCxn id="18" idx="1"/>
          </p:cNvCxnSpPr>
          <p:nvPr/>
        </p:nvCxnSpPr>
        <p:spPr>
          <a:xfrm flipV="1">
            <a:off x="2683842" y="2999075"/>
            <a:ext cx="13015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6" idx="3"/>
            <a:endCxn id="11" idx="1"/>
          </p:cNvCxnSpPr>
          <p:nvPr/>
        </p:nvCxnSpPr>
        <p:spPr>
          <a:xfrm flipV="1">
            <a:off x="2683843" y="4895540"/>
            <a:ext cx="13015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3985350" y="3485642"/>
            <a:ext cx="3923616" cy="923330"/>
          </a:xfrm>
          <a:prstGeom prst="rect">
            <a:avLst/>
          </a:prstGeom>
          <a:noFill/>
        </p:spPr>
        <p:txBody>
          <a:bodyPr wrap="square" rtlCol="0">
            <a:spAutoFit/>
          </a:bodyPr>
          <a:lstStyle/>
          <a:p>
            <a:r>
              <a:rPr lang="es-ES" dirty="0"/>
              <a:t>enteros de hasta 8 dígitos</a:t>
            </a:r>
          </a:p>
          <a:p>
            <a:r>
              <a:rPr lang="es-ES" dirty="0"/>
              <a:t>sin signo: 0 a 16.777.215</a:t>
            </a:r>
          </a:p>
          <a:p>
            <a:r>
              <a:rPr lang="es-ES" dirty="0"/>
              <a:t>con signo: -8.388.608 a 8.388.607</a:t>
            </a:r>
          </a:p>
        </p:txBody>
      </p:sp>
      <p:sp>
        <p:nvSpPr>
          <p:cNvPr id="23" name="Rectángulo 22"/>
          <p:cNvSpPr/>
          <p:nvPr/>
        </p:nvSpPr>
        <p:spPr>
          <a:xfrm>
            <a:off x="726255" y="3624142"/>
            <a:ext cx="1957587" cy="646331"/>
          </a:xfrm>
          <a:prstGeom prst="rect">
            <a:avLst/>
          </a:prstGeom>
        </p:spPr>
        <p:txBody>
          <a:bodyPr wrap="square">
            <a:spAutoFit/>
          </a:bodyPr>
          <a:lstStyle/>
          <a:p>
            <a:r>
              <a:rPr lang="en-US" dirty="0">
                <a:solidFill>
                  <a:srgbClr val="4A7598"/>
                </a:solidFill>
              </a:rPr>
              <a:t>MEDIUMINT (n)</a:t>
            </a:r>
            <a:br>
              <a:rPr lang="en-US" dirty="0"/>
            </a:br>
            <a:r>
              <a:rPr lang="en-US" dirty="0"/>
              <a:t>24 bits</a:t>
            </a:r>
          </a:p>
        </p:txBody>
      </p:sp>
      <p:sp>
        <p:nvSpPr>
          <p:cNvPr id="25" name="Rectángulo 24"/>
          <p:cNvSpPr/>
          <p:nvPr/>
        </p:nvSpPr>
        <p:spPr>
          <a:xfrm>
            <a:off x="742388" y="5518683"/>
            <a:ext cx="1641694" cy="646331"/>
          </a:xfrm>
          <a:prstGeom prst="rect">
            <a:avLst/>
          </a:prstGeom>
        </p:spPr>
        <p:txBody>
          <a:bodyPr wrap="square">
            <a:spAutoFit/>
          </a:bodyPr>
          <a:lstStyle/>
          <a:p>
            <a:r>
              <a:rPr lang="en-US" sz="2000" dirty="0">
                <a:solidFill>
                  <a:srgbClr val="4A7598"/>
                </a:solidFill>
              </a:rPr>
              <a:t>BIGINT (n)</a:t>
            </a:r>
            <a:br>
              <a:rPr lang="en-US" sz="2000" dirty="0">
                <a:solidFill>
                  <a:srgbClr val="4A7598"/>
                </a:solidFill>
              </a:rPr>
            </a:br>
            <a:r>
              <a:rPr lang="en-US" sz="1600" dirty="0"/>
              <a:t>64 bits</a:t>
            </a:r>
          </a:p>
        </p:txBody>
      </p:sp>
      <p:cxnSp>
        <p:nvCxnSpPr>
          <p:cNvPr id="31" name="Conector recto de flecha 30"/>
          <p:cNvCxnSpPr>
            <a:stCxn id="23" idx="3"/>
            <a:endCxn id="27" idx="1"/>
          </p:cNvCxnSpPr>
          <p:nvPr/>
        </p:nvCxnSpPr>
        <p:spPr>
          <a:xfrm flipV="1">
            <a:off x="2683842" y="3947307"/>
            <a:ext cx="13015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3985350" y="5380183"/>
            <a:ext cx="3493136" cy="923330"/>
          </a:xfrm>
          <a:prstGeom prst="rect">
            <a:avLst/>
          </a:prstGeom>
          <a:noFill/>
        </p:spPr>
        <p:txBody>
          <a:bodyPr wrap="square" rtlCol="0">
            <a:spAutoFit/>
          </a:bodyPr>
          <a:lstStyle/>
          <a:p>
            <a:r>
              <a:rPr lang="es-ES" dirty="0"/>
              <a:t>enteros de hasta 20 dígitos</a:t>
            </a:r>
          </a:p>
          <a:p>
            <a:r>
              <a:rPr lang="es-ES" dirty="0"/>
              <a:t>sin signo: 0 to 18,44e18</a:t>
            </a:r>
          </a:p>
          <a:p>
            <a:r>
              <a:rPr lang="es-ES" dirty="0"/>
              <a:t>con signo: –9,22e18 a 9,22e18</a:t>
            </a:r>
          </a:p>
        </p:txBody>
      </p:sp>
      <p:cxnSp>
        <p:nvCxnSpPr>
          <p:cNvPr id="35" name="Conector recto de flecha 34"/>
          <p:cNvCxnSpPr>
            <a:stCxn id="25" idx="3"/>
            <a:endCxn id="37" idx="1"/>
          </p:cNvCxnSpPr>
          <p:nvPr/>
        </p:nvCxnSpPr>
        <p:spPr>
          <a:xfrm flipV="1">
            <a:off x="2384082" y="5841848"/>
            <a:ext cx="16012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521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a:t>
            </a:r>
            <a:r>
              <a:rPr lang="es-ES" dirty="0"/>
              <a:t>: números reales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91152" y="5043784"/>
            <a:ext cx="2023300" cy="646331"/>
          </a:xfrm>
          <a:prstGeom prst="rect">
            <a:avLst/>
          </a:prstGeom>
        </p:spPr>
        <p:txBody>
          <a:bodyPr wrap="square">
            <a:spAutoFit/>
          </a:bodyPr>
          <a:lstStyle/>
          <a:p>
            <a:r>
              <a:rPr lang="en-US" sz="2000" dirty="0">
                <a:solidFill>
                  <a:srgbClr val="4A7598"/>
                </a:solidFill>
              </a:rPr>
              <a:t>DECIMAL</a:t>
            </a:r>
            <a:r>
              <a:rPr lang="en-US" sz="2000" dirty="0"/>
              <a:t> </a:t>
            </a:r>
            <a:r>
              <a:rPr lang="en-US" sz="1600" dirty="0"/>
              <a:t>(M,D)</a:t>
            </a:r>
            <a:br>
              <a:rPr lang="en-US" sz="1600" dirty="0"/>
            </a:br>
            <a:r>
              <a:rPr lang="en-US" sz="1600" dirty="0"/>
              <a:t>[NUMERIC]: 128 bits</a:t>
            </a:r>
            <a:endParaRPr lang="es-ES" sz="1600" dirty="0"/>
          </a:p>
        </p:txBody>
      </p:sp>
      <p:sp>
        <p:nvSpPr>
          <p:cNvPr id="3" name="Rectángulo 2"/>
          <p:cNvSpPr/>
          <p:nvPr/>
        </p:nvSpPr>
        <p:spPr>
          <a:xfrm>
            <a:off x="3757192" y="1759103"/>
            <a:ext cx="4139899" cy="923330"/>
          </a:xfrm>
          <a:prstGeom prst="rect">
            <a:avLst/>
          </a:prstGeom>
        </p:spPr>
        <p:txBody>
          <a:bodyPr wrap="square">
            <a:spAutoFit/>
          </a:bodyPr>
          <a:lstStyle/>
          <a:p>
            <a:r>
              <a:rPr lang="es-ES" dirty="0"/>
              <a:t>decimales de simple precisión con signo. </a:t>
            </a:r>
            <a:br>
              <a:rPr lang="es-ES" dirty="0"/>
            </a:br>
            <a:r>
              <a:rPr lang="es-ES" dirty="0"/>
              <a:t>Rango de magnitud de e+38 a e-38</a:t>
            </a:r>
          </a:p>
          <a:p>
            <a:r>
              <a:rPr lang="es-ES" dirty="0"/>
              <a:t>Precisión decimal máxima 24 posiciones</a:t>
            </a:r>
          </a:p>
        </p:txBody>
      </p:sp>
      <p:sp>
        <p:nvSpPr>
          <p:cNvPr id="17" name="Rectángulo 16"/>
          <p:cNvSpPr/>
          <p:nvPr/>
        </p:nvSpPr>
        <p:spPr>
          <a:xfrm>
            <a:off x="3757192" y="2782669"/>
            <a:ext cx="4044896" cy="923330"/>
          </a:xfrm>
          <a:prstGeom prst="rect">
            <a:avLst/>
          </a:prstGeom>
        </p:spPr>
        <p:txBody>
          <a:bodyPr wrap="square">
            <a:spAutoFit/>
          </a:bodyPr>
          <a:lstStyle/>
          <a:p>
            <a:r>
              <a:rPr lang="es-ES" dirty="0"/>
              <a:t>decimales de doble precisión con signo. </a:t>
            </a:r>
            <a:br>
              <a:rPr lang="es-ES" dirty="0"/>
            </a:br>
            <a:r>
              <a:rPr lang="es-ES" dirty="0"/>
              <a:t>Rango de magnitud de e+308 a e-308</a:t>
            </a:r>
          </a:p>
          <a:p>
            <a:r>
              <a:rPr lang="es-ES" dirty="0"/>
              <a:t>Precisión decimal máxima 53 posiciones</a:t>
            </a:r>
          </a:p>
        </p:txBody>
      </p:sp>
      <p:sp>
        <p:nvSpPr>
          <p:cNvPr id="4" name="Rectángulo 3"/>
          <p:cNvSpPr/>
          <p:nvPr/>
        </p:nvSpPr>
        <p:spPr>
          <a:xfrm>
            <a:off x="791152" y="1891868"/>
            <a:ext cx="1573251" cy="646331"/>
          </a:xfrm>
          <a:prstGeom prst="rect">
            <a:avLst/>
          </a:prstGeom>
        </p:spPr>
        <p:txBody>
          <a:bodyPr wrap="none">
            <a:spAutoFit/>
          </a:bodyPr>
          <a:lstStyle/>
          <a:p>
            <a:r>
              <a:rPr lang="en-US" sz="2000" dirty="0">
                <a:solidFill>
                  <a:srgbClr val="4A7598"/>
                </a:solidFill>
              </a:rPr>
              <a:t>FLOAT</a:t>
            </a:r>
            <a:r>
              <a:rPr lang="en-US" sz="2000" dirty="0"/>
              <a:t> </a:t>
            </a:r>
            <a:r>
              <a:rPr lang="en-US" sz="1600" dirty="0"/>
              <a:t>(M,D)</a:t>
            </a:r>
            <a:br>
              <a:rPr lang="en-US" sz="1600" dirty="0"/>
            </a:br>
            <a:r>
              <a:rPr lang="en-US" sz="1600" dirty="0"/>
              <a:t>64 bits</a:t>
            </a:r>
          </a:p>
        </p:txBody>
      </p:sp>
      <p:sp>
        <p:nvSpPr>
          <p:cNvPr id="7" name="Rectángulo 6"/>
          <p:cNvSpPr/>
          <p:nvPr/>
        </p:nvSpPr>
        <p:spPr>
          <a:xfrm>
            <a:off x="791152" y="2923430"/>
            <a:ext cx="1826141" cy="646331"/>
          </a:xfrm>
          <a:prstGeom prst="rect">
            <a:avLst/>
          </a:prstGeom>
        </p:spPr>
        <p:txBody>
          <a:bodyPr wrap="none">
            <a:spAutoFit/>
          </a:bodyPr>
          <a:lstStyle/>
          <a:p>
            <a:r>
              <a:rPr lang="en-US" sz="2000" dirty="0">
                <a:solidFill>
                  <a:srgbClr val="4A7598"/>
                </a:solidFill>
              </a:rPr>
              <a:t>DOUBLE</a:t>
            </a:r>
            <a:r>
              <a:rPr lang="en-US" sz="2000" dirty="0"/>
              <a:t> </a:t>
            </a:r>
            <a:r>
              <a:rPr lang="en-US" sz="1600" dirty="0"/>
              <a:t>(M,D)</a:t>
            </a:r>
            <a:br>
              <a:rPr lang="en-US" sz="1600" dirty="0"/>
            </a:br>
            <a:r>
              <a:rPr lang="en-US" sz="1600" dirty="0"/>
              <a:t> 128 bits</a:t>
            </a:r>
          </a:p>
        </p:txBody>
      </p:sp>
      <p:cxnSp>
        <p:nvCxnSpPr>
          <p:cNvPr id="9" name="Conector recto de flecha 8"/>
          <p:cNvCxnSpPr>
            <a:stCxn id="4" idx="3"/>
            <a:endCxn id="3" idx="1"/>
          </p:cNvCxnSpPr>
          <p:nvPr/>
        </p:nvCxnSpPr>
        <p:spPr>
          <a:xfrm>
            <a:off x="2364403" y="2215034"/>
            <a:ext cx="1392789" cy="5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7" idx="3"/>
            <a:endCxn id="17" idx="1"/>
          </p:cNvCxnSpPr>
          <p:nvPr/>
        </p:nvCxnSpPr>
        <p:spPr>
          <a:xfrm flipV="1">
            <a:off x="2617293" y="3244334"/>
            <a:ext cx="1139899" cy="2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3870128" y="5043784"/>
            <a:ext cx="4136894" cy="646331"/>
          </a:xfrm>
          <a:prstGeom prst="rect">
            <a:avLst/>
          </a:prstGeom>
          <a:noFill/>
        </p:spPr>
        <p:txBody>
          <a:bodyPr wrap="square" rtlCol="0">
            <a:spAutoFit/>
          </a:bodyPr>
          <a:lstStyle/>
          <a:p>
            <a:r>
              <a:rPr lang="es-ES" dirty="0"/>
              <a:t>decimales “desempaquetados” con signo;</a:t>
            </a:r>
          </a:p>
          <a:p>
            <a:r>
              <a:rPr lang="es-ES" dirty="0"/>
              <a:t>cada decimal corresponde a un byte</a:t>
            </a:r>
          </a:p>
        </p:txBody>
      </p:sp>
      <p:cxnSp>
        <p:nvCxnSpPr>
          <p:cNvPr id="40" name="Conector recto de flecha 39"/>
          <p:cNvCxnSpPr>
            <a:stCxn id="5" idx="3"/>
            <a:endCxn id="38" idx="1"/>
          </p:cNvCxnSpPr>
          <p:nvPr/>
        </p:nvCxnSpPr>
        <p:spPr>
          <a:xfrm>
            <a:off x="2814452" y="5366950"/>
            <a:ext cx="1055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813566" y="3936056"/>
            <a:ext cx="6415848" cy="646331"/>
          </a:xfrm>
          <a:prstGeom prst="rect">
            <a:avLst/>
          </a:prstGeom>
          <a:noFill/>
        </p:spPr>
        <p:txBody>
          <a:bodyPr wrap="square" rtlCol="0">
            <a:spAutoFit/>
          </a:bodyPr>
          <a:lstStyle/>
          <a:p>
            <a:r>
              <a:rPr lang="es-ES" dirty="0"/>
              <a:t>Se pueden indicar opcionalmente la longitud (M) y el número de decimales (D), por defecto </a:t>
            </a:r>
            <a:r>
              <a:rPr lang="en-US" dirty="0"/>
              <a:t>float</a:t>
            </a:r>
            <a:r>
              <a:rPr lang="es-ES" dirty="0"/>
              <a:t>(10,2) y </a:t>
            </a:r>
            <a:r>
              <a:rPr lang="en-US" dirty="0"/>
              <a:t>double</a:t>
            </a:r>
            <a:r>
              <a:rPr lang="es-ES" dirty="0"/>
              <a:t>(16,4)</a:t>
            </a:r>
          </a:p>
        </p:txBody>
      </p:sp>
      <p:sp>
        <p:nvSpPr>
          <p:cNvPr id="39" name="CuadroTexto 38"/>
          <p:cNvSpPr txBox="1"/>
          <p:nvPr/>
        </p:nvSpPr>
        <p:spPr>
          <a:xfrm>
            <a:off x="938151" y="5842660"/>
            <a:ext cx="3051605" cy="369332"/>
          </a:xfrm>
          <a:prstGeom prst="rect">
            <a:avLst/>
          </a:prstGeom>
          <a:noFill/>
        </p:spPr>
        <p:txBody>
          <a:bodyPr wrap="none" rtlCol="0">
            <a:spAutoFit/>
          </a:bodyPr>
          <a:lstStyle/>
          <a:p>
            <a:r>
              <a:rPr lang="es-ES" dirty="0"/>
              <a:t>Es imprescindible definir M y D</a:t>
            </a:r>
          </a:p>
        </p:txBody>
      </p:sp>
    </p:spTree>
    <p:extLst>
      <p:ext uri="{BB962C8B-B14F-4D97-AF65-F5344CB8AC3E}">
        <p14:creationId xmlns:p14="http://schemas.microsoft.com/office/powerpoint/2010/main" val="812877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9" y="337417"/>
            <a:ext cx="7030255" cy="9301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Tipos de datos de fecha</a:t>
            </a:r>
          </a:p>
        </p:txBody>
      </p:sp>
      <p:pic>
        <p:nvPicPr>
          <p:cNvPr id="1026" name="Picture 2" descr="http://www.aliencoders.com/sites/default/files/1/mysq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86" y="256613"/>
            <a:ext cx="1211488" cy="1211488"/>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816019" y="3480687"/>
            <a:ext cx="1000906" cy="400110"/>
          </a:xfrm>
          <a:prstGeom prst="rect">
            <a:avLst/>
          </a:prstGeom>
        </p:spPr>
        <p:txBody>
          <a:bodyPr wrap="square">
            <a:spAutoFit/>
          </a:bodyPr>
          <a:lstStyle/>
          <a:p>
            <a:r>
              <a:rPr lang="en-US" sz="2000" dirty="0">
                <a:solidFill>
                  <a:srgbClr val="4A7598"/>
                </a:solidFill>
              </a:rPr>
              <a:t>YEAR</a:t>
            </a:r>
            <a:endParaRPr lang="es-ES" sz="2000" dirty="0">
              <a:solidFill>
                <a:srgbClr val="4A7598"/>
              </a:solidFill>
            </a:endParaRPr>
          </a:p>
        </p:txBody>
      </p:sp>
      <p:sp>
        <p:nvSpPr>
          <p:cNvPr id="3" name="Rectángulo 2"/>
          <p:cNvSpPr/>
          <p:nvPr/>
        </p:nvSpPr>
        <p:spPr>
          <a:xfrm>
            <a:off x="816019" y="1748729"/>
            <a:ext cx="851708" cy="400110"/>
          </a:xfrm>
          <a:prstGeom prst="rect">
            <a:avLst/>
          </a:prstGeom>
        </p:spPr>
        <p:txBody>
          <a:bodyPr wrap="none">
            <a:spAutoFit/>
          </a:bodyPr>
          <a:lstStyle/>
          <a:p>
            <a:r>
              <a:rPr lang="en-US" sz="2000" dirty="0">
                <a:solidFill>
                  <a:srgbClr val="4A7598"/>
                </a:solidFill>
              </a:rPr>
              <a:t>DATE</a:t>
            </a:r>
            <a:endParaRPr lang="es-ES" sz="2000" dirty="0"/>
          </a:p>
        </p:txBody>
      </p:sp>
      <p:sp>
        <p:nvSpPr>
          <p:cNvPr id="4" name="Rectángulo 3"/>
          <p:cNvSpPr/>
          <p:nvPr/>
        </p:nvSpPr>
        <p:spPr>
          <a:xfrm>
            <a:off x="816019" y="2545458"/>
            <a:ext cx="797013" cy="400110"/>
          </a:xfrm>
          <a:prstGeom prst="rect">
            <a:avLst/>
          </a:prstGeom>
        </p:spPr>
        <p:txBody>
          <a:bodyPr wrap="none">
            <a:spAutoFit/>
          </a:bodyPr>
          <a:lstStyle/>
          <a:p>
            <a:r>
              <a:rPr lang="en-US" sz="2000" dirty="0">
                <a:solidFill>
                  <a:srgbClr val="4A7598"/>
                </a:solidFill>
              </a:rPr>
              <a:t>TIME</a:t>
            </a:r>
            <a:endParaRPr lang="es-ES" sz="2000" dirty="0"/>
          </a:p>
        </p:txBody>
      </p:sp>
      <p:sp>
        <p:nvSpPr>
          <p:cNvPr id="7" name="Rectángulo 6"/>
          <p:cNvSpPr/>
          <p:nvPr/>
        </p:nvSpPr>
        <p:spPr>
          <a:xfrm>
            <a:off x="816019" y="4415914"/>
            <a:ext cx="1464055" cy="400110"/>
          </a:xfrm>
          <a:prstGeom prst="rect">
            <a:avLst/>
          </a:prstGeom>
        </p:spPr>
        <p:txBody>
          <a:bodyPr wrap="none">
            <a:spAutoFit/>
          </a:bodyPr>
          <a:lstStyle/>
          <a:p>
            <a:r>
              <a:rPr lang="en-US" sz="2000" dirty="0">
                <a:solidFill>
                  <a:srgbClr val="4A7598"/>
                </a:solidFill>
              </a:rPr>
              <a:t>DATETIME</a:t>
            </a:r>
            <a:endParaRPr lang="es-ES" sz="2000" dirty="0"/>
          </a:p>
        </p:txBody>
      </p:sp>
      <p:sp>
        <p:nvSpPr>
          <p:cNvPr id="8" name="Rectángulo 7"/>
          <p:cNvSpPr/>
          <p:nvPr/>
        </p:nvSpPr>
        <p:spPr>
          <a:xfrm>
            <a:off x="816019" y="5432210"/>
            <a:ext cx="1662828" cy="400110"/>
          </a:xfrm>
          <a:prstGeom prst="rect">
            <a:avLst/>
          </a:prstGeom>
        </p:spPr>
        <p:txBody>
          <a:bodyPr wrap="none">
            <a:spAutoFit/>
          </a:bodyPr>
          <a:lstStyle/>
          <a:p>
            <a:r>
              <a:rPr lang="en-US" sz="2000" dirty="0">
                <a:solidFill>
                  <a:srgbClr val="4A7598"/>
                </a:solidFill>
              </a:rPr>
              <a:t>TIMESTAMP</a:t>
            </a:r>
            <a:endParaRPr lang="es-ES" sz="2000" dirty="0"/>
          </a:p>
        </p:txBody>
      </p:sp>
      <p:sp>
        <p:nvSpPr>
          <p:cNvPr id="10" name="Rectángulo 9"/>
          <p:cNvSpPr/>
          <p:nvPr/>
        </p:nvSpPr>
        <p:spPr>
          <a:xfrm>
            <a:off x="3248341" y="1625619"/>
            <a:ext cx="4233114" cy="646331"/>
          </a:xfrm>
          <a:prstGeom prst="rect">
            <a:avLst/>
          </a:prstGeom>
        </p:spPr>
        <p:txBody>
          <a:bodyPr wrap="square">
            <a:spAutoFit/>
          </a:bodyPr>
          <a:lstStyle/>
          <a:p>
            <a:r>
              <a:rPr lang="es-ES" dirty="0"/>
              <a:t>formato YYYY-MM-DD (Año-Mes-Día).</a:t>
            </a:r>
          </a:p>
          <a:p>
            <a:r>
              <a:rPr lang="es-ES" dirty="0"/>
              <a:t>rango 1000-01-01 a 9999-12-31. </a:t>
            </a:r>
          </a:p>
        </p:txBody>
      </p:sp>
      <p:cxnSp>
        <p:nvCxnSpPr>
          <p:cNvPr id="14" name="Conector recto de flecha 13"/>
          <p:cNvCxnSpPr>
            <a:stCxn id="3" idx="3"/>
            <a:endCxn id="10" idx="1"/>
          </p:cNvCxnSpPr>
          <p:nvPr/>
        </p:nvCxnSpPr>
        <p:spPr>
          <a:xfrm>
            <a:off x="1667727" y="1948784"/>
            <a:ext cx="15806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3248341" y="2422348"/>
            <a:ext cx="3354946" cy="646331"/>
          </a:xfrm>
          <a:prstGeom prst="rect">
            <a:avLst/>
          </a:prstGeom>
        </p:spPr>
        <p:txBody>
          <a:bodyPr wrap="square">
            <a:spAutoFit/>
          </a:bodyPr>
          <a:lstStyle/>
          <a:p>
            <a:r>
              <a:rPr lang="es-ES" dirty="0"/>
              <a:t> formato HH:MM:SS</a:t>
            </a:r>
            <a:br>
              <a:rPr lang="es-ES" dirty="0"/>
            </a:br>
            <a:r>
              <a:rPr lang="es-ES" dirty="0"/>
              <a:t>rango -838:59:59 a 838:59:59</a:t>
            </a:r>
          </a:p>
        </p:txBody>
      </p:sp>
      <p:cxnSp>
        <p:nvCxnSpPr>
          <p:cNvPr id="25" name="Conector recto de flecha 24"/>
          <p:cNvCxnSpPr>
            <a:stCxn id="4" idx="3"/>
            <a:endCxn id="21" idx="1"/>
          </p:cNvCxnSpPr>
          <p:nvPr/>
        </p:nvCxnSpPr>
        <p:spPr>
          <a:xfrm>
            <a:off x="1613032" y="2745513"/>
            <a:ext cx="16353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3248341" y="3219077"/>
            <a:ext cx="4975688" cy="923330"/>
          </a:xfrm>
          <a:prstGeom prst="rect">
            <a:avLst/>
          </a:prstGeom>
        </p:spPr>
        <p:txBody>
          <a:bodyPr wrap="square">
            <a:spAutoFit/>
          </a:bodyPr>
          <a:lstStyle/>
          <a:p>
            <a:r>
              <a:rPr lang="es-ES" dirty="0"/>
              <a:t>formato de dos dígitos o de cuatro.</a:t>
            </a:r>
          </a:p>
          <a:p>
            <a:r>
              <a:rPr lang="es-ES" dirty="0"/>
              <a:t>rango (2dígitos) 70 a 69 (desde 1970 a 2069).</a:t>
            </a:r>
          </a:p>
          <a:p>
            <a:r>
              <a:rPr lang="es-ES" dirty="0"/>
              <a:t>rango (4dígitos) 1901 a 2155</a:t>
            </a:r>
          </a:p>
        </p:txBody>
      </p:sp>
      <p:cxnSp>
        <p:nvCxnSpPr>
          <p:cNvPr id="28" name="Conector recto de flecha 27"/>
          <p:cNvCxnSpPr>
            <a:stCxn id="15" idx="3"/>
            <a:endCxn id="26" idx="1"/>
          </p:cNvCxnSpPr>
          <p:nvPr/>
        </p:nvCxnSpPr>
        <p:spPr>
          <a:xfrm>
            <a:off x="1816925" y="3680742"/>
            <a:ext cx="1431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3248340" y="4292804"/>
            <a:ext cx="5610652" cy="646331"/>
          </a:xfrm>
          <a:prstGeom prst="rect">
            <a:avLst/>
          </a:prstGeom>
        </p:spPr>
        <p:txBody>
          <a:bodyPr wrap="square">
            <a:spAutoFit/>
          </a:bodyPr>
          <a:lstStyle/>
          <a:p>
            <a:r>
              <a:rPr lang="es-ES" dirty="0"/>
              <a:t>formato YYYY-MM-DD HH:MM:SS</a:t>
            </a:r>
          </a:p>
          <a:p>
            <a:r>
              <a:rPr lang="es-ES" dirty="0"/>
              <a:t>rango  1000-01-01 00:00:00 a 9999-12-31 23:59:59. </a:t>
            </a:r>
          </a:p>
        </p:txBody>
      </p:sp>
      <p:cxnSp>
        <p:nvCxnSpPr>
          <p:cNvPr id="37" name="Conector recto de flecha 36"/>
          <p:cNvCxnSpPr>
            <a:stCxn id="7" idx="3"/>
            <a:endCxn id="35" idx="1"/>
          </p:cNvCxnSpPr>
          <p:nvPr/>
        </p:nvCxnSpPr>
        <p:spPr>
          <a:xfrm>
            <a:off x="2280074" y="4615969"/>
            <a:ext cx="968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p:cNvSpPr/>
          <p:nvPr/>
        </p:nvSpPr>
        <p:spPr>
          <a:xfrm>
            <a:off x="3248341" y="5170600"/>
            <a:ext cx="5064386" cy="923330"/>
          </a:xfrm>
          <a:prstGeom prst="rect">
            <a:avLst/>
          </a:prstGeom>
        </p:spPr>
        <p:txBody>
          <a:bodyPr wrap="square">
            <a:spAutoFit/>
          </a:bodyPr>
          <a:lstStyle/>
          <a:p>
            <a:r>
              <a:rPr lang="es-ES" dirty="0"/>
              <a:t>formato UNIX de marcas de tiempo</a:t>
            </a:r>
          </a:p>
          <a:p>
            <a:r>
              <a:rPr lang="es-ES" dirty="0"/>
              <a:t>segundos desde 1970-01-01 00:00:01 UTC </a:t>
            </a:r>
          </a:p>
          <a:p>
            <a:r>
              <a:rPr lang="es-ES" dirty="0"/>
              <a:t>rango parcialmente desde 1903 a 2037</a:t>
            </a:r>
          </a:p>
        </p:txBody>
      </p:sp>
      <p:cxnSp>
        <p:nvCxnSpPr>
          <p:cNvPr id="49" name="Conector recto de flecha 48"/>
          <p:cNvCxnSpPr>
            <a:stCxn id="8" idx="3"/>
            <a:endCxn id="47" idx="1"/>
          </p:cNvCxnSpPr>
          <p:nvPr/>
        </p:nvCxnSpPr>
        <p:spPr>
          <a:xfrm>
            <a:off x="2478847" y="5632265"/>
            <a:ext cx="769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656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28434</TotalTime>
  <Words>18427</Words>
  <Application>Microsoft Office PowerPoint</Application>
  <PresentationFormat>Presentación en pantalla (4:3)</PresentationFormat>
  <Paragraphs>2320</Paragraphs>
  <Slides>229</Slides>
  <Notes>172</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229</vt:i4>
      </vt:variant>
    </vt:vector>
  </HeadingPairs>
  <TitlesOfParts>
    <vt:vector size="245" baseType="lpstr">
      <vt:lpstr>굴림</vt:lpstr>
      <vt:lpstr>Arial</vt:lpstr>
      <vt:lpstr>Calibri</vt:lpstr>
      <vt:lpstr>Century Gothic</vt:lpstr>
      <vt:lpstr>Constantia</vt:lpstr>
      <vt:lpstr>Courier New</vt:lpstr>
      <vt:lpstr>DejaVu Serif</vt:lpstr>
      <vt:lpstr>FreeSans</vt:lpstr>
      <vt:lpstr>Tahoma</vt:lpstr>
      <vt:lpstr>Tahoma,Bold</vt:lpstr>
      <vt:lpstr>verdana</vt:lpstr>
      <vt:lpstr>Wingdings</vt:lpstr>
      <vt:lpstr>Wingdings 3</vt:lpstr>
      <vt:lpstr>Tema de Office</vt:lpstr>
      <vt:lpstr>Espiral</vt:lpstr>
      <vt:lpstr>1_Tema de Office</vt:lpstr>
      <vt:lpstr>Módulo 2. Programación Web en el entorno servidor</vt:lpstr>
      <vt:lpstr>Módulo 2. Programación web en el entorno servidor (UF2.1)</vt:lpstr>
      <vt:lpstr>Módulo 2. Programación web en el entorno servidor (UF2.2)</vt:lpstr>
      <vt:lpstr>Módulo 2. Programación web en el entorno servidor (UF2.3)</vt:lpstr>
      <vt:lpstr>Arquitectura de Aplicaciones Web</vt:lpstr>
      <vt:lpstr>Arquitectura cliente-servidor</vt:lpstr>
      <vt:lpstr>Arquitectura de software en 2 capas</vt:lpstr>
      <vt:lpstr>Bases de datos cliente-servidor</vt:lpstr>
      <vt:lpstr>Estructura en tres capas</vt:lpstr>
      <vt:lpstr>Tecnología cliente-servidor en internet</vt:lpstr>
      <vt:lpstr>Aplicaciones de servidor en Sitios Web </vt:lpstr>
      <vt:lpstr>“Scripts” de servidor</vt:lpstr>
      <vt:lpstr>Web 2.0. HTML dinámico</vt:lpstr>
      <vt:lpstr>DBMS (Database Management System)</vt:lpstr>
      <vt:lpstr>DBMS (Database Management System)</vt:lpstr>
      <vt:lpstr>PHP Avanzado</vt:lpstr>
      <vt:lpstr>Bases de datos</vt:lpstr>
      <vt:lpstr>Gestores de bases de datos</vt:lpstr>
      <vt:lpstr>Bases de datos relacionales</vt:lpstr>
      <vt:lpstr>Tablas y campos</vt:lpstr>
      <vt:lpstr>Especificaciones para el diseño</vt:lpstr>
      <vt:lpstr>Modelo entidad/relación (1)</vt:lpstr>
      <vt:lpstr>Modelo entidad/relación (2)</vt:lpstr>
      <vt:lpstr>Ejemplo del modelo e/r: una biblioteca</vt:lpstr>
      <vt:lpstr>Tipos de atributos</vt:lpstr>
      <vt:lpstr>Atributos: claves</vt:lpstr>
      <vt:lpstr>Características de las relaciones</vt:lpstr>
      <vt:lpstr>Representación de modelos e/r (1)</vt:lpstr>
      <vt:lpstr>Representación de modelos e/r (2)</vt:lpstr>
      <vt:lpstr>Relaciones n-arias</vt:lpstr>
      <vt:lpstr>Caso práctico: modelo e/r de una escuela (1)</vt:lpstr>
      <vt:lpstr>Caso práctico: modelo e/r de una escuela (2)</vt:lpstr>
      <vt:lpstr>Caso práctico: modelo e/r de una escuela (3)</vt:lpstr>
      <vt:lpstr>Ejercicio (1).</vt:lpstr>
      <vt:lpstr>Papel de las claves en las relaciones N:N</vt:lpstr>
      <vt:lpstr>Definición de tablas (1)</vt:lpstr>
      <vt:lpstr>Papel de las claves en relaciones 1:N y 1:1</vt:lpstr>
      <vt:lpstr>Definición de tablas (2)</vt:lpstr>
      <vt:lpstr>Definición de tablas (3)</vt:lpstr>
      <vt:lpstr>Ejercicio (1b).</vt:lpstr>
      <vt:lpstr>Sesión 1</vt:lpstr>
      <vt:lpstr>Modelo relacional y normalización</vt:lpstr>
      <vt:lpstr>Formas Normales</vt:lpstr>
      <vt:lpstr>Primera Forma Normal</vt:lpstr>
      <vt:lpstr>Primera Forma Normal. Caso práctico</vt:lpstr>
      <vt:lpstr>Segunda Forma Normal</vt:lpstr>
      <vt:lpstr>Tercera Forma Normal</vt:lpstr>
      <vt:lpstr>Normalización: caso práctico</vt:lpstr>
      <vt:lpstr>Caso práctico: primera forma </vt:lpstr>
      <vt:lpstr>Caso práctico: segunda forma</vt:lpstr>
      <vt:lpstr>Caso práctico:  aplicada la segunda forma</vt:lpstr>
      <vt:lpstr>Caso práctico: tercera forma</vt:lpstr>
      <vt:lpstr>Normalización:  resultado del caso práctico (1)</vt:lpstr>
      <vt:lpstr>Normalización:  resultado del caso práctico (2)</vt:lpstr>
      <vt:lpstr>Ejercicio (2).</vt:lpstr>
      <vt:lpstr>Sesión 2</vt:lpstr>
      <vt:lpstr>Vista de una BD “real” (1)</vt:lpstr>
      <vt:lpstr>Vista de una BD “real” (2)</vt:lpstr>
      <vt:lpstr>Ejercicio (3).</vt:lpstr>
      <vt:lpstr>MySQL</vt:lpstr>
      <vt:lpstr>Características de MySQL (1)</vt:lpstr>
      <vt:lpstr>Características de MySQL (2)</vt:lpstr>
      <vt:lpstr>Características de MySQL (3)</vt:lpstr>
      <vt:lpstr>Perfiles de interacción con MySQL</vt:lpstr>
      <vt:lpstr>Sesión 3</vt:lpstr>
      <vt:lpstr>Instalación de MySQL (1)</vt:lpstr>
      <vt:lpstr>Instalación de MySQL (1)</vt:lpstr>
      <vt:lpstr>Instalación de MySQL SERVER: configuración (1)</vt:lpstr>
      <vt:lpstr>Instalación de MySQL SERVER: configuración (2)</vt:lpstr>
      <vt:lpstr>Instalación de MySQL SERVER: configuración (3)</vt:lpstr>
      <vt:lpstr>Instalación de MySQL SERVER: configuración (4)</vt:lpstr>
      <vt:lpstr>Instalación de MySQL SERVER: configuración (5)</vt:lpstr>
      <vt:lpstr>Instalación de MySQL:  resumen configuración</vt:lpstr>
      <vt:lpstr>Interfaces de MySQL Cliente</vt:lpstr>
      <vt:lpstr>Cliente MySQL “en línea”</vt:lpstr>
      <vt:lpstr>MySQL Workbench</vt:lpstr>
      <vt:lpstr>Ejercicio (4).</vt:lpstr>
      <vt:lpstr>Servidores AMP (Apache - MySQL - PHP)</vt:lpstr>
      <vt:lpstr>Probando Cliente y Servidor wAMP</vt:lpstr>
      <vt:lpstr>Interfaces de MySQL en wAMP</vt:lpstr>
      <vt:lpstr>Interfaces de MySQL añadidos</vt:lpstr>
      <vt:lpstr>Microsoft SQL Server 2012</vt:lpstr>
      <vt:lpstr>Microsoft SQL Server Express (1)</vt:lpstr>
      <vt:lpstr>Microsoft SQL Server Express (2)</vt:lpstr>
      <vt:lpstr>Microsoft SQL Server Express (3)</vt:lpstr>
      <vt:lpstr>Microsoft SQL Server Express (4)</vt:lpstr>
      <vt:lpstr>Microsoft SQL Server Express (5)</vt:lpstr>
      <vt:lpstr>Microsoft SQL Server Express (6)</vt:lpstr>
      <vt:lpstr>Microsoft SQL Server Express (7)</vt:lpstr>
      <vt:lpstr>Microsoft SQL Server Express (8)</vt:lpstr>
      <vt:lpstr>Inicio de SQLServer MS (Management Studio)</vt:lpstr>
      <vt:lpstr>Management Studio</vt:lpstr>
      <vt:lpstr>Ejercicio ().</vt:lpstr>
      <vt:lpstr>Lenguaje SQL</vt:lpstr>
      <vt:lpstr>Elementos del Lenguaje SQL</vt:lpstr>
      <vt:lpstr>Tipos de datos</vt:lpstr>
      <vt:lpstr>Tipos de datos: números enteros</vt:lpstr>
      <vt:lpstr>Tipos de datos: números reales</vt:lpstr>
      <vt:lpstr>Tipos de datos de fecha</vt:lpstr>
      <vt:lpstr>Datos de fecha: precisiones</vt:lpstr>
      <vt:lpstr>Tipos de datos de cadena</vt:lpstr>
      <vt:lpstr>Tipos de datos: grandes cadenas</vt:lpstr>
      <vt:lpstr>Datos de cadena ENUM y SET</vt:lpstr>
      <vt:lpstr>Ejercicio (5).</vt:lpstr>
      <vt:lpstr>Conexión a MySQL</vt:lpstr>
      <vt:lpstr>Conexión a MySQL: otro servidor</vt:lpstr>
      <vt:lpstr>Lenguaje de definición de datos Data Definition Language, o DDL</vt:lpstr>
      <vt:lpstr>Creación de una bases de datos</vt:lpstr>
      <vt:lpstr>Apertura y uso de la BD</vt:lpstr>
      <vt:lpstr>Información sobre la BD</vt:lpstr>
      <vt:lpstr>Creación de tablas</vt:lpstr>
      <vt:lpstr>Creación de tablas condicional</vt:lpstr>
      <vt:lpstr>Descripción de las tablas</vt:lpstr>
      <vt:lpstr>Definición de la clave primaria</vt:lpstr>
      <vt:lpstr>Borrado de las tablas</vt:lpstr>
      <vt:lpstr>Sesión 4</vt:lpstr>
      <vt:lpstr>Ejercicio (6a).</vt:lpstr>
      <vt:lpstr>Inicio de MySQL Workbench</vt:lpstr>
      <vt:lpstr>Comandos en el Interfaz gráfico</vt:lpstr>
      <vt:lpstr>Creación de una DB (esquema)</vt:lpstr>
      <vt:lpstr>Apertura e información sobre un esquema (BD)</vt:lpstr>
      <vt:lpstr>Creación de tablas</vt:lpstr>
      <vt:lpstr>Ejercicio (6b). MySQL</vt:lpstr>
      <vt:lpstr>Tipos de tablas: “motores de almacenamiento”</vt:lpstr>
      <vt:lpstr>Tipos principales</vt:lpstr>
      <vt:lpstr>Motor MyISAM</vt:lpstr>
      <vt:lpstr>Motor InnoDB</vt:lpstr>
      <vt:lpstr>Motor HEAP</vt:lpstr>
      <vt:lpstr>Motor NDB</vt:lpstr>
      <vt:lpstr>Indexación</vt:lpstr>
      <vt:lpstr>Cambios en tablas ya creadas</vt:lpstr>
      <vt:lpstr>Cambios en tablas ya creadas: algunos ejemplos (1)</vt:lpstr>
      <vt:lpstr>Cambios en tablas ya creadas: algunos ejemplos (2)</vt:lpstr>
      <vt:lpstr>Cambios en tablas ya creadas: algunos ejemplos (3)</vt:lpstr>
      <vt:lpstr>Ejercicio (7a).</vt:lpstr>
      <vt:lpstr>Añadir índices y modificar</vt:lpstr>
      <vt:lpstr>Ejercicio (7b).</vt:lpstr>
      <vt:lpstr>Crear modelos (1)</vt:lpstr>
      <vt:lpstr>Crear modelos (2)</vt:lpstr>
      <vt:lpstr>Implementar un modelo (1)</vt:lpstr>
      <vt:lpstr>Implementar un modelo (2)</vt:lpstr>
      <vt:lpstr>Ejercicio (8).</vt:lpstr>
      <vt:lpstr>Lenguajes de manipulación y consulta de datos</vt:lpstr>
      <vt:lpstr>Incorporar datos: INSERT (1)</vt:lpstr>
      <vt:lpstr>Incorporar datos: INSERT (2)</vt:lpstr>
      <vt:lpstr>AUTO INCREMENT  al incorporar datos</vt:lpstr>
      <vt:lpstr>Actualizar datos: UPDATE (1)</vt:lpstr>
      <vt:lpstr>Actualizar datos: UPDATE (2)</vt:lpstr>
      <vt:lpstr>Eliminar datos: DELETE</vt:lpstr>
      <vt:lpstr>Ejercicio (9a).</vt:lpstr>
      <vt:lpstr>Sesión 5</vt:lpstr>
      <vt:lpstr>Manipulación de datos: interface</vt:lpstr>
      <vt:lpstr>Ejercicio (9b).</vt:lpstr>
      <vt:lpstr>Comandos SQL y control de acceso: usuarios</vt:lpstr>
      <vt:lpstr>Privilegios y objetos</vt:lpstr>
      <vt:lpstr>Comandos SQL y control de acceso: privilegios (1)</vt:lpstr>
      <vt:lpstr>Comandos SQL y control de acceso: privilegios (2)</vt:lpstr>
      <vt:lpstr>Comandos SQL y control de acceso: privilegios (3)</vt:lpstr>
      <vt:lpstr>Comandos SQL y control de acceso</vt:lpstr>
      <vt:lpstr>Ejercicio (10a).</vt:lpstr>
      <vt:lpstr>Administración de usuarios (1)</vt:lpstr>
      <vt:lpstr>Administración de usuarios (2)</vt:lpstr>
      <vt:lpstr>Administración de usuarios (3)</vt:lpstr>
      <vt:lpstr>Ejercicio (10b).</vt:lpstr>
      <vt:lpstr>Lenguajes de manipulación y consulta de datos</vt:lpstr>
      <vt:lpstr>La DB ejemplo: World</vt:lpstr>
      <vt:lpstr>Consultar datos: SELECT</vt:lpstr>
      <vt:lpstr>Uso de alias: cláusula AS</vt:lpstr>
      <vt:lpstr>Cláusulas de SELECT: LIMIT</vt:lpstr>
      <vt:lpstr>Cláusulas de SELECT: ORDER</vt:lpstr>
      <vt:lpstr>Ejercicio (11a).</vt:lpstr>
      <vt:lpstr>Cláusulas de SELECT: GROUP</vt:lpstr>
      <vt:lpstr>La cláusula WHERE</vt:lpstr>
      <vt:lpstr>Operadores en la cláusula WHERE</vt:lpstr>
      <vt:lpstr>Ejercicio (11b).</vt:lpstr>
      <vt:lpstr>SELECT de tablas múltiples (JOINS)</vt:lpstr>
      <vt:lpstr>SELECT de tablas múltiples (JOINS): ejemplos</vt:lpstr>
      <vt:lpstr>Sesión 6</vt:lpstr>
      <vt:lpstr>Ejercicio (12a).</vt:lpstr>
      <vt:lpstr>Ejercicio (12a). Solución</vt:lpstr>
      <vt:lpstr>Tipos de SELECT JOIN</vt:lpstr>
      <vt:lpstr>Ejemplo de SELECT JOIN (1)</vt:lpstr>
      <vt:lpstr>Ejemplo de SELECT JOIN (2)</vt:lpstr>
      <vt:lpstr>Relaciones entre tres tablas</vt:lpstr>
      <vt:lpstr>Ejercicio (12b).</vt:lpstr>
      <vt:lpstr>Funciones</vt:lpstr>
      <vt:lpstr>Funciones agregadas o de agrupamiento (*)</vt:lpstr>
      <vt:lpstr>Subqueries</vt:lpstr>
      <vt:lpstr>Ejercicio (13).</vt:lpstr>
      <vt:lpstr>Ejercicio (13). Soluciones 1</vt:lpstr>
      <vt:lpstr>Ejercicio (13). Soluciones 2</vt:lpstr>
      <vt:lpstr>Funciones Matemáticas (1)</vt:lpstr>
      <vt:lpstr>Funciones Matemáticas (2)  </vt:lpstr>
      <vt:lpstr>Funciones Matemáticas (3)  </vt:lpstr>
      <vt:lpstr>Funciones de cadenas (1)</vt:lpstr>
      <vt:lpstr>Funciones de cadenas (2)</vt:lpstr>
      <vt:lpstr>Funciones de cadenas (3)</vt:lpstr>
      <vt:lpstr>Funciones de cadenas (4)</vt:lpstr>
      <vt:lpstr>Sesión 7</vt:lpstr>
      <vt:lpstr>Funciones de fecha y hora (1)</vt:lpstr>
      <vt:lpstr>Funciones de fecha y hora (2)</vt:lpstr>
      <vt:lpstr>Funciones de fecha y hora (3)</vt:lpstr>
      <vt:lpstr>Características avanzadas</vt:lpstr>
      <vt:lpstr>Tareas de Administración (1)</vt:lpstr>
      <vt:lpstr>Tareas de Administración (2)</vt:lpstr>
      <vt:lpstr>Administración MySQL: Entorno gráfico</vt:lpstr>
      <vt:lpstr>Fichero de opciones</vt:lpstr>
      <vt:lpstr>Registros (Logs)</vt:lpstr>
      <vt:lpstr>Visualización de Registros</vt:lpstr>
      <vt:lpstr>Comandos SQL: registros (logging)</vt:lpstr>
      <vt:lpstr>Conexiones</vt:lpstr>
      <vt:lpstr>Copias de seguridad (Backups) o exportación</vt:lpstr>
      <vt:lpstr>Copias de seguridad: opciones avanzadas</vt:lpstr>
      <vt:lpstr>Restauración (Restore)  o importación</vt:lpstr>
      <vt:lpstr>Comandos SQL: Backup and recovery</vt:lpstr>
      <vt:lpstr>Comandos SQL: Backup and recovery</vt:lpstr>
      <vt:lpstr>Ejercicio (14a).</vt:lpstr>
      <vt:lpstr>Ejercicio (14a). Solución</vt:lpstr>
      <vt:lpstr>Ejercicio (14b).</vt:lpstr>
      <vt:lpstr>Administración SQL: mantenimiento de tablas</vt:lpstr>
      <vt:lpstr>Optimización de consultas SQL: Caché</vt:lpstr>
      <vt:lpstr>Optimización de consultas SQL: parsec</vt:lpstr>
      <vt:lpstr>Optimización de consultas SQL reglas heurísticas</vt:lpstr>
      <vt:lpstr>Optimización de SQL: Explain Select</vt:lpstr>
      <vt:lpstr>Segunda DB ejemplo: sakila (1)</vt:lpstr>
      <vt:lpstr>Segunda DB ejemplo: sakila (2)</vt:lpstr>
      <vt:lpstr>Ejercicio (14b).</vt:lpstr>
      <vt:lpstr>Índices y Optimización</vt:lpstr>
      <vt:lpstr>Sesión 8</vt:lpstr>
    </vt:vector>
  </TitlesOfParts>
  <Company>Boracay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927</cp:revision>
  <dcterms:created xsi:type="dcterms:W3CDTF">2013-06-21T18:00:45Z</dcterms:created>
  <dcterms:modified xsi:type="dcterms:W3CDTF">2024-02-01T16:13:56Z</dcterms:modified>
</cp:coreProperties>
</file>